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  <p:sldId id="380" r:id="rId3"/>
    <p:sldId id="381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9" r:id="rId16"/>
    <p:sldId id="336" r:id="rId17"/>
    <p:sldId id="334" r:id="rId18"/>
    <p:sldId id="335" r:id="rId19"/>
    <p:sldId id="338" r:id="rId20"/>
    <p:sldId id="339" r:id="rId21"/>
    <p:sldId id="340" r:id="rId22"/>
    <p:sldId id="341" r:id="rId23"/>
    <p:sldId id="342" r:id="rId24"/>
    <p:sldId id="343" r:id="rId25"/>
    <p:sldId id="344" r:id="rId26"/>
    <p:sldId id="345" r:id="rId27"/>
    <p:sldId id="346" r:id="rId28"/>
    <p:sldId id="347" r:id="rId29"/>
    <p:sldId id="348" r:id="rId30"/>
    <p:sldId id="349" r:id="rId31"/>
    <p:sldId id="350" r:id="rId32"/>
    <p:sldId id="351" r:id="rId33"/>
    <p:sldId id="352" r:id="rId34"/>
    <p:sldId id="271" r:id="rId35"/>
    <p:sldId id="274" r:id="rId36"/>
    <p:sldId id="275" r:id="rId37"/>
    <p:sldId id="276" r:id="rId38"/>
    <p:sldId id="277" r:id="rId39"/>
    <p:sldId id="278" r:id="rId40"/>
    <p:sldId id="279" r:id="rId41"/>
    <p:sldId id="280" r:id="rId42"/>
    <p:sldId id="281" r:id="rId43"/>
    <p:sldId id="282" r:id="rId44"/>
    <p:sldId id="283" r:id="rId45"/>
    <p:sldId id="353" r:id="rId46"/>
    <p:sldId id="354" r:id="rId47"/>
    <p:sldId id="355" r:id="rId48"/>
    <p:sldId id="356" r:id="rId49"/>
    <p:sldId id="357" r:id="rId50"/>
    <p:sldId id="358" r:id="rId51"/>
    <p:sldId id="359" r:id="rId52"/>
    <p:sldId id="360" r:id="rId53"/>
    <p:sldId id="361" r:id="rId54"/>
    <p:sldId id="362" r:id="rId55"/>
    <p:sldId id="363" r:id="rId56"/>
    <p:sldId id="364" r:id="rId57"/>
    <p:sldId id="287" r:id="rId58"/>
    <p:sldId id="288" r:id="rId59"/>
    <p:sldId id="289" r:id="rId60"/>
    <p:sldId id="290" r:id="rId61"/>
    <p:sldId id="291" r:id="rId62"/>
    <p:sldId id="292" r:id="rId63"/>
    <p:sldId id="293" r:id="rId64"/>
    <p:sldId id="294" r:id="rId65"/>
    <p:sldId id="295" r:id="rId66"/>
    <p:sldId id="296" r:id="rId67"/>
    <p:sldId id="297" r:id="rId68"/>
    <p:sldId id="298" r:id="rId69"/>
    <p:sldId id="299" r:id="rId70"/>
    <p:sldId id="300" r:id="rId71"/>
    <p:sldId id="301" r:id="rId72"/>
    <p:sldId id="302" r:id="rId73"/>
    <p:sldId id="303" r:id="rId74"/>
    <p:sldId id="304" r:id="rId75"/>
    <p:sldId id="305" r:id="rId76"/>
    <p:sldId id="306" r:id="rId77"/>
    <p:sldId id="307" r:id="rId78"/>
    <p:sldId id="308" r:id="rId79"/>
    <p:sldId id="309" r:id="rId80"/>
    <p:sldId id="310" r:id="rId81"/>
    <p:sldId id="311" r:id="rId82"/>
    <p:sldId id="312" r:id="rId83"/>
    <p:sldId id="313" r:id="rId84"/>
    <p:sldId id="314" r:id="rId85"/>
    <p:sldId id="315" r:id="rId86"/>
    <p:sldId id="316" r:id="rId87"/>
    <p:sldId id="365" r:id="rId88"/>
    <p:sldId id="383" r:id="rId89"/>
    <p:sldId id="384" r:id="rId90"/>
    <p:sldId id="320" r:id="rId91"/>
    <p:sldId id="322" r:id="rId92"/>
    <p:sldId id="323" r:id="rId93"/>
    <p:sldId id="324" r:id="rId94"/>
    <p:sldId id="325" r:id="rId95"/>
    <p:sldId id="326" r:id="rId96"/>
    <p:sldId id="327" r:id="rId97"/>
    <p:sldId id="328" r:id="rId98"/>
    <p:sldId id="329" r:id="rId99"/>
    <p:sldId id="330" r:id="rId100"/>
    <p:sldId id="331" r:id="rId101"/>
    <p:sldId id="332" r:id="rId102"/>
    <p:sldId id="366" r:id="rId103"/>
    <p:sldId id="367" r:id="rId104"/>
    <p:sldId id="368" r:id="rId105"/>
    <p:sldId id="369" r:id="rId106"/>
    <p:sldId id="370" r:id="rId107"/>
    <p:sldId id="371" r:id="rId108"/>
    <p:sldId id="372" r:id="rId109"/>
    <p:sldId id="373" r:id="rId110"/>
    <p:sldId id="374" r:id="rId111"/>
    <p:sldId id="375" r:id="rId112"/>
    <p:sldId id="376" r:id="rId113"/>
    <p:sldId id="377" r:id="rId114"/>
    <p:sldId id="378" r:id="rId115"/>
    <p:sldId id="379" r:id="rId116"/>
    <p:sldId id="382" r:id="rId117"/>
  </p:sldIdLst>
  <p:sldSz cx="12192000" cy="6858000"/>
  <p:notesSz cx="6858000" cy="9144000"/>
  <p:defaultTextStyle>
    <a:defPPr>
      <a:defRPr lang="ar-SA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نمط متوسط 2 - تميي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2838BEF-8BB2-4498-84A7-C5851F593DF1}" styleName="نمط متوسط 4 - تمييز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69CF1AB2-1976-4502-BF36-3FF5EA218861}" styleName="نمط متوسط 4 - تمييز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C4B1156A-380E-4F78-BDF5-A606A8083BF9}" styleName="نمط متوسط 4 - تمييز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113" Type="http://schemas.openxmlformats.org/officeDocument/2006/relationships/slide" Target="slides/slide112.xml"/><Relationship Id="rId118" Type="http://schemas.openxmlformats.org/officeDocument/2006/relationships/presProps" Target="presProps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54" Type="http://schemas.openxmlformats.org/officeDocument/2006/relationships/slide" Target="slides/slide53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49" Type="http://schemas.openxmlformats.org/officeDocument/2006/relationships/slide" Target="slides/slide48.xml"/><Relationship Id="rId114" Type="http://schemas.openxmlformats.org/officeDocument/2006/relationships/slide" Target="slides/slide113.xml"/><Relationship Id="rId119" Type="http://schemas.openxmlformats.org/officeDocument/2006/relationships/viewProps" Target="viewProps.xml"/><Relationship Id="rId44" Type="http://schemas.openxmlformats.org/officeDocument/2006/relationships/slide" Target="slides/slide43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theme" Target="theme/theme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tableStyles" Target="tableStyles.xml"/><Relationship Id="rId3" Type="http://schemas.openxmlformats.org/officeDocument/2006/relationships/slide" Target="slides/slide2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Relationship Id="rId116" Type="http://schemas.openxmlformats.org/officeDocument/2006/relationships/slide" Target="slides/slide11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62" Type="http://schemas.openxmlformats.org/officeDocument/2006/relationships/slide" Target="slides/slide61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111" Type="http://schemas.openxmlformats.org/officeDocument/2006/relationships/slide" Target="slides/slide110.xml"/><Relationship Id="rId15" Type="http://schemas.openxmlformats.org/officeDocument/2006/relationships/slide" Target="slides/slide14.xml"/><Relationship Id="rId36" Type="http://schemas.openxmlformats.org/officeDocument/2006/relationships/slide" Target="slides/slide35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52" Type="http://schemas.openxmlformats.org/officeDocument/2006/relationships/slide" Target="slides/slide51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34CF69B1-502B-404A-9BE0-CC2184E0A55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وان فرعي 2">
            <a:extLst>
              <a:ext uri="{FF2B5EF4-FFF2-40B4-BE49-F238E27FC236}">
                <a16:creationId xmlns:a16="http://schemas.microsoft.com/office/drawing/2014/main" id="{A047133C-4506-F34D-A2C4-5DCF92A71F9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ar-SA"/>
              <a:t>انقر لتحرير نمط العنوان الفرعي للشكل الرئيسي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CAE70193-815A-7448-A0AC-D545ED6F4E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E3DCF-2659-2044-853F-16AB1D2AFFC9}" type="datetimeFigureOut">
              <a:rPr lang="ar-SA" smtClean="0"/>
              <a:t>3 جمادى الثانية، 1443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A6619981-0F65-AE4F-B964-564D3D139F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CB42A785-073C-3845-A5E5-15AB785692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29C41-AC6B-9743-AA1A-7B9C1843FED0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1049082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57B16CCC-9013-7043-AABC-99A534F2A0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97D77E73-7501-D949-A275-182CC301E9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6E41F65D-4BE7-9241-8A24-5A40136EC7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E3DCF-2659-2044-853F-16AB1D2AFFC9}" type="datetimeFigureOut">
              <a:rPr lang="ar-SA" smtClean="0"/>
              <a:t>3 جمادى الثانية، 1443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492E1FE0-9A0D-1A42-B6E2-DAE856EB0C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670D6099-5CB5-1942-ABFD-9C48ED33FB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29C41-AC6B-9743-AA1A-7B9C1843FED0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3903422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C97DA4C7-1020-224A-AC3B-275178E0FE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CC456502-03AA-A340-A265-71DC5451E1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5E7E60B9-E413-C24A-A34E-8A157D73E1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E3DCF-2659-2044-853F-16AB1D2AFFC9}" type="datetimeFigureOut">
              <a:rPr lang="ar-SA" smtClean="0"/>
              <a:t>3 جمادى الثانية، 1443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DCEF5C3D-4214-3642-A2D9-C2391D71F4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0929C6EB-1198-EC48-8872-10F7DA888A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29C41-AC6B-9743-AA1A-7B9C1843FED0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6588497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539BBE4B-C3FC-C243-BBB5-4D3DD5119F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99D1CC7F-E459-C54A-B437-E57F058012A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محتوى 3">
            <a:extLst>
              <a:ext uri="{FF2B5EF4-FFF2-40B4-BE49-F238E27FC236}">
                <a16:creationId xmlns:a16="http://schemas.microsoft.com/office/drawing/2014/main" id="{D8A377C4-8223-D94B-9978-39F106B30F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id="{CACE0F63-BEB8-0048-B8FF-A544B0EE5D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E3DCF-2659-2044-853F-16AB1D2AFFC9}" type="datetimeFigureOut">
              <a:rPr lang="ar-SA" smtClean="0"/>
              <a:t>3 جمادى الثانية، 1443</a:t>
            </a:fld>
            <a:endParaRPr lang="ar-SA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id="{966F0026-E40B-1E44-9F18-5F05B56358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id="{3AD4D438-CB1D-EF47-A9CE-C99E4AF212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29C41-AC6B-9743-AA1A-7B9C1843FED0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8935914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3CE1DA49-038B-4548-868F-C24A039CD9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AA27B7B3-D165-E540-8E8C-CE142238AF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عنصر نائب للمحتوى 3">
            <a:extLst>
              <a:ext uri="{FF2B5EF4-FFF2-40B4-BE49-F238E27FC236}">
                <a16:creationId xmlns:a16="http://schemas.microsoft.com/office/drawing/2014/main" id="{A5E0191B-BA86-1D40-A197-B79901945AC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5" name="عنصر نائب للنص 4">
            <a:extLst>
              <a:ext uri="{FF2B5EF4-FFF2-40B4-BE49-F238E27FC236}">
                <a16:creationId xmlns:a16="http://schemas.microsoft.com/office/drawing/2014/main" id="{FE85AF0E-9449-3A4E-859A-A5421A44545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6" name="عنصر نائب للمحتوى 5">
            <a:extLst>
              <a:ext uri="{FF2B5EF4-FFF2-40B4-BE49-F238E27FC236}">
                <a16:creationId xmlns:a16="http://schemas.microsoft.com/office/drawing/2014/main" id="{AAAC77F5-4D28-D742-98C3-D1F61ADA5C3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7" name="عنصر نائب للتاريخ 6">
            <a:extLst>
              <a:ext uri="{FF2B5EF4-FFF2-40B4-BE49-F238E27FC236}">
                <a16:creationId xmlns:a16="http://schemas.microsoft.com/office/drawing/2014/main" id="{0BC0D594-225E-544E-92D4-6250DB5586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E3DCF-2659-2044-853F-16AB1D2AFFC9}" type="datetimeFigureOut">
              <a:rPr lang="ar-SA" smtClean="0"/>
              <a:t>3 جمادى الثانية، 1443</a:t>
            </a:fld>
            <a:endParaRPr lang="ar-SA"/>
          </a:p>
        </p:txBody>
      </p:sp>
      <p:sp>
        <p:nvSpPr>
          <p:cNvPr id="8" name="عنصر نائب للتذييل 7">
            <a:extLst>
              <a:ext uri="{FF2B5EF4-FFF2-40B4-BE49-F238E27FC236}">
                <a16:creationId xmlns:a16="http://schemas.microsoft.com/office/drawing/2014/main" id="{7EFC6D8D-23E3-7848-8797-B318455975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9" name="عنصر نائب لرقم الشريحة 8">
            <a:extLst>
              <a:ext uri="{FF2B5EF4-FFF2-40B4-BE49-F238E27FC236}">
                <a16:creationId xmlns:a16="http://schemas.microsoft.com/office/drawing/2014/main" id="{1CBC69C2-F548-C141-81F0-49FE8177AB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29C41-AC6B-9743-AA1A-7B9C1843FED0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4989897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7F48EA8A-0BAF-AE40-95CA-9DDFA42F38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تاريخ 2">
            <a:extLst>
              <a:ext uri="{FF2B5EF4-FFF2-40B4-BE49-F238E27FC236}">
                <a16:creationId xmlns:a16="http://schemas.microsoft.com/office/drawing/2014/main" id="{85B9855B-7117-C642-8D1D-14A7100B46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E3DCF-2659-2044-853F-16AB1D2AFFC9}" type="datetimeFigureOut">
              <a:rPr lang="ar-SA" smtClean="0"/>
              <a:t>3 جمادى الثانية، 1443</a:t>
            </a:fld>
            <a:endParaRPr lang="ar-SA"/>
          </a:p>
        </p:txBody>
      </p:sp>
      <p:sp>
        <p:nvSpPr>
          <p:cNvPr id="4" name="عنصر نائب للتذييل 3">
            <a:extLst>
              <a:ext uri="{FF2B5EF4-FFF2-40B4-BE49-F238E27FC236}">
                <a16:creationId xmlns:a16="http://schemas.microsoft.com/office/drawing/2014/main" id="{AFC66A72-B21D-C840-BAF9-18C944221A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عنصر نائب لرقم الشريحة 4">
            <a:extLst>
              <a:ext uri="{FF2B5EF4-FFF2-40B4-BE49-F238E27FC236}">
                <a16:creationId xmlns:a16="http://schemas.microsoft.com/office/drawing/2014/main" id="{97240E85-3D66-0D4A-8A44-D79C525E4C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29C41-AC6B-9743-AA1A-7B9C1843FED0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6401359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>
            <a:extLst>
              <a:ext uri="{FF2B5EF4-FFF2-40B4-BE49-F238E27FC236}">
                <a16:creationId xmlns:a16="http://schemas.microsoft.com/office/drawing/2014/main" id="{B9B65CF1-3ABF-E647-B98F-0C74B9C609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E3DCF-2659-2044-853F-16AB1D2AFFC9}" type="datetimeFigureOut">
              <a:rPr lang="ar-SA" smtClean="0"/>
              <a:t>3 جمادى الثانية، 1443</a:t>
            </a:fld>
            <a:endParaRPr lang="ar-SA"/>
          </a:p>
        </p:txBody>
      </p:sp>
      <p:sp>
        <p:nvSpPr>
          <p:cNvPr id="3" name="عنصر نائب للتذييل 2">
            <a:extLst>
              <a:ext uri="{FF2B5EF4-FFF2-40B4-BE49-F238E27FC236}">
                <a16:creationId xmlns:a16="http://schemas.microsoft.com/office/drawing/2014/main" id="{F9E1E4C8-8A12-5A41-8052-88F0B0B2A2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عنصر نائب لرقم الشريحة 3">
            <a:extLst>
              <a:ext uri="{FF2B5EF4-FFF2-40B4-BE49-F238E27FC236}">
                <a16:creationId xmlns:a16="http://schemas.microsoft.com/office/drawing/2014/main" id="{8845C2BF-4C08-C54D-BFE9-75B702344F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29C41-AC6B-9743-AA1A-7B9C1843FED0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4696385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ED60AB93-3256-974F-B065-6C210AE93E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22D1FDCC-AD94-9C40-A5E3-9DAA365D93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نص 3">
            <a:extLst>
              <a:ext uri="{FF2B5EF4-FFF2-40B4-BE49-F238E27FC236}">
                <a16:creationId xmlns:a16="http://schemas.microsoft.com/office/drawing/2014/main" id="{673E7FB3-2C40-5A44-A037-DE994893982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id="{E336985A-4737-494C-BBFB-4DD0CB91FD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E3DCF-2659-2044-853F-16AB1D2AFFC9}" type="datetimeFigureOut">
              <a:rPr lang="ar-SA" smtClean="0"/>
              <a:t>3 جمادى الثانية، 1443</a:t>
            </a:fld>
            <a:endParaRPr lang="ar-SA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id="{2B4ABAC4-A6D1-3944-8517-20654D7FA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id="{D5F308E1-4C54-3540-BB75-A9185E88ED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29C41-AC6B-9743-AA1A-7B9C1843FED0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9870866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7E534FCD-5B02-D14A-8B35-C5255726AD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صورة 2">
            <a:extLst>
              <a:ext uri="{FF2B5EF4-FFF2-40B4-BE49-F238E27FC236}">
                <a16:creationId xmlns:a16="http://schemas.microsoft.com/office/drawing/2014/main" id="{9A62F5E5-0C16-CB48-A362-6E13C57D80A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SA"/>
          </a:p>
        </p:txBody>
      </p:sp>
      <p:sp>
        <p:nvSpPr>
          <p:cNvPr id="4" name="عنصر نائب للنص 3">
            <a:extLst>
              <a:ext uri="{FF2B5EF4-FFF2-40B4-BE49-F238E27FC236}">
                <a16:creationId xmlns:a16="http://schemas.microsoft.com/office/drawing/2014/main" id="{0BEC8BB5-E48A-0E42-916C-17DADD0B7BD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id="{9A164F96-04D1-1346-BBE7-80479CBA5E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E3DCF-2659-2044-853F-16AB1D2AFFC9}" type="datetimeFigureOut">
              <a:rPr lang="ar-SA" smtClean="0"/>
              <a:t>3 جمادى الثانية، 1443</a:t>
            </a:fld>
            <a:endParaRPr lang="ar-SA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id="{AE6C4F43-6731-0D4C-9446-F587E2E79F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id="{A264AEBE-F815-EB4C-AC1F-EF442FF242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29C41-AC6B-9743-AA1A-7B9C1843FED0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41834075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1D5CA02E-C412-344F-B6D1-85FE71B943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عنوان العمودي 2">
            <a:extLst>
              <a:ext uri="{FF2B5EF4-FFF2-40B4-BE49-F238E27FC236}">
                <a16:creationId xmlns:a16="http://schemas.microsoft.com/office/drawing/2014/main" id="{3763E021-8EEB-9543-82D4-626F82B6D7C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99E9A5C0-AEF4-DA40-906D-FA0AF41D3B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E3DCF-2659-2044-853F-16AB1D2AFFC9}" type="datetimeFigureOut">
              <a:rPr lang="ar-SA" smtClean="0"/>
              <a:t>3 جمادى الثانية، 1443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68441851-6FC7-6247-ABD4-8FE45251B9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DD72F70D-3C15-074E-89CD-CC40F3D78E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29C41-AC6B-9743-AA1A-7B9C1843FED0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0846674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>
            <a:extLst>
              <a:ext uri="{FF2B5EF4-FFF2-40B4-BE49-F238E27FC236}">
                <a16:creationId xmlns:a16="http://schemas.microsoft.com/office/drawing/2014/main" id="{9D28646D-941D-9948-9FBE-0F50A9F97FC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عنوان العمودي 2">
            <a:extLst>
              <a:ext uri="{FF2B5EF4-FFF2-40B4-BE49-F238E27FC236}">
                <a16:creationId xmlns:a16="http://schemas.microsoft.com/office/drawing/2014/main" id="{46E98FAA-AEDF-8C4F-B742-3B2C003A5C1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43FE7178-B55B-9143-86B8-E228E01CD4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E3DCF-2659-2044-853F-16AB1D2AFFC9}" type="datetimeFigureOut">
              <a:rPr lang="ar-SA" smtClean="0"/>
              <a:t>3 جمادى الثانية، 1443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B1788BF3-0944-AC4E-BFD7-FF0AEBABE8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7909E6CD-1AE1-1B4D-9E68-249821A618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29C41-AC6B-9743-AA1A-7B9C1843FED0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5228599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>
            <a:extLst>
              <a:ext uri="{FF2B5EF4-FFF2-40B4-BE49-F238E27FC236}">
                <a16:creationId xmlns:a16="http://schemas.microsoft.com/office/drawing/2014/main" id="{F35CFB5D-A8D3-7D48-84A3-7B9294CD63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C49DDD97-03A1-F84C-A344-BD2CAD4C7A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D4458111-1ECC-D549-9519-06ACABC0B46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FE3DCF-2659-2044-853F-16AB1D2AFFC9}" type="datetimeFigureOut">
              <a:rPr lang="ar-SA" smtClean="0"/>
              <a:t>3 جمادى الثانية، 1443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0D223C8C-B9CD-7545-ADDD-A3835BBECB1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154EFB47-8F53-734E-A4F5-30675E70BAF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129C41-AC6B-9743-AA1A-7B9C1843FED0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7526696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SA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9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0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0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0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0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0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0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0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0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0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4">
            <a:extLst>
              <a:ext uri="{FF2B5EF4-FFF2-40B4-BE49-F238E27FC236}">
                <a16:creationId xmlns:a16="http://schemas.microsoft.com/office/drawing/2014/main" id="{EBB2B3EB-DE95-7A41-936E-6FE9AAD68D0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49" t="14490" r="28989" b="17324"/>
          <a:stretch/>
        </p:blipFill>
        <p:spPr>
          <a:xfrm>
            <a:off x="3432773" y="443202"/>
            <a:ext cx="4577029" cy="5971596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75E84E4F-EF3C-FE4D-85D7-B3D3ED1570CD}"/>
              </a:ext>
            </a:extLst>
          </p:cNvPr>
          <p:cNvSpPr/>
          <p:nvPr/>
        </p:nvSpPr>
        <p:spPr>
          <a:xfrm>
            <a:off x="4162079" y="1835842"/>
            <a:ext cx="2866931" cy="911697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400" b="1" dirty="0">
                <a:solidFill>
                  <a:schemeClr val="tx1"/>
                </a:solidFill>
                <a:latin typeface="+mj-lt"/>
              </a:rPr>
              <a:t>دفتر مراجعة</a:t>
            </a:r>
          </a:p>
        </p:txBody>
      </p:sp>
      <p:pic>
        <p:nvPicPr>
          <p:cNvPr id="6" name="صورة 6">
            <a:extLst>
              <a:ext uri="{FF2B5EF4-FFF2-40B4-BE49-F238E27FC236}">
                <a16:creationId xmlns:a16="http://schemas.microsoft.com/office/drawing/2014/main" id="{0D0C143B-6D2E-B345-88F0-029BB678DC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6000" y="2794000"/>
            <a:ext cx="1270000" cy="1270000"/>
          </a:xfrm>
          <a:prstGeom prst="rect">
            <a:avLst/>
          </a:prstGeom>
        </p:spPr>
      </p:pic>
      <p:sp>
        <p:nvSpPr>
          <p:cNvPr id="7" name="مربع نص 6">
            <a:extLst>
              <a:ext uri="{FF2B5EF4-FFF2-40B4-BE49-F238E27FC236}">
                <a16:creationId xmlns:a16="http://schemas.microsoft.com/office/drawing/2014/main" id="{84EB8DB6-49D0-014D-AF23-22078D2255A5}"/>
              </a:ext>
            </a:extLst>
          </p:cNvPr>
          <p:cNvSpPr txBox="1"/>
          <p:nvPr/>
        </p:nvSpPr>
        <p:spPr>
          <a:xfrm>
            <a:off x="3667156" y="4110462"/>
            <a:ext cx="3856776" cy="181588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2800" b="1" dirty="0">
                <a:solidFill>
                  <a:schemeClr val="bg1"/>
                </a:solidFill>
                <a:latin typeface="Aharoni" panose="02010803020104030203" pitchFamily="2" charset="-79"/>
                <a:cs typeface="+mj-cs"/>
              </a:rPr>
              <a:t>مهارات الدراسات الإسلامية </a:t>
            </a:r>
          </a:p>
          <a:p>
            <a:pPr algn="ctr"/>
            <a:r>
              <a:rPr lang="ar-SA" sz="2800" b="1" dirty="0">
                <a:solidFill>
                  <a:schemeClr val="bg1"/>
                </a:solidFill>
                <a:latin typeface="Aharoni" panose="02010803020104030203" pitchFamily="2" charset="-79"/>
                <a:cs typeface="+mj-cs"/>
              </a:rPr>
              <a:t>الصف الثاني متوسط</a:t>
            </a:r>
          </a:p>
          <a:p>
            <a:pPr algn="ctr"/>
            <a:r>
              <a:rPr lang="ar-SA" sz="2800" b="1" dirty="0">
                <a:solidFill>
                  <a:schemeClr val="bg1"/>
                </a:solidFill>
                <a:latin typeface="Aharoni" panose="02010803020104030203" pitchFamily="2" charset="-79"/>
                <a:cs typeface="+mj-cs"/>
              </a:rPr>
              <a:t>الفصل الدراسي الثاني </a:t>
            </a:r>
          </a:p>
          <a:p>
            <a:pPr algn="ctr"/>
            <a:r>
              <a:rPr lang="ar-SA" sz="2800" b="1" dirty="0">
                <a:solidFill>
                  <a:schemeClr val="bg1"/>
                </a:solidFill>
                <a:latin typeface="Aharoni" panose="02010803020104030203" pitchFamily="2" charset="-79"/>
                <a:cs typeface="+mj-cs"/>
              </a:rPr>
              <a:t>لعام ١٤٤٣</a:t>
            </a:r>
          </a:p>
        </p:txBody>
      </p:sp>
      <p:sp>
        <p:nvSpPr>
          <p:cNvPr id="2" name="مربع نص 1">
            <a:extLst>
              <a:ext uri="{FF2B5EF4-FFF2-40B4-BE49-F238E27FC236}">
                <a16:creationId xmlns:a16="http://schemas.microsoft.com/office/drawing/2014/main" id="{B378272A-FF5B-4C41-AD07-040299D43E17}"/>
              </a:ext>
            </a:extLst>
          </p:cNvPr>
          <p:cNvSpPr txBox="1"/>
          <p:nvPr/>
        </p:nvSpPr>
        <p:spPr>
          <a:xfrm>
            <a:off x="5184115" y="2518372"/>
            <a:ext cx="1828800" cy="182880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/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34129161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صورة 9">
            <a:extLst>
              <a:ext uri="{FF2B5EF4-FFF2-40B4-BE49-F238E27FC236}">
                <a16:creationId xmlns:a16="http://schemas.microsoft.com/office/drawing/2014/main" id="{C2848DD6-E47F-034B-9DC8-2E0655D7161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11" t="7177" r="19926" b="8700"/>
          <a:stretch/>
        </p:blipFill>
        <p:spPr>
          <a:xfrm>
            <a:off x="5520099" y="526253"/>
            <a:ext cx="5155446" cy="5805493"/>
          </a:xfrm>
          <a:prstGeom prst="rect">
            <a:avLst/>
          </a:prstGeom>
        </p:spPr>
      </p:pic>
      <p:sp>
        <p:nvSpPr>
          <p:cNvPr id="10" name="مربع نص 9">
            <a:extLst>
              <a:ext uri="{FF2B5EF4-FFF2-40B4-BE49-F238E27FC236}">
                <a16:creationId xmlns:a16="http://schemas.microsoft.com/office/drawing/2014/main" id="{F33DADE0-6416-BC41-B27D-4F49BEE79CE7}"/>
              </a:ext>
            </a:extLst>
          </p:cNvPr>
          <p:cNvSpPr txBox="1"/>
          <p:nvPr/>
        </p:nvSpPr>
        <p:spPr>
          <a:xfrm>
            <a:off x="5834456" y="1675644"/>
            <a:ext cx="4526731" cy="415498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/>
            <a:r>
              <a:rPr lang="ar-SA" sz="2400" b="1" dirty="0">
                <a:solidFill>
                  <a:schemeClr val="accent1"/>
                </a:solidFill>
              </a:rPr>
              <a:t>١- ملخص لمهارات مادة الدراسات الإسلامية تم صياغتها بشكل الأسئلة المتنوعة .</a:t>
            </a:r>
          </a:p>
          <a:p>
            <a:pPr algn="r"/>
            <a:r>
              <a:rPr lang="ar-SA" sz="2400" b="1" dirty="0">
                <a:solidFill>
                  <a:schemeClr val="accent1"/>
                </a:solidFill>
              </a:rPr>
              <a:t>٢- مرجع للمعلمة لكتابة أسئلة الفترات و النهائي.</a:t>
            </a:r>
          </a:p>
          <a:p>
            <a:pPr algn="r"/>
            <a:r>
              <a:rPr lang="ar-SA" sz="2400" b="1" dirty="0">
                <a:solidFill>
                  <a:schemeClr val="accent1"/>
                </a:solidFill>
              </a:rPr>
              <a:t>٣- دفتر مراجعة لطالبة يتم عرضه في نهاية الفصل الدراسي في حصص المراجعة.</a:t>
            </a:r>
          </a:p>
          <a:p>
            <a:pPr algn="r"/>
            <a:r>
              <a:rPr lang="ar-SA" sz="2400" b="1" dirty="0">
                <a:solidFill>
                  <a:schemeClr val="accent1"/>
                </a:solidFill>
              </a:rPr>
              <a:t>٤- مرجع لطالبة للمراجعة.</a:t>
            </a:r>
          </a:p>
          <a:p>
            <a:pPr algn="r"/>
            <a:r>
              <a:rPr lang="ar-SA" sz="2400" b="1" dirty="0">
                <a:solidFill>
                  <a:schemeClr val="accent1"/>
                </a:solidFill>
              </a:rPr>
              <a:t>٥- قابل لتعديل و الحذف و الإضافة و الطباعة.</a:t>
            </a:r>
          </a:p>
          <a:p>
            <a:pPr algn="r"/>
            <a:r>
              <a:rPr lang="ar-SA" sz="2400" b="1">
                <a:solidFill>
                  <a:schemeClr val="accent1"/>
                </a:solidFill>
              </a:rPr>
              <a:t>٦- لا يحلل بيعه .</a:t>
            </a:r>
            <a:endParaRPr lang="ar-SA" sz="2400" b="1" dirty="0">
              <a:solidFill>
                <a:schemeClr val="accent1"/>
              </a:solidFill>
            </a:endParaRPr>
          </a:p>
        </p:txBody>
      </p:sp>
      <p:sp>
        <p:nvSpPr>
          <p:cNvPr id="11" name="مربع نص 10">
            <a:extLst>
              <a:ext uri="{FF2B5EF4-FFF2-40B4-BE49-F238E27FC236}">
                <a16:creationId xmlns:a16="http://schemas.microsoft.com/office/drawing/2014/main" id="{BAE1194D-CB66-5F42-825B-0B3E997A0822}"/>
              </a:ext>
            </a:extLst>
          </p:cNvPr>
          <p:cNvSpPr txBox="1"/>
          <p:nvPr/>
        </p:nvSpPr>
        <p:spPr>
          <a:xfrm>
            <a:off x="0" y="1321701"/>
            <a:ext cx="4803367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/>
            <a:r>
              <a:rPr lang="ar-SA" sz="4000" b="1" dirty="0">
                <a:solidFill>
                  <a:srgbClr val="FF0000"/>
                </a:solidFill>
              </a:rPr>
              <a:t>استخدامات هذا الدفتر:</a:t>
            </a:r>
          </a:p>
        </p:txBody>
      </p:sp>
      <p:pic>
        <p:nvPicPr>
          <p:cNvPr id="12" name="صورة 12">
            <a:extLst>
              <a:ext uri="{FF2B5EF4-FFF2-40B4-BE49-F238E27FC236}">
                <a16:creationId xmlns:a16="http://schemas.microsoft.com/office/drawing/2014/main" id="{6E3EF8AA-08CE-184F-9161-663C6383216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2769" y="2160006"/>
            <a:ext cx="3364503" cy="30223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962468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 invX="1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صورة 9">
            <a:extLst>
              <a:ext uri="{FF2B5EF4-FFF2-40B4-BE49-F238E27FC236}">
                <a16:creationId xmlns:a16="http://schemas.microsoft.com/office/drawing/2014/main" id="{C2848DD6-E47F-034B-9DC8-2E0655D7161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11" t="7177" r="19926" b="8700"/>
          <a:stretch/>
        </p:blipFill>
        <p:spPr>
          <a:xfrm>
            <a:off x="6256695" y="526253"/>
            <a:ext cx="5155446" cy="5805493"/>
          </a:xfrm>
          <a:prstGeom prst="rect">
            <a:avLst/>
          </a:prstGeom>
        </p:spPr>
      </p:pic>
      <p:sp>
        <p:nvSpPr>
          <p:cNvPr id="10" name="مربع نص 9">
            <a:extLst>
              <a:ext uri="{FF2B5EF4-FFF2-40B4-BE49-F238E27FC236}">
                <a16:creationId xmlns:a16="http://schemas.microsoft.com/office/drawing/2014/main" id="{F33DADE0-6416-BC41-B27D-4F49BEE79CE7}"/>
              </a:ext>
            </a:extLst>
          </p:cNvPr>
          <p:cNvSpPr txBox="1"/>
          <p:nvPr/>
        </p:nvSpPr>
        <p:spPr>
          <a:xfrm>
            <a:off x="8015149" y="1481854"/>
            <a:ext cx="2874220" cy="563231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/>
            <a:r>
              <a:rPr lang="ar-SA" sz="2400" b="1" dirty="0"/>
              <a:t>١- اختيار من متعدد</a:t>
            </a:r>
          </a:p>
          <a:p>
            <a:pPr algn="r"/>
            <a:r>
              <a:rPr lang="ar-SA" sz="2400" b="1" dirty="0"/>
              <a:t>٢- صنف</a:t>
            </a:r>
          </a:p>
          <a:p>
            <a:pPr algn="r"/>
            <a:r>
              <a:rPr lang="ar-SA" sz="2400" b="1" dirty="0"/>
              <a:t>٣-انسب</a:t>
            </a:r>
          </a:p>
          <a:p>
            <a:pPr algn="r"/>
            <a:r>
              <a:rPr lang="ar-SA" sz="2400" b="1" dirty="0"/>
              <a:t>٤-زواج</a:t>
            </a:r>
          </a:p>
          <a:p>
            <a:pPr algn="r"/>
            <a:r>
              <a:rPr lang="ar-SA" sz="2400" b="1" dirty="0"/>
              <a:t>٥- أكمل الفراغ</a:t>
            </a:r>
          </a:p>
          <a:p>
            <a:pPr algn="r"/>
            <a:r>
              <a:rPr lang="ar-SA" sz="2400" b="1" dirty="0"/>
              <a:t>٦- مثل</a:t>
            </a:r>
          </a:p>
          <a:p>
            <a:pPr algn="r"/>
            <a:r>
              <a:rPr lang="ar-SA" sz="2400" b="1" dirty="0"/>
              <a:t>٧- الفهم القرآئي</a:t>
            </a:r>
          </a:p>
          <a:p>
            <a:pPr algn="r"/>
            <a:r>
              <a:rPr lang="ar-SA" sz="2400" b="1" dirty="0"/>
              <a:t>٨-أجيب</a:t>
            </a:r>
          </a:p>
          <a:p>
            <a:pPr algn="r"/>
            <a:r>
              <a:rPr lang="ar-SA" sz="2400" b="1" dirty="0"/>
              <a:t>٩- معاني الكلمات</a:t>
            </a:r>
          </a:p>
          <a:p>
            <a:pPr algn="r"/>
            <a:r>
              <a:rPr lang="ar-SA" sz="2400" b="1" dirty="0"/>
              <a:t>١٠- أسئلة تكفير</a:t>
            </a:r>
          </a:p>
          <a:p>
            <a:pPr algn="r"/>
            <a:r>
              <a:rPr lang="ar-SA" sz="2400" b="1" dirty="0"/>
              <a:t>١١- الصح و الخطأ</a:t>
            </a:r>
          </a:p>
          <a:p>
            <a:pPr algn="r"/>
            <a:r>
              <a:rPr lang="ar-SA" sz="2400" b="1" dirty="0"/>
              <a:t>١٢-رتبي</a:t>
            </a:r>
          </a:p>
          <a:p>
            <a:pPr algn="r"/>
            <a:endParaRPr lang="ar-SA" sz="2400" b="1" dirty="0"/>
          </a:p>
          <a:p>
            <a:pPr algn="r"/>
            <a:endParaRPr lang="ar-SA" sz="2400" b="1" dirty="0"/>
          </a:p>
          <a:p>
            <a:pPr algn="r"/>
            <a:endParaRPr lang="ar-SA" sz="2400" b="1" dirty="0"/>
          </a:p>
        </p:txBody>
      </p:sp>
      <p:sp>
        <p:nvSpPr>
          <p:cNvPr id="11" name="مربع نص 10">
            <a:extLst>
              <a:ext uri="{FF2B5EF4-FFF2-40B4-BE49-F238E27FC236}">
                <a16:creationId xmlns:a16="http://schemas.microsoft.com/office/drawing/2014/main" id="{BAE1194D-CB66-5F42-825B-0B3E997A0822}"/>
              </a:ext>
            </a:extLst>
          </p:cNvPr>
          <p:cNvSpPr txBox="1"/>
          <p:nvPr/>
        </p:nvSpPr>
        <p:spPr>
          <a:xfrm>
            <a:off x="502969" y="1310489"/>
            <a:ext cx="3538395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4400" b="1" dirty="0">
                <a:solidFill>
                  <a:srgbClr val="FF0000"/>
                </a:solidFill>
              </a:rPr>
              <a:t>نوع الأسئلة </a:t>
            </a:r>
          </a:p>
        </p:txBody>
      </p:sp>
      <p:pic>
        <p:nvPicPr>
          <p:cNvPr id="2" name="صورة 2">
            <a:extLst>
              <a:ext uri="{FF2B5EF4-FFF2-40B4-BE49-F238E27FC236}">
                <a16:creationId xmlns:a16="http://schemas.microsoft.com/office/drawing/2014/main" id="{9461D35B-B7E0-2F4F-9BCF-8C36347038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6653" y="2009115"/>
            <a:ext cx="2517618" cy="2517618"/>
          </a:xfrm>
          <a:prstGeom prst="rect">
            <a:avLst/>
          </a:prstGeom>
        </p:spPr>
      </p:pic>
      <p:pic>
        <p:nvPicPr>
          <p:cNvPr id="3" name="صورة 3">
            <a:extLst>
              <a:ext uri="{FF2B5EF4-FFF2-40B4-BE49-F238E27FC236}">
                <a16:creationId xmlns:a16="http://schemas.microsoft.com/office/drawing/2014/main" id="{EA5F11DE-CC22-EF4B-88A7-1AB6A108E01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5560" y="4419768"/>
            <a:ext cx="1793211" cy="1793211"/>
          </a:xfrm>
          <a:prstGeom prst="rect">
            <a:avLst/>
          </a:prstGeom>
        </p:spPr>
      </p:pic>
      <p:sp>
        <p:nvSpPr>
          <p:cNvPr id="4" name="مربع نص 3">
            <a:extLst>
              <a:ext uri="{FF2B5EF4-FFF2-40B4-BE49-F238E27FC236}">
                <a16:creationId xmlns:a16="http://schemas.microsoft.com/office/drawing/2014/main" id="{2E27C9F1-FBF3-5E4B-BA99-3307640D4FCD}"/>
              </a:ext>
            </a:extLst>
          </p:cNvPr>
          <p:cNvSpPr txBox="1"/>
          <p:nvPr/>
        </p:nvSpPr>
        <p:spPr>
          <a:xfrm>
            <a:off x="3993329" y="2465019"/>
            <a:ext cx="4526731" cy="230832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/>
            <a:r>
              <a:rPr lang="ar-SA" sz="2400" b="1" dirty="0"/>
              <a:t>١٣- بين الحكم</a:t>
            </a:r>
          </a:p>
          <a:p>
            <a:pPr algn="r"/>
            <a:r>
              <a:rPr lang="ar-SA" sz="2400" b="1" dirty="0"/>
              <a:t>١٤-آية و موضوع</a:t>
            </a:r>
          </a:p>
          <a:p>
            <a:pPr algn="r"/>
            <a:r>
              <a:rPr lang="ar-SA" sz="2400" b="1" dirty="0"/>
              <a:t>١٥-مقارنات</a:t>
            </a:r>
          </a:p>
          <a:p>
            <a:pPr algn="r"/>
            <a:endParaRPr lang="ar-SA" sz="2400" b="1" dirty="0"/>
          </a:p>
          <a:p>
            <a:pPr algn="r"/>
            <a:endParaRPr lang="ar-SA" sz="2400" b="1" dirty="0"/>
          </a:p>
          <a:p>
            <a:pPr algn="r"/>
            <a:endParaRPr lang="ar-SA" sz="2400" b="1" dirty="0"/>
          </a:p>
        </p:txBody>
      </p:sp>
    </p:spTree>
    <p:extLst>
      <p:ext uri="{BB962C8B-B14F-4D97-AF65-F5344CB8AC3E}">
        <p14:creationId xmlns:p14="http://schemas.microsoft.com/office/powerpoint/2010/main" val="29590005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 invX="1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4">
            <a:extLst>
              <a:ext uri="{FF2B5EF4-FFF2-40B4-BE49-F238E27FC236}">
                <a16:creationId xmlns:a16="http://schemas.microsoft.com/office/drawing/2014/main" id="{46080699-A749-5D47-873F-63B1986324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" t="3783" r="2364" b="4662"/>
          <a:stretch/>
        </p:blipFill>
        <p:spPr>
          <a:xfrm>
            <a:off x="842475" y="176041"/>
            <a:ext cx="10700693" cy="6563761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7FA0CF37-B06F-A74E-9D7E-607DEA972169}"/>
              </a:ext>
            </a:extLst>
          </p:cNvPr>
          <p:cNvSpPr/>
          <p:nvPr/>
        </p:nvSpPr>
        <p:spPr>
          <a:xfrm>
            <a:off x="6806194" y="1383168"/>
            <a:ext cx="4045642" cy="4149505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9600" b="1" dirty="0">
                <a:solidFill>
                  <a:srgbClr val="0070C0"/>
                </a:solidFill>
                <a:latin typeface="Aharoni" panose="02010803020104030203" pitchFamily="2" charset="-79"/>
              </a:rPr>
              <a:t>قسم </a:t>
            </a:r>
          </a:p>
          <a:p>
            <a:pPr algn="ctr"/>
            <a:r>
              <a:rPr lang="ar-SA" sz="9600" b="1" dirty="0">
                <a:solidFill>
                  <a:srgbClr val="0070C0"/>
                </a:solidFill>
                <a:latin typeface="Aharoni" panose="02010803020104030203" pitchFamily="2" charset="-79"/>
              </a:rPr>
              <a:t>التوحيد</a:t>
            </a:r>
          </a:p>
        </p:txBody>
      </p:sp>
      <p:pic>
        <p:nvPicPr>
          <p:cNvPr id="2" name="صورة 2">
            <a:extLst>
              <a:ext uri="{FF2B5EF4-FFF2-40B4-BE49-F238E27FC236}">
                <a16:creationId xmlns:a16="http://schemas.microsoft.com/office/drawing/2014/main" id="{FB315E56-47D6-3443-A7D3-E41875E8819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9614" y="1706326"/>
            <a:ext cx="3637734" cy="3637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10639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4">
            <a:extLst>
              <a:ext uri="{FF2B5EF4-FFF2-40B4-BE49-F238E27FC236}">
                <a16:creationId xmlns:a16="http://schemas.microsoft.com/office/drawing/2014/main" id="{46080699-A749-5D47-873F-63B1986324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" t="3783" r="2364" b="4662"/>
          <a:stretch/>
        </p:blipFill>
        <p:spPr>
          <a:xfrm>
            <a:off x="267831" y="147119"/>
            <a:ext cx="11656337" cy="6563761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7FA0CF37-B06F-A74E-9D7E-607DEA972169}"/>
              </a:ext>
            </a:extLst>
          </p:cNvPr>
          <p:cNvSpPr/>
          <p:nvPr/>
        </p:nvSpPr>
        <p:spPr>
          <a:xfrm>
            <a:off x="6646442" y="1698572"/>
            <a:ext cx="4653623" cy="414950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6600" b="1" dirty="0">
                <a:solidFill>
                  <a:srgbClr val="C00000"/>
                </a:solidFill>
                <a:latin typeface="Aharoni" panose="02010803020104030203" pitchFamily="2" charset="-79"/>
              </a:rPr>
              <a:t>١-طلب العون من الله :</a:t>
            </a:r>
          </a:p>
        </p:txBody>
      </p:sp>
      <p:graphicFrame>
        <p:nvGraphicFramePr>
          <p:cNvPr id="9" name="جدول 9">
            <a:extLst>
              <a:ext uri="{FF2B5EF4-FFF2-40B4-BE49-F238E27FC236}">
                <a16:creationId xmlns:a16="http://schemas.microsoft.com/office/drawing/2014/main" id="{1A0A6E4F-BF7E-6942-965C-CD707AE6AB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673209"/>
              </p:ext>
            </p:extLst>
          </p:nvPr>
        </p:nvGraphicFramePr>
        <p:xfrm>
          <a:off x="1603639" y="1211109"/>
          <a:ext cx="3400916" cy="4636968"/>
        </p:xfrm>
        <a:graphic>
          <a:graphicData uri="http://schemas.openxmlformats.org/drawingml/2006/table">
            <a:tbl>
              <a:tblPr rtl="1" firstRow="1" bandRow="1">
                <a:tableStyleId>{69CF1AB2-1976-4502-BF36-3FF5EA218861}</a:tableStyleId>
              </a:tblPr>
              <a:tblGrid>
                <a:gridCol w="3400916">
                  <a:extLst>
                    <a:ext uri="{9D8B030D-6E8A-4147-A177-3AD203B41FA5}">
                      <a16:colId xmlns:a16="http://schemas.microsoft.com/office/drawing/2014/main" val="3897971066"/>
                    </a:ext>
                  </a:extLst>
                </a:gridCol>
              </a:tblGrid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7200" b="1" dirty="0"/>
                        <a:t>الاستعاذة</a:t>
                      </a:r>
                      <a:endParaRPr lang="ar-SA" sz="7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1953922"/>
                  </a:ext>
                </a:extLst>
              </a:tr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7200" b="1" dirty="0"/>
                        <a:t>الاستعانة</a:t>
                      </a:r>
                      <a:endParaRPr lang="ar-SA" sz="7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8075847"/>
                  </a:ext>
                </a:extLst>
              </a:tr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7200" b="1" dirty="0"/>
                        <a:t>الاستغاثة</a:t>
                      </a:r>
                      <a:endParaRPr lang="ar-SA" sz="7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3585502"/>
                  </a:ext>
                </a:extLst>
              </a:tr>
            </a:tbl>
          </a:graphicData>
        </a:graphic>
      </p:graphicFrame>
      <p:pic>
        <p:nvPicPr>
          <p:cNvPr id="10" name="صورة 10">
            <a:extLst>
              <a:ext uri="{FF2B5EF4-FFF2-40B4-BE49-F238E27FC236}">
                <a16:creationId xmlns:a16="http://schemas.microsoft.com/office/drawing/2014/main" id="{DDB646A7-6CBF-DF45-909F-000384431F5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7" t="15439" r="13428" b="16897"/>
          <a:stretch/>
        </p:blipFill>
        <p:spPr>
          <a:xfrm>
            <a:off x="891934" y="3045451"/>
            <a:ext cx="1005373" cy="968283"/>
          </a:xfrm>
          <a:prstGeom prst="rect">
            <a:avLst/>
          </a:prstGeom>
        </p:spPr>
      </p:pic>
      <p:pic>
        <p:nvPicPr>
          <p:cNvPr id="11" name="صورة 11">
            <a:extLst>
              <a:ext uri="{FF2B5EF4-FFF2-40B4-BE49-F238E27FC236}">
                <a16:creationId xmlns:a16="http://schemas.microsoft.com/office/drawing/2014/main" id="{8BC20D43-BD00-8643-9DF7-9D6A73901BF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608" y="1325599"/>
            <a:ext cx="1208125" cy="1208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صورة 12">
            <a:extLst>
              <a:ext uri="{FF2B5EF4-FFF2-40B4-BE49-F238E27FC236}">
                <a16:creationId xmlns:a16="http://schemas.microsoft.com/office/drawing/2014/main" id="{C54578B2-4A1B-3A4A-922C-97E791CC315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8092" y="4821021"/>
            <a:ext cx="1260516" cy="12605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0530315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4">
            <a:extLst>
              <a:ext uri="{FF2B5EF4-FFF2-40B4-BE49-F238E27FC236}">
                <a16:creationId xmlns:a16="http://schemas.microsoft.com/office/drawing/2014/main" id="{46080699-A749-5D47-873F-63B1986324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" t="3783" r="2364" b="4662"/>
          <a:stretch/>
        </p:blipFill>
        <p:spPr>
          <a:xfrm>
            <a:off x="267831" y="147119"/>
            <a:ext cx="11656337" cy="6563761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7FA0CF37-B06F-A74E-9D7E-607DEA972169}"/>
              </a:ext>
            </a:extLst>
          </p:cNvPr>
          <p:cNvSpPr/>
          <p:nvPr/>
        </p:nvSpPr>
        <p:spPr>
          <a:xfrm>
            <a:off x="6508125" y="1698572"/>
            <a:ext cx="5035043" cy="414950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6600" b="1" dirty="0">
                <a:solidFill>
                  <a:srgbClr val="C00000"/>
                </a:solidFill>
                <a:latin typeface="Aharoni" panose="02010803020104030203" pitchFamily="2" charset="-79"/>
              </a:rPr>
              <a:t>١-اللجوء إلى في وقت الشدة :</a:t>
            </a:r>
          </a:p>
        </p:txBody>
      </p:sp>
      <p:graphicFrame>
        <p:nvGraphicFramePr>
          <p:cNvPr id="9" name="جدول 9">
            <a:extLst>
              <a:ext uri="{FF2B5EF4-FFF2-40B4-BE49-F238E27FC236}">
                <a16:creationId xmlns:a16="http://schemas.microsoft.com/office/drawing/2014/main" id="{1A0A6E4F-BF7E-6942-965C-CD707AE6AB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673209"/>
              </p:ext>
            </p:extLst>
          </p:nvPr>
        </p:nvGraphicFramePr>
        <p:xfrm>
          <a:off x="1603639" y="1211109"/>
          <a:ext cx="3400916" cy="4636968"/>
        </p:xfrm>
        <a:graphic>
          <a:graphicData uri="http://schemas.openxmlformats.org/drawingml/2006/table">
            <a:tbl>
              <a:tblPr rtl="1" firstRow="1" bandRow="1">
                <a:tableStyleId>{69CF1AB2-1976-4502-BF36-3FF5EA218861}</a:tableStyleId>
              </a:tblPr>
              <a:tblGrid>
                <a:gridCol w="3400916">
                  <a:extLst>
                    <a:ext uri="{9D8B030D-6E8A-4147-A177-3AD203B41FA5}">
                      <a16:colId xmlns:a16="http://schemas.microsoft.com/office/drawing/2014/main" val="3897971066"/>
                    </a:ext>
                  </a:extLst>
                </a:gridCol>
              </a:tblGrid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7200" b="1" dirty="0"/>
                        <a:t>الاستعاذة</a:t>
                      </a:r>
                      <a:endParaRPr lang="ar-SA" sz="7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1953922"/>
                  </a:ext>
                </a:extLst>
              </a:tr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7200" b="1" dirty="0"/>
                        <a:t>الاستعانة</a:t>
                      </a:r>
                      <a:endParaRPr lang="ar-SA" sz="7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8075847"/>
                  </a:ext>
                </a:extLst>
              </a:tr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7200" b="1" dirty="0"/>
                        <a:t>الاستغاثة</a:t>
                      </a:r>
                      <a:endParaRPr lang="ar-SA" sz="7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3585502"/>
                  </a:ext>
                </a:extLst>
              </a:tr>
            </a:tbl>
          </a:graphicData>
        </a:graphic>
      </p:graphicFrame>
      <p:pic>
        <p:nvPicPr>
          <p:cNvPr id="10" name="صورة 10">
            <a:extLst>
              <a:ext uri="{FF2B5EF4-FFF2-40B4-BE49-F238E27FC236}">
                <a16:creationId xmlns:a16="http://schemas.microsoft.com/office/drawing/2014/main" id="{DDB646A7-6CBF-DF45-909F-000384431F5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7" t="15439" r="13428" b="16897"/>
          <a:stretch/>
        </p:blipFill>
        <p:spPr>
          <a:xfrm>
            <a:off x="917082" y="4482996"/>
            <a:ext cx="1005373" cy="968283"/>
          </a:xfrm>
          <a:prstGeom prst="rect">
            <a:avLst/>
          </a:prstGeom>
        </p:spPr>
      </p:pic>
      <p:pic>
        <p:nvPicPr>
          <p:cNvPr id="3" name="صورة 11">
            <a:extLst>
              <a:ext uri="{FF2B5EF4-FFF2-40B4-BE49-F238E27FC236}">
                <a16:creationId xmlns:a16="http://schemas.microsoft.com/office/drawing/2014/main" id="{117F3225-69D3-CE4C-950C-5AD57D706F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3658" y="1282025"/>
            <a:ext cx="1509907" cy="15099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صورة 12">
            <a:extLst>
              <a:ext uri="{FF2B5EF4-FFF2-40B4-BE49-F238E27FC236}">
                <a16:creationId xmlns:a16="http://schemas.microsoft.com/office/drawing/2014/main" id="{D3245082-5529-FF41-9745-DE5250C1F6F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8092" y="4821021"/>
            <a:ext cx="1260516" cy="12605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3464864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4">
            <a:extLst>
              <a:ext uri="{FF2B5EF4-FFF2-40B4-BE49-F238E27FC236}">
                <a16:creationId xmlns:a16="http://schemas.microsoft.com/office/drawing/2014/main" id="{46080699-A749-5D47-873F-63B1986324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" t="3783" r="2364" b="4662"/>
          <a:stretch/>
        </p:blipFill>
        <p:spPr>
          <a:xfrm>
            <a:off x="267831" y="147119"/>
            <a:ext cx="11656337" cy="6563761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7FA0CF37-B06F-A74E-9D7E-607DEA972169}"/>
              </a:ext>
            </a:extLst>
          </p:cNvPr>
          <p:cNvSpPr/>
          <p:nvPr/>
        </p:nvSpPr>
        <p:spPr>
          <a:xfrm>
            <a:off x="6340363" y="1838387"/>
            <a:ext cx="5427522" cy="414950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5400" b="1" dirty="0">
                <a:solidFill>
                  <a:srgbClr val="C00000"/>
                </a:solidFill>
                <a:latin typeface="Aharoni" panose="02010803020104030203" pitchFamily="2" charset="-79"/>
              </a:rPr>
              <a:t>٣- حكم الاستعانة</a:t>
            </a:r>
          </a:p>
          <a:p>
            <a:pPr algn="ctr"/>
            <a:r>
              <a:rPr lang="ar-SA" sz="5400" b="1" dirty="0">
                <a:solidFill>
                  <a:srgbClr val="C00000"/>
                </a:solidFill>
                <a:latin typeface="Aharoni" panose="02010803020104030203" pitchFamily="2" charset="-79"/>
              </a:rPr>
              <a:t> و الاستغاثة</a:t>
            </a:r>
          </a:p>
          <a:p>
            <a:pPr algn="ctr"/>
            <a:r>
              <a:rPr lang="ar-SA" sz="5400" b="1" dirty="0">
                <a:solidFill>
                  <a:srgbClr val="C00000"/>
                </a:solidFill>
                <a:latin typeface="Aharoni" panose="02010803020104030203" pitchFamily="2" charset="-79"/>
              </a:rPr>
              <a:t> بغير الله فيما لا يقدر عليه ٌإلا الله :</a:t>
            </a:r>
          </a:p>
        </p:txBody>
      </p:sp>
      <p:graphicFrame>
        <p:nvGraphicFramePr>
          <p:cNvPr id="9" name="جدول 9">
            <a:extLst>
              <a:ext uri="{FF2B5EF4-FFF2-40B4-BE49-F238E27FC236}">
                <a16:creationId xmlns:a16="http://schemas.microsoft.com/office/drawing/2014/main" id="{1A0A6E4F-BF7E-6942-965C-CD707AE6AB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3519275"/>
              </p:ext>
            </p:extLst>
          </p:nvPr>
        </p:nvGraphicFramePr>
        <p:xfrm>
          <a:off x="1144257" y="1097943"/>
          <a:ext cx="3835889" cy="4636968"/>
        </p:xfrm>
        <a:graphic>
          <a:graphicData uri="http://schemas.openxmlformats.org/drawingml/2006/table">
            <a:tbl>
              <a:tblPr rtl="1" firstRow="1" bandRow="1">
                <a:tableStyleId>{69CF1AB2-1976-4502-BF36-3FF5EA218861}</a:tableStyleId>
              </a:tblPr>
              <a:tblGrid>
                <a:gridCol w="3835889">
                  <a:extLst>
                    <a:ext uri="{9D8B030D-6E8A-4147-A177-3AD203B41FA5}">
                      <a16:colId xmlns:a16="http://schemas.microsoft.com/office/drawing/2014/main" val="3897971066"/>
                    </a:ext>
                  </a:extLst>
                </a:gridCol>
              </a:tblGrid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7200" b="1" dirty="0">
                          <a:solidFill>
                            <a:schemeClr val="tx1"/>
                          </a:solidFill>
                        </a:rPr>
                        <a:t>لا بأس 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1953922"/>
                  </a:ext>
                </a:extLst>
              </a:tr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7200" b="1" dirty="0">
                          <a:solidFill>
                            <a:schemeClr val="tx1"/>
                          </a:solidFill>
                        </a:rPr>
                        <a:t>شرك أكبر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8075847"/>
                  </a:ext>
                </a:extLst>
              </a:tr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7200" b="1" dirty="0">
                          <a:solidFill>
                            <a:schemeClr val="tx1"/>
                          </a:solidFill>
                        </a:rPr>
                        <a:t>شرك أصغر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3585502"/>
                  </a:ext>
                </a:extLst>
              </a:tr>
            </a:tbl>
          </a:graphicData>
        </a:graphic>
      </p:graphicFrame>
      <p:pic>
        <p:nvPicPr>
          <p:cNvPr id="10" name="صورة 10">
            <a:extLst>
              <a:ext uri="{FF2B5EF4-FFF2-40B4-BE49-F238E27FC236}">
                <a16:creationId xmlns:a16="http://schemas.microsoft.com/office/drawing/2014/main" id="{DDB646A7-6CBF-DF45-909F-000384431F5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7" t="15439" r="13428" b="16897"/>
          <a:stretch/>
        </p:blipFill>
        <p:spPr>
          <a:xfrm>
            <a:off x="808525" y="2793966"/>
            <a:ext cx="1005373" cy="968283"/>
          </a:xfrm>
          <a:prstGeom prst="rect">
            <a:avLst/>
          </a:prstGeom>
        </p:spPr>
      </p:pic>
      <p:pic>
        <p:nvPicPr>
          <p:cNvPr id="3" name="صورة 11">
            <a:extLst>
              <a:ext uri="{FF2B5EF4-FFF2-40B4-BE49-F238E27FC236}">
                <a16:creationId xmlns:a16="http://schemas.microsoft.com/office/drawing/2014/main" id="{117F3225-69D3-CE4C-950C-5AD57D706F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5738" y="1097943"/>
            <a:ext cx="1195550" cy="11955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صورة 12">
            <a:extLst>
              <a:ext uri="{FF2B5EF4-FFF2-40B4-BE49-F238E27FC236}">
                <a16:creationId xmlns:a16="http://schemas.microsoft.com/office/drawing/2014/main" id="{D3245082-5529-FF41-9745-DE5250C1F6F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7189" y="4657058"/>
            <a:ext cx="1260516" cy="12605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8575678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4">
            <a:extLst>
              <a:ext uri="{FF2B5EF4-FFF2-40B4-BE49-F238E27FC236}">
                <a16:creationId xmlns:a16="http://schemas.microsoft.com/office/drawing/2014/main" id="{46080699-A749-5D47-873F-63B1986324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" t="3783" r="2364" b="4662"/>
          <a:stretch/>
        </p:blipFill>
        <p:spPr>
          <a:xfrm>
            <a:off x="267831" y="147119"/>
            <a:ext cx="11656337" cy="6563761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7FA0CF37-B06F-A74E-9D7E-607DEA972169}"/>
              </a:ext>
            </a:extLst>
          </p:cNvPr>
          <p:cNvSpPr/>
          <p:nvPr/>
        </p:nvSpPr>
        <p:spPr>
          <a:xfrm>
            <a:off x="6315215" y="1354246"/>
            <a:ext cx="5427522" cy="414950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7200" b="1" dirty="0">
                <a:solidFill>
                  <a:srgbClr val="C00000"/>
                </a:solidFill>
                <a:latin typeface="Aharoni" panose="02010803020104030203" pitchFamily="2" charset="-79"/>
              </a:rPr>
              <a:t>٤- أي مما يلي استعانة جائزة :</a:t>
            </a:r>
          </a:p>
        </p:txBody>
      </p:sp>
      <p:graphicFrame>
        <p:nvGraphicFramePr>
          <p:cNvPr id="9" name="جدول 9">
            <a:extLst>
              <a:ext uri="{FF2B5EF4-FFF2-40B4-BE49-F238E27FC236}">
                <a16:creationId xmlns:a16="http://schemas.microsoft.com/office/drawing/2014/main" id="{1A0A6E4F-BF7E-6942-965C-CD707AE6AB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3043503"/>
              </p:ext>
            </p:extLst>
          </p:nvPr>
        </p:nvGraphicFramePr>
        <p:xfrm>
          <a:off x="1144257" y="1097943"/>
          <a:ext cx="3835889" cy="4636968"/>
        </p:xfrm>
        <a:graphic>
          <a:graphicData uri="http://schemas.openxmlformats.org/drawingml/2006/table">
            <a:tbl>
              <a:tblPr rtl="1" firstRow="1" bandRow="1">
                <a:tableStyleId>{69CF1AB2-1976-4502-BF36-3FF5EA218861}</a:tableStyleId>
              </a:tblPr>
              <a:tblGrid>
                <a:gridCol w="3835889">
                  <a:extLst>
                    <a:ext uri="{9D8B030D-6E8A-4147-A177-3AD203B41FA5}">
                      <a16:colId xmlns:a16="http://schemas.microsoft.com/office/drawing/2014/main" val="3897971066"/>
                    </a:ext>
                  </a:extLst>
                </a:gridCol>
              </a:tblGrid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4400" b="1" dirty="0">
                          <a:solidFill>
                            <a:schemeClr val="tx1"/>
                          </a:solidFill>
                        </a:rPr>
                        <a:t>الاستعانة بالجن للحماية 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1953922"/>
                  </a:ext>
                </a:extLst>
              </a:tr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4400" b="1" dirty="0">
                          <a:solidFill>
                            <a:schemeClr val="tx1"/>
                          </a:solidFill>
                        </a:rPr>
                        <a:t>الاستعانة بالأموات في حصول الرزق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8075847"/>
                  </a:ext>
                </a:extLst>
              </a:tr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4400" b="1" dirty="0">
                          <a:solidFill>
                            <a:schemeClr val="tx1"/>
                          </a:solidFill>
                        </a:rPr>
                        <a:t>الاستعانة بصديق لقضاء دين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3585502"/>
                  </a:ext>
                </a:extLst>
              </a:tr>
            </a:tbl>
          </a:graphicData>
        </a:graphic>
      </p:graphicFrame>
      <p:pic>
        <p:nvPicPr>
          <p:cNvPr id="10" name="صورة 10">
            <a:extLst>
              <a:ext uri="{FF2B5EF4-FFF2-40B4-BE49-F238E27FC236}">
                <a16:creationId xmlns:a16="http://schemas.microsoft.com/office/drawing/2014/main" id="{DDB646A7-6CBF-DF45-909F-000384431F5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7" t="15439" r="13428" b="16897"/>
          <a:stretch/>
        </p:blipFill>
        <p:spPr>
          <a:xfrm>
            <a:off x="871396" y="5107630"/>
            <a:ext cx="1005373" cy="968283"/>
          </a:xfrm>
          <a:prstGeom prst="rect">
            <a:avLst/>
          </a:prstGeom>
        </p:spPr>
      </p:pic>
      <p:pic>
        <p:nvPicPr>
          <p:cNvPr id="3" name="صورة 11">
            <a:extLst>
              <a:ext uri="{FF2B5EF4-FFF2-40B4-BE49-F238E27FC236}">
                <a16:creationId xmlns:a16="http://schemas.microsoft.com/office/drawing/2014/main" id="{117F3225-69D3-CE4C-950C-5AD57D706F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5738" y="1097943"/>
            <a:ext cx="1195550" cy="11955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صورة 12">
            <a:extLst>
              <a:ext uri="{FF2B5EF4-FFF2-40B4-BE49-F238E27FC236}">
                <a16:creationId xmlns:a16="http://schemas.microsoft.com/office/drawing/2014/main" id="{D3245082-5529-FF41-9745-DE5250C1F6F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7189" y="4657058"/>
            <a:ext cx="1260516" cy="12605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147223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4">
            <a:extLst>
              <a:ext uri="{FF2B5EF4-FFF2-40B4-BE49-F238E27FC236}">
                <a16:creationId xmlns:a16="http://schemas.microsoft.com/office/drawing/2014/main" id="{46080699-A749-5D47-873F-63B1986324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" t="3783" r="2364" b="4662"/>
          <a:stretch/>
        </p:blipFill>
        <p:spPr>
          <a:xfrm>
            <a:off x="267831" y="147119"/>
            <a:ext cx="11656337" cy="6563761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7FA0CF37-B06F-A74E-9D7E-607DEA972169}"/>
              </a:ext>
            </a:extLst>
          </p:cNvPr>
          <p:cNvSpPr/>
          <p:nvPr/>
        </p:nvSpPr>
        <p:spPr>
          <a:xfrm>
            <a:off x="6315215" y="1354246"/>
            <a:ext cx="5427522" cy="414950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5400" b="1" dirty="0">
                <a:solidFill>
                  <a:srgbClr val="C00000"/>
                </a:solidFill>
                <a:latin typeface="Aharoni" panose="02010803020104030203" pitchFamily="2" charset="-79"/>
              </a:rPr>
              <a:t>٥- قال أحدهم:</a:t>
            </a:r>
          </a:p>
          <a:p>
            <a:pPr algn="ctr"/>
            <a:r>
              <a:rPr lang="ar-SA" sz="5400" b="1" dirty="0">
                <a:solidFill>
                  <a:srgbClr val="C00000"/>
                </a:solidFill>
                <a:latin typeface="Aharoni" panose="02010803020104030203" pitchFamily="2" charset="-79"/>
              </a:rPr>
              <a:t>(أعذني من فلان فقد سرق مالي )</a:t>
            </a:r>
          </a:p>
          <a:p>
            <a:pPr algn="ctr"/>
            <a:r>
              <a:rPr lang="ar-SA" sz="5400" b="1" dirty="0">
                <a:solidFill>
                  <a:srgbClr val="C00000"/>
                </a:solidFill>
                <a:latin typeface="Aharoni" panose="02010803020104030203" pitchFamily="2" charset="-79"/>
              </a:rPr>
              <a:t>هنا استعاذة جائزة  :</a:t>
            </a:r>
          </a:p>
        </p:txBody>
      </p:sp>
      <p:graphicFrame>
        <p:nvGraphicFramePr>
          <p:cNvPr id="9" name="جدول 9">
            <a:extLst>
              <a:ext uri="{FF2B5EF4-FFF2-40B4-BE49-F238E27FC236}">
                <a16:creationId xmlns:a16="http://schemas.microsoft.com/office/drawing/2014/main" id="{1A0A6E4F-BF7E-6942-965C-CD707AE6AB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3730002"/>
              </p:ext>
            </p:extLst>
          </p:nvPr>
        </p:nvGraphicFramePr>
        <p:xfrm>
          <a:off x="1144257" y="1097943"/>
          <a:ext cx="3835889" cy="4636968"/>
        </p:xfrm>
        <a:graphic>
          <a:graphicData uri="http://schemas.openxmlformats.org/drawingml/2006/table">
            <a:tbl>
              <a:tblPr rtl="1" firstRow="1" bandRow="1">
                <a:tableStyleId>{69CF1AB2-1976-4502-BF36-3FF5EA218861}</a:tableStyleId>
              </a:tblPr>
              <a:tblGrid>
                <a:gridCol w="3835889">
                  <a:extLst>
                    <a:ext uri="{9D8B030D-6E8A-4147-A177-3AD203B41FA5}">
                      <a16:colId xmlns:a16="http://schemas.microsoft.com/office/drawing/2014/main" val="3897971066"/>
                    </a:ext>
                  </a:extLst>
                </a:gridCol>
              </a:tblGrid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4400" b="1" dirty="0">
                          <a:solidFill>
                            <a:schemeClr val="tx1"/>
                          </a:solidFill>
                        </a:rPr>
                        <a:t>لأنها بقادر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1953922"/>
                  </a:ext>
                </a:extLst>
              </a:tr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4400" b="1" dirty="0">
                          <a:solidFill>
                            <a:schemeClr val="tx1"/>
                          </a:solidFill>
                        </a:rPr>
                        <a:t>لأنها بغائب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8075847"/>
                  </a:ext>
                </a:extLst>
              </a:tr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4400" b="1" dirty="0">
                          <a:solidFill>
                            <a:schemeClr val="tx1"/>
                          </a:solidFill>
                        </a:rPr>
                        <a:t>لأنها بعاجز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3585502"/>
                  </a:ext>
                </a:extLst>
              </a:tr>
            </a:tbl>
          </a:graphicData>
        </a:graphic>
      </p:graphicFrame>
      <p:pic>
        <p:nvPicPr>
          <p:cNvPr id="10" name="صورة 10">
            <a:extLst>
              <a:ext uri="{FF2B5EF4-FFF2-40B4-BE49-F238E27FC236}">
                <a16:creationId xmlns:a16="http://schemas.microsoft.com/office/drawing/2014/main" id="{DDB646A7-6CBF-DF45-909F-000384431F5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7" t="15439" r="13428" b="16897"/>
          <a:stretch/>
        </p:blipFill>
        <p:spPr>
          <a:xfrm>
            <a:off x="725471" y="1354246"/>
            <a:ext cx="1005373" cy="968283"/>
          </a:xfrm>
          <a:prstGeom prst="rect">
            <a:avLst/>
          </a:prstGeom>
        </p:spPr>
      </p:pic>
      <p:pic>
        <p:nvPicPr>
          <p:cNvPr id="3" name="صورة 11">
            <a:extLst>
              <a:ext uri="{FF2B5EF4-FFF2-40B4-BE49-F238E27FC236}">
                <a16:creationId xmlns:a16="http://schemas.microsoft.com/office/drawing/2014/main" id="{117F3225-69D3-CE4C-950C-5AD57D706F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1201" y="500168"/>
            <a:ext cx="1195550" cy="11955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صورة 12">
            <a:extLst>
              <a:ext uri="{FF2B5EF4-FFF2-40B4-BE49-F238E27FC236}">
                <a16:creationId xmlns:a16="http://schemas.microsoft.com/office/drawing/2014/main" id="{D3245082-5529-FF41-9745-DE5250C1F6F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1383" y="5423671"/>
            <a:ext cx="1260516" cy="12605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0537239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4">
            <a:extLst>
              <a:ext uri="{FF2B5EF4-FFF2-40B4-BE49-F238E27FC236}">
                <a16:creationId xmlns:a16="http://schemas.microsoft.com/office/drawing/2014/main" id="{46080699-A749-5D47-873F-63B1986324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" t="3783" r="2364" b="4662"/>
          <a:stretch/>
        </p:blipFill>
        <p:spPr>
          <a:xfrm>
            <a:off x="267831" y="147119"/>
            <a:ext cx="11656337" cy="6563761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7FA0CF37-B06F-A74E-9D7E-607DEA972169}"/>
              </a:ext>
            </a:extLst>
          </p:cNvPr>
          <p:cNvSpPr/>
          <p:nvPr/>
        </p:nvSpPr>
        <p:spPr>
          <a:xfrm>
            <a:off x="6315215" y="1354246"/>
            <a:ext cx="5427522" cy="414950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6600" b="1" dirty="0">
                <a:solidFill>
                  <a:srgbClr val="C00000"/>
                </a:solidFill>
                <a:latin typeface="Aharoni" panose="02010803020104030203" pitchFamily="2" charset="-79"/>
              </a:rPr>
              <a:t>٦- من الذبائح المشروعة  :</a:t>
            </a:r>
          </a:p>
        </p:txBody>
      </p:sp>
      <p:graphicFrame>
        <p:nvGraphicFramePr>
          <p:cNvPr id="9" name="جدول 9">
            <a:extLst>
              <a:ext uri="{FF2B5EF4-FFF2-40B4-BE49-F238E27FC236}">
                <a16:creationId xmlns:a16="http://schemas.microsoft.com/office/drawing/2014/main" id="{1A0A6E4F-BF7E-6942-965C-CD707AE6AB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6449991"/>
              </p:ext>
            </p:extLst>
          </p:nvPr>
        </p:nvGraphicFramePr>
        <p:xfrm>
          <a:off x="1373579" y="1198537"/>
          <a:ext cx="3835889" cy="4636968"/>
        </p:xfrm>
        <a:graphic>
          <a:graphicData uri="http://schemas.openxmlformats.org/drawingml/2006/table">
            <a:tbl>
              <a:tblPr rtl="1" firstRow="1" bandRow="1">
                <a:tableStyleId>{69CF1AB2-1976-4502-BF36-3FF5EA218861}</a:tableStyleId>
              </a:tblPr>
              <a:tblGrid>
                <a:gridCol w="3835889">
                  <a:extLst>
                    <a:ext uri="{9D8B030D-6E8A-4147-A177-3AD203B41FA5}">
                      <a16:colId xmlns:a16="http://schemas.microsoft.com/office/drawing/2014/main" val="3897971066"/>
                    </a:ext>
                  </a:extLst>
                </a:gridCol>
              </a:tblGrid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dirty="0">
                          <a:solidFill>
                            <a:schemeClr val="tx1"/>
                          </a:solidFill>
                        </a:rPr>
                        <a:t>عند نزول منزل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1953922"/>
                  </a:ext>
                </a:extLst>
              </a:tr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dirty="0">
                          <a:solidFill>
                            <a:schemeClr val="tx1"/>
                          </a:solidFill>
                        </a:rPr>
                        <a:t>عند القبور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8075847"/>
                  </a:ext>
                </a:extLst>
              </a:tr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dirty="0">
                          <a:solidFill>
                            <a:schemeClr val="tx1"/>
                          </a:solidFill>
                        </a:rPr>
                        <a:t>الأضحية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3585502"/>
                  </a:ext>
                </a:extLst>
              </a:tr>
            </a:tbl>
          </a:graphicData>
        </a:graphic>
      </p:graphicFrame>
      <p:pic>
        <p:nvPicPr>
          <p:cNvPr id="10" name="صورة 10">
            <a:extLst>
              <a:ext uri="{FF2B5EF4-FFF2-40B4-BE49-F238E27FC236}">
                <a16:creationId xmlns:a16="http://schemas.microsoft.com/office/drawing/2014/main" id="{DDB646A7-6CBF-DF45-909F-000384431F5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7" t="15439" r="13428" b="16897"/>
          <a:stretch/>
        </p:blipFill>
        <p:spPr>
          <a:xfrm>
            <a:off x="813490" y="4535468"/>
            <a:ext cx="1005373" cy="968283"/>
          </a:xfrm>
          <a:prstGeom prst="rect">
            <a:avLst/>
          </a:prstGeom>
        </p:spPr>
      </p:pic>
      <p:pic>
        <p:nvPicPr>
          <p:cNvPr id="3" name="صورة 11">
            <a:extLst>
              <a:ext uri="{FF2B5EF4-FFF2-40B4-BE49-F238E27FC236}">
                <a16:creationId xmlns:a16="http://schemas.microsoft.com/office/drawing/2014/main" id="{117F3225-69D3-CE4C-950C-5AD57D706F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1201" y="500168"/>
            <a:ext cx="1195550" cy="11955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صورة 12">
            <a:extLst>
              <a:ext uri="{FF2B5EF4-FFF2-40B4-BE49-F238E27FC236}">
                <a16:creationId xmlns:a16="http://schemas.microsoft.com/office/drawing/2014/main" id="{D3245082-5529-FF41-9745-DE5250C1F6F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1383" y="5423671"/>
            <a:ext cx="1260516" cy="12605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391143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4">
            <a:extLst>
              <a:ext uri="{FF2B5EF4-FFF2-40B4-BE49-F238E27FC236}">
                <a16:creationId xmlns:a16="http://schemas.microsoft.com/office/drawing/2014/main" id="{46080699-A749-5D47-873F-63B1986324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" t="3783" r="2364" b="4662"/>
          <a:stretch/>
        </p:blipFill>
        <p:spPr>
          <a:xfrm>
            <a:off x="267831" y="147119"/>
            <a:ext cx="11656337" cy="6563761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7FA0CF37-B06F-A74E-9D7E-607DEA972169}"/>
              </a:ext>
            </a:extLst>
          </p:cNvPr>
          <p:cNvSpPr/>
          <p:nvPr/>
        </p:nvSpPr>
        <p:spPr>
          <a:xfrm>
            <a:off x="6315215" y="1354246"/>
            <a:ext cx="5427522" cy="414950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6600" b="1" dirty="0">
                <a:solidFill>
                  <a:srgbClr val="C00000"/>
                </a:solidFill>
                <a:latin typeface="Aharoni" panose="02010803020104030203" pitchFamily="2" charset="-79"/>
              </a:rPr>
              <a:t>٧-من الذبائح الشركية :</a:t>
            </a:r>
          </a:p>
        </p:txBody>
      </p:sp>
      <p:graphicFrame>
        <p:nvGraphicFramePr>
          <p:cNvPr id="9" name="جدول 9">
            <a:extLst>
              <a:ext uri="{FF2B5EF4-FFF2-40B4-BE49-F238E27FC236}">
                <a16:creationId xmlns:a16="http://schemas.microsoft.com/office/drawing/2014/main" id="{1A0A6E4F-BF7E-6942-965C-CD707AE6AB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6449991"/>
              </p:ext>
            </p:extLst>
          </p:nvPr>
        </p:nvGraphicFramePr>
        <p:xfrm>
          <a:off x="1373579" y="1198537"/>
          <a:ext cx="3835889" cy="4636968"/>
        </p:xfrm>
        <a:graphic>
          <a:graphicData uri="http://schemas.openxmlformats.org/drawingml/2006/table">
            <a:tbl>
              <a:tblPr rtl="1" firstRow="1" bandRow="1">
                <a:tableStyleId>{69CF1AB2-1976-4502-BF36-3FF5EA218861}</a:tableStyleId>
              </a:tblPr>
              <a:tblGrid>
                <a:gridCol w="3835889">
                  <a:extLst>
                    <a:ext uri="{9D8B030D-6E8A-4147-A177-3AD203B41FA5}">
                      <a16:colId xmlns:a16="http://schemas.microsoft.com/office/drawing/2014/main" val="3897971066"/>
                    </a:ext>
                  </a:extLst>
                </a:gridCol>
              </a:tblGrid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dirty="0">
                          <a:solidFill>
                            <a:schemeClr val="tx1"/>
                          </a:solidFill>
                        </a:rPr>
                        <a:t>عند نزول منزل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1953922"/>
                  </a:ext>
                </a:extLst>
              </a:tr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dirty="0">
                          <a:solidFill>
                            <a:schemeClr val="tx1"/>
                          </a:solidFill>
                        </a:rPr>
                        <a:t>عند القبور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8075847"/>
                  </a:ext>
                </a:extLst>
              </a:tr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dirty="0">
                          <a:solidFill>
                            <a:schemeClr val="tx1"/>
                          </a:solidFill>
                        </a:rPr>
                        <a:t>الأضحية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3585502"/>
                  </a:ext>
                </a:extLst>
              </a:tr>
            </a:tbl>
          </a:graphicData>
        </a:graphic>
      </p:graphicFrame>
      <p:pic>
        <p:nvPicPr>
          <p:cNvPr id="10" name="صورة 10">
            <a:extLst>
              <a:ext uri="{FF2B5EF4-FFF2-40B4-BE49-F238E27FC236}">
                <a16:creationId xmlns:a16="http://schemas.microsoft.com/office/drawing/2014/main" id="{DDB646A7-6CBF-DF45-909F-000384431F5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7" t="15439" r="13428" b="16897"/>
          <a:stretch/>
        </p:blipFill>
        <p:spPr>
          <a:xfrm>
            <a:off x="870892" y="3032879"/>
            <a:ext cx="1005373" cy="968283"/>
          </a:xfrm>
          <a:prstGeom prst="rect">
            <a:avLst/>
          </a:prstGeom>
        </p:spPr>
      </p:pic>
      <p:pic>
        <p:nvPicPr>
          <p:cNvPr id="3" name="صورة 11">
            <a:extLst>
              <a:ext uri="{FF2B5EF4-FFF2-40B4-BE49-F238E27FC236}">
                <a16:creationId xmlns:a16="http://schemas.microsoft.com/office/drawing/2014/main" id="{117F3225-69D3-CE4C-950C-5AD57D706F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1201" y="500168"/>
            <a:ext cx="1195550" cy="11955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صورة 12">
            <a:extLst>
              <a:ext uri="{FF2B5EF4-FFF2-40B4-BE49-F238E27FC236}">
                <a16:creationId xmlns:a16="http://schemas.microsoft.com/office/drawing/2014/main" id="{D3245082-5529-FF41-9745-DE5250C1F6F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1383" y="5423671"/>
            <a:ext cx="1260516" cy="12605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6351425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4">
            <a:extLst>
              <a:ext uri="{FF2B5EF4-FFF2-40B4-BE49-F238E27FC236}">
                <a16:creationId xmlns:a16="http://schemas.microsoft.com/office/drawing/2014/main" id="{46080699-A749-5D47-873F-63B1986324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" t="3783" r="2364" b="4662"/>
          <a:stretch/>
        </p:blipFill>
        <p:spPr>
          <a:xfrm>
            <a:off x="267831" y="147119"/>
            <a:ext cx="11656337" cy="6563761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7FA0CF37-B06F-A74E-9D7E-607DEA972169}"/>
              </a:ext>
            </a:extLst>
          </p:cNvPr>
          <p:cNvSpPr/>
          <p:nvPr/>
        </p:nvSpPr>
        <p:spPr>
          <a:xfrm>
            <a:off x="6315215" y="1354246"/>
            <a:ext cx="5427522" cy="414950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6600" b="1" dirty="0">
                <a:solidFill>
                  <a:srgbClr val="C00000"/>
                </a:solidFill>
                <a:latin typeface="Aharoni" panose="02010803020104030203" pitchFamily="2" charset="-79"/>
              </a:rPr>
              <a:t>٨- حكم الذبح في مكان يذبح فيه لغير الله  :</a:t>
            </a:r>
          </a:p>
        </p:txBody>
      </p:sp>
      <p:graphicFrame>
        <p:nvGraphicFramePr>
          <p:cNvPr id="9" name="جدول 9">
            <a:extLst>
              <a:ext uri="{FF2B5EF4-FFF2-40B4-BE49-F238E27FC236}">
                <a16:creationId xmlns:a16="http://schemas.microsoft.com/office/drawing/2014/main" id="{1A0A6E4F-BF7E-6942-965C-CD707AE6AB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5488348"/>
              </p:ext>
            </p:extLst>
          </p:nvPr>
        </p:nvGraphicFramePr>
        <p:xfrm>
          <a:off x="1373579" y="1198537"/>
          <a:ext cx="3835889" cy="4828672"/>
        </p:xfrm>
        <a:graphic>
          <a:graphicData uri="http://schemas.openxmlformats.org/drawingml/2006/table">
            <a:tbl>
              <a:tblPr rtl="1" firstRow="1" bandRow="1">
                <a:tableStyleId>{69CF1AB2-1976-4502-BF36-3FF5EA218861}</a:tableStyleId>
              </a:tblPr>
              <a:tblGrid>
                <a:gridCol w="3835889">
                  <a:extLst>
                    <a:ext uri="{9D8B030D-6E8A-4147-A177-3AD203B41FA5}">
                      <a16:colId xmlns:a16="http://schemas.microsoft.com/office/drawing/2014/main" val="3897971066"/>
                    </a:ext>
                  </a:extLst>
                </a:gridCol>
              </a:tblGrid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dirty="0">
                          <a:solidFill>
                            <a:schemeClr val="tx1"/>
                          </a:solidFill>
                        </a:rPr>
                        <a:t>جائز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1953922"/>
                  </a:ext>
                </a:extLst>
              </a:tr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dirty="0">
                          <a:solidFill>
                            <a:schemeClr val="tx1"/>
                          </a:solidFill>
                        </a:rPr>
                        <a:t>لا بأس في ذلك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8075847"/>
                  </a:ext>
                </a:extLst>
              </a:tr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dirty="0">
                          <a:solidFill>
                            <a:schemeClr val="tx1"/>
                          </a:solidFill>
                        </a:rPr>
                        <a:t>محرم سد لذريعة الشرك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3585502"/>
                  </a:ext>
                </a:extLst>
              </a:tr>
            </a:tbl>
          </a:graphicData>
        </a:graphic>
      </p:graphicFrame>
      <p:pic>
        <p:nvPicPr>
          <p:cNvPr id="10" name="صورة 10">
            <a:extLst>
              <a:ext uri="{FF2B5EF4-FFF2-40B4-BE49-F238E27FC236}">
                <a16:creationId xmlns:a16="http://schemas.microsoft.com/office/drawing/2014/main" id="{DDB646A7-6CBF-DF45-909F-000384431F5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7" t="15439" r="13428" b="16897"/>
          <a:stretch/>
        </p:blipFill>
        <p:spPr>
          <a:xfrm>
            <a:off x="1192148" y="5175321"/>
            <a:ext cx="1005373" cy="968283"/>
          </a:xfrm>
          <a:prstGeom prst="rect">
            <a:avLst/>
          </a:prstGeom>
        </p:spPr>
      </p:pic>
      <p:pic>
        <p:nvPicPr>
          <p:cNvPr id="3" name="صورة 11">
            <a:extLst>
              <a:ext uri="{FF2B5EF4-FFF2-40B4-BE49-F238E27FC236}">
                <a16:creationId xmlns:a16="http://schemas.microsoft.com/office/drawing/2014/main" id="{117F3225-69D3-CE4C-950C-5AD57D706F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1201" y="500168"/>
            <a:ext cx="1195550" cy="11955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صورة 12">
            <a:extLst>
              <a:ext uri="{FF2B5EF4-FFF2-40B4-BE49-F238E27FC236}">
                <a16:creationId xmlns:a16="http://schemas.microsoft.com/office/drawing/2014/main" id="{D3245082-5529-FF41-9745-DE5250C1F6F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1383" y="5423671"/>
            <a:ext cx="1260516" cy="12605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517487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4">
            <a:extLst>
              <a:ext uri="{FF2B5EF4-FFF2-40B4-BE49-F238E27FC236}">
                <a16:creationId xmlns:a16="http://schemas.microsoft.com/office/drawing/2014/main" id="{46080699-A749-5D47-873F-63B1986324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" t="3783" r="2364" b="4662"/>
          <a:stretch/>
        </p:blipFill>
        <p:spPr>
          <a:xfrm>
            <a:off x="267831" y="147119"/>
            <a:ext cx="11656337" cy="6563761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7FA0CF37-B06F-A74E-9D7E-607DEA972169}"/>
              </a:ext>
            </a:extLst>
          </p:cNvPr>
          <p:cNvSpPr/>
          <p:nvPr/>
        </p:nvSpPr>
        <p:spPr>
          <a:xfrm>
            <a:off x="6315215" y="1354246"/>
            <a:ext cx="5427522" cy="414950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6600" b="1" dirty="0">
                <a:solidFill>
                  <a:srgbClr val="C00000"/>
                </a:solidFill>
                <a:latin typeface="Aharoni" panose="02010803020104030203" pitchFamily="2" charset="-79"/>
              </a:rPr>
              <a:t>٨- (الذبح )</a:t>
            </a:r>
          </a:p>
          <a:p>
            <a:pPr algn="ctr"/>
            <a:r>
              <a:rPr lang="ar-SA" sz="6600" b="1" dirty="0">
                <a:solidFill>
                  <a:srgbClr val="C00000"/>
                </a:solidFill>
                <a:latin typeface="Aharoni" panose="02010803020104030203" pitchFamily="2" charset="-79"/>
              </a:rPr>
              <a:t> عبادة يجب صرفها لله تعالى :</a:t>
            </a:r>
          </a:p>
        </p:txBody>
      </p:sp>
      <p:graphicFrame>
        <p:nvGraphicFramePr>
          <p:cNvPr id="9" name="جدول 9">
            <a:extLst>
              <a:ext uri="{FF2B5EF4-FFF2-40B4-BE49-F238E27FC236}">
                <a16:creationId xmlns:a16="http://schemas.microsoft.com/office/drawing/2014/main" id="{1A0A6E4F-BF7E-6942-965C-CD707AE6AB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0475046"/>
              </p:ext>
            </p:extLst>
          </p:nvPr>
        </p:nvGraphicFramePr>
        <p:xfrm>
          <a:off x="1534059" y="1198537"/>
          <a:ext cx="3675409" cy="4636968"/>
        </p:xfrm>
        <a:graphic>
          <a:graphicData uri="http://schemas.openxmlformats.org/drawingml/2006/table">
            <a:tbl>
              <a:tblPr rtl="1" firstRow="1" bandRow="1">
                <a:tableStyleId>{69CF1AB2-1976-4502-BF36-3FF5EA218861}</a:tableStyleId>
              </a:tblPr>
              <a:tblGrid>
                <a:gridCol w="3675409">
                  <a:extLst>
                    <a:ext uri="{9D8B030D-6E8A-4147-A177-3AD203B41FA5}">
                      <a16:colId xmlns:a16="http://schemas.microsoft.com/office/drawing/2014/main" val="3897971066"/>
                    </a:ext>
                  </a:extLst>
                </a:gridCol>
              </a:tblGrid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3600" b="1" dirty="0">
                          <a:solidFill>
                            <a:schemeClr val="tx1"/>
                          </a:solidFill>
                        </a:rPr>
                        <a:t>(فصل لربك و انحر)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1953922"/>
                  </a:ext>
                </a:extLst>
              </a:tr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3600" b="1" dirty="0">
                          <a:solidFill>
                            <a:schemeClr val="tx1"/>
                          </a:solidFill>
                        </a:rPr>
                        <a:t>(و ليطوفوا بالبيت العتيق)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8075847"/>
                  </a:ext>
                </a:extLst>
              </a:tr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3600" b="1" dirty="0">
                          <a:solidFill>
                            <a:schemeClr val="tx1"/>
                          </a:solidFill>
                        </a:rPr>
                        <a:t>(إياك نعبد)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3585502"/>
                  </a:ext>
                </a:extLst>
              </a:tr>
            </a:tbl>
          </a:graphicData>
        </a:graphic>
      </p:graphicFrame>
      <p:pic>
        <p:nvPicPr>
          <p:cNvPr id="10" name="صورة 10">
            <a:extLst>
              <a:ext uri="{FF2B5EF4-FFF2-40B4-BE49-F238E27FC236}">
                <a16:creationId xmlns:a16="http://schemas.microsoft.com/office/drawing/2014/main" id="{DDB646A7-6CBF-DF45-909F-000384431F5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7" t="15439" r="13428" b="16897"/>
          <a:stretch/>
        </p:blipFill>
        <p:spPr>
          <a:xfrm>
            <a:off x="849941" y="1604231"/>
            <a:ext cx="1005373" cy="968283"/>
          </a:xfrm>
          <a:prstGeom prst="rect">
            <a:avLst/>
          </a:prstGeom>
        </p:spPr>
      </p:pic>
      <p:pic>
        <p:nvPicPr>
          <p:cNvPr id="3" name="صورة 11">
            <a:extLst>
              <a:ext uri="{FF2B5EF4-FFF2-40B4-BE49-F238E27FC236}">
                <a16:creationId xmlns:a16="http://schemas.microsoft.com/office/drawing/2014/main" id="{117F3225-69D3-CE4C-950C-5AD57D706F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1201" y="500168"/>
            <a:ext cx="1195550" cy="11955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صورة 12">
            <a:extLst>
              <a:ext uri="{FF2B5EF4-FFF2-40B4-BE49-F238E27FC236}">
                <a16:creationId xmlns:a16="http://schemas.microsoft.com/office/drawing/2014/main" id="{D3245082-5529-FF41-9745-DE5250C1F6F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1383" y="5423671"/>
            <a:ext cx="1260516" cy="12605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56464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4">
            <a:extLst>
              <a:ext uri="{FF2B5EF4-FFF2-40B4-BE49-F238E27FC236}">
                <a16:creationId xmlns:a16="http://schemas.microsoft.com/office/drawing/2014/main" id="{46080699-A749-5D47-873F-63B1986324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" t="3783" r="2364" b="4662"/>
          <a:stretch/>
        </p:blipFill>
        <p:spPr>
          <a:xfrm>
            <a:off x="422495" y="147117"/>
            <a:ext cx="11656337" cy="6563761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7FA0CF37-B06F-A74E-9D7E-607DEA972169}"/>
              </a:ext>
            </a:extLst>
          </p:cNvPr>
          <p:cNvSpPr/>
          <p:nvPr/>
        </p:nvSpPr>
        <p:spPr>
          <a:xfrm>
            <a:off x="6315215" y="1354246"/>
            <a:ext cx="5427522" cy="414950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6600" b="1" dirty="0">
                <a:solidFill>
                  <a:srgbClr val="C00000"/>
                </a:solidFill>
                <a:latin typeface="Aharoni" panose="02010803020104030203" pitchFamily="2" charset="-79"/>
              </a:rPr>
              <a:t>٨- يقصد بالطواف المشروع :</a:t>
            </a:r>
          </a:p>
        </p:txBody>
      </p:sp>
      <p:graphicFrame>
        <p:nvGraphicFramePr>
          <p:cNvPr id="9" name="جدول 9">
            <a:extLst>
              <a:ext uri="{FF2B5EF4-FFF2-40B4-BE49-F238E27FC236}">
                <a16:creationId xmlns:a16="http://schemas.microsoft.com/office/drawing/2014/main" id="{1A0A6E4F-BF7E-6942-965C-CD707AE6AB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0391794"/>
              </p:ext>
            </p:extLst>
          </p:nvPr>
        </p:nvGraphicFramePr>
        <p:xfrm>
          <a:off x="1534059" y="1198537"/>
          <a:ext cx="3675409" cy="4636968"/>
        </p:xfrm>
        <a:graphic>
          <a:graphicData uri="http://schemas.openxmlformats.org/drawingml/2006/table">
            <a:tbl>
              <a:tblPr rtl="1" firstRow="1" bandRow="1">
                <a:tableStyleId>{69CF1AB2-1976-4502-BF36-3FF5EA218861}</a:tableStyleId>
              </a:tblPr>
              <a:tblGrid>
                <a:gridCol w="3675409">
                  <a:extLst>
                    <a:ext uri="{9D8B030D-6E8A-4147-A177-3AD203B41FA5}">
                      <a16:colId xmlns:a16="http://schemas.microsoft.com/office/drawing/2014/main" val="3897971066"/>
                    </a:ext>
                  </a:extLst>
                </a:gridCol>
              </a:tblGrid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3600" b="1" dirty="0">
                          <a:solidFill>
                            <a:schemeClr val="tx1"/>
                          </a:solidFill>
                        </a:rPr>
                        <a:t>الطواف بالأشجار</a:t>
                      </a:r>
                    </a:p>
                    <a:p>
                      <a:pPr algn="ctr" rtl="1"/>
                      <a:r>
                        <a:rPr lang="ar-SA" sz="3600" b="1" dirty="0">
                          <a:solidFill>
                            <a:schemeClr val="tx1"/>
                          </a:solidFill>
                        </a:rPr>
                        <a:t> لتبرك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1953922"/>
                  </a:ext>
                </a:extLst>
              </a:tr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3600" b="1" dirty="0">
                          <a:solidFill>
                            <a:schemeClr val="tx1"/>
                          </a:solidFill>
                        </a:rPr>
                        <a:t>الطواف بقبور الصالحين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8075847"/>
                  </a:ext>
                </a:extLst>
              </a:tr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3600" b="1" dirty="0">
                          <a:solidFill>
                            <a:schemeClr val="tx1"/>
                          </a:solidFill>
                        </a:rPr>
                        <a:t>الطواف حول الكعبة بطريقة مخصوصة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3585502"/>
                  </a:ext>
                </a:extLst>
              </a:tr>
            </a:tbl>
          </a:graphicData>
        </a:graphic>
      </p:graphicFrame>
      <p:pic>
        <p:nvPicPr>
          <p:cNvPr id="10" name="صورة 10">
            <a:extLst>
              <a:ext uri="{FF2B5EF4-FFF2-40B4-BE49-F238E27FC236}">
                <a16:creationId xmlns:a16="http://schemas.microsoft.com/office/drawing/2014/main" id="{DDB646A7-6CBF-DF45-909F-000384431F5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7" t="15439" r="13428" b="16897"/>
          <a:stretch/>
        </p:blipFill>
        <p:spPr>
          <a:xfrm>
            <a:off x="695277" y="4495938"/>
            <a:ext cx="1005373" cy="968283"/>
          </a:xfrm>
          <a:prstGeom prst="rect">
            <a:avLst/>
          </a:prstGeom>
        </p:spPr>
      </p:pic>
      <p:pic>
        <p:nvPicPr>
          <p:cNvPr id="3" name="صورة 11">
            <a:extLst>
              <a:ext uri="{FF2B5EF4-FFF2-40B4-BE49-F238E27FC236}">
                <a16:creationId xmlns:a16="http://schemas.microsoft.com/office/drawing/2014/main" id="{117F3225-69D3-CE4C-950C-5AD57D706F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1201" y="500168"/>
            <a:ext cx="1195550" cy="11955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صورة 12">
            <a:extLst>
              <a:ext uri="{FF2B5EF4-FFF2-40B4-BE49-F238E27FC236}">
                <a16:creationId xmlns:a16="http://schemas.microsoft.com/office/drawing/2014/main" id="{D3245082-5529-FF41-9745-DE5250C1F6F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1383" y="5423671"/>
            <a:ext cx="1260516" cy="12605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2376042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4">
            <a:extLst>
              <a:ext uri="{FF2B5EF4-FFF2-40B4-BE49-F238E27FC236}">
                <a16:creationId xmlns:a16="http://schemas.microsoft.com/office/drawing/2014/main" id="{46080699-A749-5D47-873F-63B1986324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" t="3783" r="2364" b="4662"/>
          <a:stretch/>
        </p:blipFill>
        <p:spPr>
          <a:xfrm>
            <a:off x="422495" y="147117"/>
            <a:ext cx="11656337" cy="6563761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7FA0CF37-B06F-A74E-9D7E-607DEA972169}"/>
              </a:ext>
            </a:extLst>
          </p:cNvPr>
          <p:cNvSpPr/>
          <p:nvPr/>
        </p:nvSpPr>
        <p:spPr>
          <a:xfrm>
            <a:off x="6315215" y="1354246"/>
            <a:ext cx="5427522" cy="414950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6600" b="1" dirty="0">
                <a:solidFill>
                  <a:srgbClr val="C00000"/>
                </a:solidFill>
                <a:latin typeface="Aharoni" panose="02010803020104030203" pitchFamily="2" charset="-79"/>
              </a:rPr>
              <a:t>٨- أي مما يلي من الاعتكاف الممنوع :</a:t>
            </a:r>
          </a:p>
        </p:txBody>
      </p:sp>
      <p:graphicFrame>
        <p:nvGraphicFramePr>
          <p:cNvPr id="9" name="جدول 9">
            <a:extLst>
              <a:ext uri="{FF2B5EF4-FFF2-40B4-BE49-F238E27FC236}">
                <a16:creationId xmlns:a16="http://schemas.microsoft.com/office/drawing/2014/main" id="{1A0A6E4F-BF7E-6942-965C-CD707AE6AB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7350085"/>
              </p:ext>
            </p:extLst>
          </p:nvPr>
        </p:nvGraphicFramePr>
        <p:xfrm>
          <a:off x="1534059" y="1198537"/>
          <a:ext cx="3675409" cy="4636968"/>
        </p:xfrm>
        <a:graphic>
          <a:graphicData uri="http://schemas.openxmlformats.org/drawingml/2006/table">
            <a:tbl>
              <a:tblPr rtl="1" firstRow="1" bandRow="1">
                <a:tableStyleId>{69CF1AB2-1976-4502-BF36-3FF5EA218861}</a:tableStyleId>
              </a:tblPr>
              <a:tblGrid>
                <a:gridCol w="3675409">
                  <a:extLst>
                    <a:ext uri="{9D8B030D-6E8A-4147-A177-3AD203B41FA5}">
                      <a16:colId xmlns:a16="http://schemas.microsoft.com/office/drawing/2014/main" val="3897971066"/>
                    </a:ext>
                  </a:extLst>
                </a:gridCol>
              </a:tblGrid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3600" b="1" dirty="0">
                          <a:solidFill>
                            <a:schemeClr val="tx1"/>
                          </a:solidFill>
                        </a:rPr>
                        <a:t>العكوف في المسجد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1953922"/>
                  </a:ext>
                </a:extLst>
              </a:tr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3600" b="1" dirty="0">
                          <a:solidFill>
                            <a:schemeClr val="tx1"/>
                          </a:solidFill>
                        </a:rPr>
                        <a:t>العكوف على التماثيل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8075847"/>
                  </a:ext>
                </a:extLst>
              </a:tr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3600" b="1" dirty="0">
                          <a:solidFill>
                            <a:schemeClr val="tx1"/>
                          </a:solidFill>
                        </a:rPr>
                        <a:t>العكوف ساعة الإجابة يوم الجمعة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3585502"/>
                  </a:ext>
                </a:extLst>
              </a:tr>
            </a:tbl>
          </a:graphicData>
        </a:graphic>
      </p:graphicFrame>
      <p:pic>
        <p:nvPicPr>
          <p:cNvPr id="10" name="صورة 10">
            <a:extLst>
              <a:ext uri="{FF2B5EF4-FFF2-40B4-BE49-F238E27FC236}">
                <a16:creationId xmlns:a16="http://schemas.microsoft.com/office/drawing/2014/main" id="{DDB646A7-6CBF-DF45-909F-000384431F5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7" t="15439" r="13428" b="16897"/>
          <a:stretch/>
        </p:blipFill>
        <p:spPr>
          <a:xfrm>
            <a:off x="820946" y="3032879"/>
            <a:ext cx="1005373" cy="968283"/>
          </a:xfrm>
          <a:prstGeom prst="rect">
            <a:avLst/>
          </a:prstGeom>
        </p:spPr>
      </p:pic>
      <p:pic>
        <p:nvPicPr>
          <p:cNvPr id="3" name="صورة 11">
            <a:extLst>
              <a:ext uri="{FF2B5EF4-FFF2-40B4-BE49-F238E27FC236}">
                <a16:creationId xmlns:a16="http://schemas.microsoft.com/office/drawing/2014/main" id="{117F3225-69D3-CE4C-950C-5AD57D706F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1201" y="500168"/>
            <a:ext cx="1195550" cy="11955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صورة 12">
            <a:extLst>
              <a:ext uri="{FF2B5EF4-FFF2-40B4-BE49-F238E27FC236}">
                <a16:creationId xmlns:a16="http://schemas.microsoft.com/office/drawing/2014/main" id="{D3245082-5529-FF41-9745-DE5250C1F6F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1383" y="5423671"/>
            <a:ext cx="1260516" cy="12605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9403681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4">
            <a:extLst>
              <a:ext uri="{FF2B5EF4-FFF2-40B4-BE49-F238E27FC236}">
                <a16:creationId xmlns:a16="http://schemas.microsoft.com/office/drawing/2014/main" id="{46080699-A749-5D47-873F-63B1986324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" t="3783" r="2364" b="4662"/>
          <a:stretch/>
        </p:blipFill>
        <p:spPr>
          <a:xfrm>
            <a:off x="422495" y="147117"/>
            <a:ext cx="11656337" cy="6563761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7FA0CF37-B06F-A74E-9D7E-607DEA972169}"/>
              </a:ext>
            </a:extLst>
          </p:cNvPr>
          <p:cNvSpPr/>
          <p:nvPr/>
        </p:nvSpPr>
        <p:spPr>
          <a:xfrm>
            <a:off x="6315215" y="1354246"/>
            <a:ext cx="5427522" cy="414950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6600" b="1" dirty="0">
                <a:solidFill>
                  <a:srgbClr val="C00000"/>
                </a:solidFill>
                <a:latin typeface="Aharoni" panose="02010803020104030203" pitchFamily="2" charset="-79"/>
              </a:rPr>
              <a:t>٩-سؤال الله يوم القيامة منفعة للعباد يسمى :</a:t>
            </a:r>
          </a:p>
        </p:txBody>
      </p:sp>
      <p:graphicFrame>
        <p:nvGraphicFramePr>
          <p:cNvPr id="9" name="جدول 9">
            <a:extLst>
              <a:ext uri="{FF2B5EF4-FFF2-40B4-BE49-F238E27FC236}">
                <a16:creationId xmlns:a16="http://schemas.microsoft.com/office/drawing/2014/main" id="{1A0A6E4F-BF7E-6942-965C-CD707AE6AB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5841381"/>
              </p:ext>
            </p:extLst>
          </p:nvPr>
        </p:nvGraphicFramePr>
        <p:xfrm>
          <a:off x="1534059" y="1198537"/>
          <a:ext cx="3675409" cy="4636968"/>
        </p:xfrm>
        <a:graphic>
          <a:graphicData uri="http://schemas.openxmlformats.org/drawingml/2006/table">
            <a:tbl>
              <a:tblPr rtl="1" firstRow="1" bandRow="1">
                <a:tableStyleId>{69CF1AB2-1976-4502-BF36-3FF5EA218861}</a:tableStyleId>
              </a:tblPr>
              <a:tblGrid>
                <a:gridCol w="3675409">
                  <a:extLst>
                    <a:ext uri="{9D8B030D-6E8A-4147-A177-3AD203B41FA5}">
                      <a16:colId xmlns:a16="http://schemas.microsoft.com/office/drawing/2014/main" val="3897971066"/>
                    </a:ext>
                  </a:extLst>
                </a:gridCol>
              </a:tblGrid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7200" b="1" dirty="0">
                          <a:solidFill>
                            <a:schemeClr val="tx1"/>
                          </a:solidFill>
                        </a:rPr>
                        <a:t>الشفاعة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1953922"/>
                  </a:ext>
                </a:extLst>
              </a:tr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7200" b="1" dirty="0">
                          <a:solidFill>
                            <a:schemeClr val="tx1"/>
                          </a:solidFill>
                        </a:rPr>
                        <a:t>الدعاء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8075847"/>
                  </a:ext>
                </a:extLst>
              </a:tr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7200" b="1" dirty="0">
                          <a:solidFill>
                            <a:schemeClr val="tx1"/>
                          </a:solidFill>
                        </a:rPr>
                        <a:t>الاستعاذة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3585502"/>
                  </a:ext>
                </a:extLst>
              </a:tr>
            </a:tbl>
          </a:graphicData>
        </a:graphic>
      </p:graphicFrame>
      <p:pic>
        <p:nvPicPr>
          <p:cNvPr id="10" name="صورة 10">
            <a:extLst>
              <a:ext uri="{FF2B5EF4-FFF2-40B4-BE49-F238E27FC236}">
                <a16:creationId xmlns:a16="http://schemas.microsoft.com/office/drawing/2014/main" id="{DDB646A7-6CBF-DF45-909F-000384431F5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7" t="15439" r="13428" b="16897"/>
          <a:stretch/>
        </p:blipFill>
        <p:spPr>
          <a:xfrm>
            <a:off x="1197964" y="1461097"/>
            <a:ext cx="1005373" cy="968283"/>
          </a:xfrm>
          <a:prstGeom prst="rect">
            <a:avLst/>
          </a:prstGeom>
        </p:spPr>
      </p:pic>
      <p:pic>
        <p:nvPicPr>
          <p:cNvPr id="3" name="صورة 11">
            <a:extLst>
              <a:ext uri="{FF2B5EF4-FFF2-40B4-BE49-F238E27FC236}">
                <a16:creationId xmlns:a16="http://schemas.microsoft.com/office/drawing/2014/main" id="{117F3225-69D3-CE4C-950C-5AD57D706F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1201" y="500168"/>
            <a:ext cx="1195550" cy="11955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صورة 12">
            <a:extLst>
              <a:ext uri="{FF2B5EF4-FFF2-40B4-BE49-F238E27FC236}">
                <a16:creationId xmlns:a16="http://schemas.microsoft.com/office/drawing/2014/main" id="{D3245082-5529-FF41-9745-DE5250C1F6F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1383" y="5423671"/>
            <a:ext cx="1260516" cy="12605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9075361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4">
            <a:extLst>
              <a:ext uri="{FF2B5EF4-FFF2-40B4-BE49-F238E27FC236}">
                <a16:creationId xmlns:a16="http://schemas.microsoft.com/office/drawing/2014/main" id="{46080699-A749-5D47-873F-63B1986324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" t="3783" r="2364" b="4662"/>
          <a:stretch/>
        </p:blipFill>
        <p:spPr>
          <a:xfrm>
            <a:off x="422495" y="147117"/>
            <a:ext cx="11656337" cy="6563761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7FA0CF37-B06F-A74E-9D7E-607DEA972169}"/>
              </a:ext>
            </a:extLst>
          </p:cNvPr>
          <p:cNvSpPr/>
          <p:nvPr/>
        </p:nvSpPr>
        <p:spPr>
          <a:xfrm>
            <a:off x="6777525" y="1354244"/>
            <a:ext cx="4690198" cy="414950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400" b="1" dirty="0">
                <a:solidFill>
                  <a:srgbClr val="C00000"/>
                </a:solidFill>
                <a:latin typeface="Aharoni" panose="02010803020104030203" pitchFamily="2" charset="-79"/>
              </a:rPr>
              <a:t>١٠-من  شروط الشفاعة </a:t>
            </a:r>
          </a:p>
          <a:p>
            <a:pPr algn="ctr"/>
            <a:r>
              <a:rPr lang="ar-SA" sz="4400" b="1" dirty="0">
                <a:solidFill>
                  <a:srgbClr val="C00000"/>
                </a:solidFill>
                <a:latin typeface="Aharoni" panose="02010803020104030203" pitchFamily="2" charset="-79"/>
              </a:rPr>
              <a:t>(رضى الله عن المشفوع) </a:t>
            </a:r>
          </a:p>
          <a:p>
            <a:pPr algn="ctr"/>
            <a:r>
              <a:rPr lang="ar-SA" sz="4400" b="1" dirty="0">
                <a:solidFill>
                  <a:srgbClr val="C00000"/>
                </a:solidFill>
                <a:latin typeface="Aharoni" panose="02010803020104030203" pitchFamily="2" charset="-79"/>
              </a:rPr>
              <a:t>يدل عليه :</a:t>
            </a:r>
          </a:p>
        </p:txBody>
      </p:sp>
      <p:graphicFrame>
        <p:nvGraphicFramePr>
          <p:cNvPr id="9" name="جدول 9">
            <a:extLst>
              <a:ext uri="{FF2B5EF4-FFF2-40B4-BE49-F238E27FC236}">
                <a16:creationId xmlns:a16="http://schemas.microsoft.com/office/drawing/2014/main" id="{1A0A6E4F-BF7E-6942-965C-CD707AE6AB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3075608"/>
              </p:ext>
            </p:extLst>
          </p:nvPr>
        </p:nvGraphicFramePr>
        <p:xfrm>
          <a:off x="1534059" y="1198537"/>
          <a:ext cx="3675409" cy="4636968"/>
        </p:xfrm>
        <a:graphic>
          <a:graphicData uri="http://schemas.openxmlformats.org/drawingml/2006/table">
            <a:tbl>
              <a:tblPr rtl="1" firstRow="1" bandRow="1">
                <a:tableStyleId>{69CF1AB2-1976-4502-BF36-3FF5EA218861}</a:tableStyleId>
              </a:tblPr>
              <a:tblGrid>
                <a:gridCol w="3675409">
                  <a:extLst>
                    <a:ext uri="{9D8B030D-6E8A-4147-A177-3AD203B41FA5}">
                      <a16:colId xmlns:a16="http://schemas.microsoft.com/office/drawing/2014/main" val="3897971066"/>
                    </a:ext>
                  </a:extLst>
                </a:gridCol>
              </a:tblGrid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3200" b="1" dirty="0">
                          <a:solidFill>
                            <a:schemeClr val="tx1"/>
                          </a:solidFill>
                        </a:rPr>
                        <a:t>(يشفع الشهيد في سبعين من أهل بيته ) 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1953922"/>
                  </a:ext>
                </a:extLst>
              </a:tr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3200" b="1" dirty="0">
                          <a:solidFill>
                            <a:schemeClr val="tx1"/>
                          </a:solidFill>
                        </a:rPr>
                        <a:t>(من ذا الذي يشفع عنده إلا بإذنه)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8075847"/>
                  </a:ext>
                </a:extLst>
              </a:tr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3200" b="1" dirty="0">
                          <a:solidFill>
                            <a:schemeClr val="tx1"/>
                          </a:solidFill>
                        </a:rPr>
                        <a:t>(ولا يشفعون إلا لمن ارتضى)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3585502"/>
                  </a:ext>
                </a:extLst>
              </a:tr>
            </a:tbl>
          </a:graphicData>
        </a:graphic>
      </p:graphicFrame>
      <p:pic>
        <p:nvPicPr>
          <p:cNvPr id="10" name="صورة 10">
            <a:extLst>
              <a:ext uri="{FF2B5EF4-FFF2-40B4-BE49-F238E27FC236}">
                <a16:creationId xmlns:a16="http://schemas.microsoft.com/office/drawing/2014/main" id="{DDB646A7-6CBF-DF45-909F-000384431F5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7" t="15439" r="13428" b="16897"/>
          <a:stretch/>
        </p:blipFill>
        <p:spPr>
          <a:xfrm>
            <a:off x="922950" y="4535466"/>
            <a:ext cx="1005373" cy="968283"/>
          </a:xfrm>
          <a:prstGeom prst="rect">
            <a:avLst/>
          </a:prstGeom>
        </p:spPr>
      </p:pic>
      <p:pic>
        <p:nvPicPr>
          <p:cNvPr id="3" name="صورة 11">
            <a:extLst>
              <a:ext uri="{FF2B5EF4-FFF2-40B4-BE49-F238E27FC236}">
                <a16:creationId xmlns:a16="http://schemas.microsoft.com/office/drawing/2014/main" id="{117F3225-69D3-CE4C-950C-5AD57D706F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1201" y="500168"/>
            <a:ext cx="1195550" cy="11955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صورة 12">
            <a:extLst>
              <a:ext uri="{FF2B5EF4-FFF2-40B4-BE49-F238E27FC236}">
                <a16:creationId xmlns:a16="http://schemas.microsoft.com/office/drawing/2014/main" id="{D3245082-5529-FF41-9745-DE5250C1F6F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1383" y="5423671"/>
            <a:ext cx="1260516" cy="12605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4420688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4">
            <a:extLst>
              <a:ext uri="{FF2B5EF4-FFF2-40B4-BE49-F238E27FC236}">
                <a16:creationId xmlns:a16="http://schemas.microsoft.com/office/drawing/2014/main" id="{46080699-A749-5D47-873F-63B1986324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" t="3783" r="2364" b="4662"/>
          <a:stretch/>
        </p:blipFill>
        <p:spPr>
          <a:xfrm>
            <a:off x="422495" y="147117"/>
            <a:ext cx="11656337" cy="6563761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7FA0CF37-B06F-A74E-9D7E-607DEA972169}"/>
              </a:ext>
            </a:extLst>
          </p:cNvPr>
          <p:cNvSpPr/>
          <p:nvPr/>
        </p:nvSpPr>
        <p:spPr>
          <a:xfrm>
            <a:off x="6777525" y="1354244"/>
            <a:ext cx="4690198" cy="414950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400" b="1" dirty="0">
                <a:solidFill>
                  <a:srgbClr val="C00000"/>
                </a:solidFill>
                <a:latin typeface="Aharoni" panose="02010803020104030203" pitchFamily="2" charset="-79"/>
              </a:rPr>
              <a:t>١١- مثلي لما يلي  :</a:t>
            </a:r>
          </a:p>
          <a:p>
            <a:pPr algn="ctr"/>
            <a:endParaRPr lang="ar-SA" sz="4400" b="1" dirty="0">
              <a:solidFill>
                <a:srgbClr val="C00000"/>
              </a:solidFill>
              <a:latin typeface="Aharoni" panose="02010803020104030203" pitchFamily="2" charset="-79"/>
            </a:endParaRPr>
          </a:p>
        </p:txBody>
      </p:sp>
      <p:pic>
        <p:nvPicPr>
          <p:cNvPr id="3" name="صورة 11">
            <a:extLst>
              <a:ext uri="{FF2B5EF4-FFF2-40B4-BE49-F238E27FC236}">
                <a16:creationId xmlns:a16="http://schemas.microsoft.com/office/drawing/2014/main" id="{117F3225-69D3-CE4C-950C-5AD57D706F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8922" y="1052570"/>
            <a:ext cx="1511713" cy="15117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صورة 12">
            <a:extLst>
              <a:ext uri="{FF2B5EF4-FFF2-40B4-BE49-F238E27FC236}">
                <a16:creationId xmlns:a16="http://schemas.microsoft.com/office/drawing/2014/main" id="{D3245082-5529-FF41-9745-DE5250C1F6F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4305" y="3428996"/>
            <a:ext cx="2416637" cy="24166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مستطيل: زوايا مستديرة 1">
            <a:extLst>
              <a:ext uri="{FF2B5EF4-FFF2-40B4-BE49-F238E27FC236}">
                <a16:creationId xmlns:a16="http://schemas.microsoft.com/office/drawing/2014/main" id="{AFABDD86-E758-A041-8E08-52DE1F3262C1}"/>
              </a:ext>
            </a:extLst>
          </p:cNvPr>
          <p:cNvSpPr/>
          <p:nvPr/>
        </p:nvSpPr>
        <p:spPr>
          <a:xfrm>
            <a:off x="598535" y="1808427"/>
            <a:ext cx="5254843" cy="414950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r>
              <a:rPr lang="ar-SA" sz="4400" b="1" dirty="0">
                <a:solidFill>
                  <a:schemeClr val="tx1"/>
                </a:solidFill>
                <a:latin typeface="Aharoni" panose="02010803020104030203" pitchFamily="2" charset="-79"/>
              </a:rPr>
              <a:t>١- الشفعاء يوم القيامة.</a:t>
            </a:r>
          </a:p>
          <a:p>
            <a:r>
              <a:rPr lang="ar-SA" sz="4400" b="1" dirty="0">
                <a:solidFill>
                  <a:schemeClr val="tx1"/>
                </a:solidFill>
                <a:latin typeface="Aharoni" panose="02010803020104030203" pitchFamily="2" charset="-79"/>
              </a:rPr>
              <a:t>٢-الشفاعة الخاصة</a:t>
            </a:r>
          </a:p>
          <a:p>
            <a:r>
              <a:rPr lang="ar-SA" sz="4400" b="1" dirty="0">
                <a:solidFill>
                  <a:schemeClr val="tx1"/>
                </a:solidFill>
                <a:latin typeface="Aharoni" panose="02010803020104030203" pitchFamily="2" charset="-79"/>
              </a:rPr>
              <a:t>٣-الشفاعة العامة</a:t>
            </a:r>
          </a:p>
          <a:p>
            <a:r>
              <a:rPr lang="ar-SA" sz="4400" b="1" dirty="0">
                <a:solidFill>
                  <a:schemeClr val="tx1"/>
                </a:solidFill>
                <a:latin typeface="Aharoni" panose="02010803020104030203" pitchFamily="2" charset="-79"/>
              </a:rPr>
              <a:t>٤-أسباب إدراك الشفاعة</a:t>
            </a:r>
          </a:p>
          <a:p>
            <a:endParaRPr lang="ar-SA" sz="4400" b="1" dirty="0">
              <a:solidFill>
                <a:schemeClr val="tx1"/>
              </a:solidFill>
              <a:latin typeface="Aharoni" panose="02010803020104030203" pitchFamily="2" charset="-79"/>
            </a:endParaRPr>
          </a:p>
          <a:p>
            <a:endParaRPr lang="ar-SA" sz="4400" b="1" dirty="0">
              <a:solidFill>
                <a:schemeClr val="tx1"/>
              </a:solidFill>
              <a:latin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2517974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4">
            <a:extLst>
              <a:ext uri="{FF2B5EF4-FFF2-40B4-BE49-F238E27FC236}">
                <a16:creationId xmlns:a16="http://schemas.microsoft.com/office/drawing/2014/main" id="{46080699-A749-5D47-873F-63B1986324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" t="3783" r="2364" b="4662"/>
          <a:stretch/>
        </p:blipFill>
        <p:spPr>
          <a:xfrm>
            <a:off x="422495" y="147117"/>
            <a:ext cx="11656337" cy="6563761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7FA0CF37-B06F-A74E-9D7E-607DEA972169}"/>
              </a:ext>
            </a:extLst>
          </p:cNvPr>
          <p:cNvSpPr/>
          <p:nvPr/>
        </p:nvSpPr>
        <p:spPr>
          <a:xfrm>
            <a:off x="6777525" y="1354244"/>
            <a:ext cx="4690198" cy="414950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6600" b="1" dirty="0">
                <a:solidFill>
                  <a:srgbClr val="C00000"/>
                </a:solidFill>
                <a:latin typeface="Aharoni" panose="02010803020104030203" pitchFamily="2" charset="-79"/>
              </a:rPr>
              <a:t>١٢- ما يدل على الشفاعة الخاصة:</a:t>
            </a:r>
          </a:p>
        </p:txBody>
      </p:sp>
      <p:graphicFrame>
        <p:nvGraphicFramePr>
          <p:cNvPr id="9" name="جدول 9">
            <a:extLst>
              <a:ext uri="{FF2B5EF4-FFF2-40B4-BE49-F238E27FC236}">
                <a16:creationId xmlns:a16="http://schemas.microsoft.com/office/drawing/2014/main" id="{1A0A6E4F-BF7E-6942-965C-CD707AE6AB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9504355"/>
              </p:ext>
            </p:extLst>
          </p:nvPr>
        </p:nvGraphicFramePr>
        <p:xfrm>
          <a:off x="1534059" y="1198537"/>
          <a:ext cx="3675409" cy="4645792"/>
        </p:xfrm>
        <a:graphic>
          <a:graphicData uri="http://schemas.openxmlformats.org/drawingml/2006/table">
            <a:tbl>
              <a:tblPr rtl="1" firstRow="1" bandRow="1">
                <a:tableStyleId>{69CF1AB2-1976-4502-BF36-3FF5EA218861}</a:tableStyleId>
              </a:tblPr>
              <a:tblGrid>
                <a:gridCol w="3675409">
                  <a:extLst>
                    <a:ext uri="{9D8B030D-6E8A-4147-A177-3AD203B41FA5}">
                      <a16:colId xmlns:a16="http://schemas.microsoft.com/office/drawing/2014/main" val="3897971066"/>
                    </a:ext>
                  </a:extLst>
                </a:gridCol>
              </a:tblGrid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3200" b="1" dirty="0">
                          <a:solidFill>
                            <a:schemeClr val="tx1"/>
                          </a:solidFill>
                        </a:rPr>
                        <a:t>الشفاعة لبعض الموحدين للخروج من النار 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1953922"/>
                  </a:ext>
                </a:extLst>
              </a:tr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3200" b="1" dirty="0">
                          <a:solidFill>
                            <a:schemeClr val="tx1"/>
                          </a:solidFill>
                        </a:rPr>
                        <a:t>شفاعة النبي صلى الله عليه وسلم في تخفيف العذاب عن أبو طالب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8075847"/>
                  </a:ext>
                </a:extLst>
              </a:tr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3200" b="1" dirty="0">
                          <a:solidFill>
                            <a:schemeClr val="tx1"/>
                          </a:solidFill>
                        </a:rPr>
                        <a:t>الشفاعة في رفع الدرجات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3585502"/>
                  </a:ext>
                </a:extLst>
              </a:tr>
            </a:tbl>
          </a:graphicData>
        </a:graphic>
      </p:graphicFrame>
      <p:pic>
        <p:nvPicPr>
          <p:cNvPr id="10" name="صورة 10">
            <a:extLst>
              <a:ext uri="{FF2B5EF4-FFF2-40B4-BE49-F238E27FC236}">
                <a16:creationId xmlns:a16="http://schemas.microsoft.com/office/drawing/2014/main" id="{DDB646A7-6CBF-DF45-909F-000384431F5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7" t="15439" r="13428" b="16897"/>
          <a:stretch/>
        </p:blipFill>
        <p:spPr>
          <a:xfrm>
            <a:off x="724277" y="3164872"/>
            <a:ext cx="1005373" cy="968283"/>
          </a:xfrm>
          <a:prstGeom prst="rect">
            <a:avLst/>
          </a:prstGeom>
        </p:spPr>
      </p:pic>
      <p:pic>
        <p:nvPicPr>
          <p:cNvPr id="3" name="صورة 11">
            <a:extLst>
              <a:ext uri="{FF2B5EF4-FFF2-40B4-BE49-F238E27FC236}">
                <a16:creationId xmlns:a16="http://schemas.microsoft.com/office/drawing/2014/main" id="{117F3225-69D3-CE4C-950C-5AD57D706F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1201" y="500168"/>
            <a:ext cx="1195550" cy="11955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صورة 12">
            <a:extLst>
              <a:ext uri="{FF2B5EF4-FFF2-40B4-BE49-F238E27FC236}">
                <a16:creationId xmlns:a16="http://schemas.microsoft.com/office/drawing/2014/main" id="{D3245082-5529-FF41-9745-DE5250C1F6F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0690" y="4873491"/>
            <a:ext cx="1260516" cy="12605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0142185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4">
            <a:extLst>
              <a:ext uri="{FF2B5EF4-FFF2-40B4-BE49-F238E27FC236}">
                <a16:creationId xmlns:a16="http://schemas.microsoft.com/office/drawing/2014/main" id="{46080699-A749-5D47-873F-63B1986324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" t="3783" r="2364" b="4662"/>
          <a:stretch/>
        </p:blipFill>
        <p:spPr>
          <a:xfrm>
            <a:off x="422495" y="147117"/>
            <a:ext cx="11656337" cy="6563761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7FA0CF37-B06F-A74E-9D7E-607DEA972169}"/>
              </a:ext>
            </a:extLst>
          </p:cNvPr>
          <p:cNvSpPr/>
          <p:nvPr/>
        </p:nvSpPr>
        <p:spPr>
          <a:xfrm>
            <a:off x="6777525" y="1354244"/>
            <a:ext cx="4690198" cy="414950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6600" b="1" dirty="0">
                <a:solidFill>
                  <a:srgbClr val="C00000"/>
                </a:solidFill>
                <a:latin typeface="Aharoni" panose="02010803020104030203" pitchFamily="2" charset="-79"/>
              </a:rPr>
              <a:t>١٣- ما يدل على الشفاعة العامة:</a:t>
            </a:r>
          </a:p>
        </p:txBody>
      </p:sp>
      <p:graphicFrame>
        <p:nvGraphicFramePr>
          <p:cNvPr id="9" name="جدول 9">
            <a:extLst>
              <a:ext uri="{FF2B5EF4-FFF2-40B4-BE49-F238E27FC236}">
                <a16:creationId xmlns:a16="http://schemas.microsoft.com/office/drawing/2014/main" id="{1A0A6E4F-BF7E-6942-965C-CD707AE6AB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4228642"/>
              </p:ext>
            </p:extLst>
          </p:nvPr>
        </p:nvGraphicFramePr>
        <p:xfrm>
          <a:off x="1534059" y="1198537"/>
          <a:ext cx="3675409" cy="4645792"/>
        </p:xfrm>
        <a:graphic>
          <a:graphicData uri="http://schemas.openxmlformats.org/drawingml/2006/table">
            <a:tbl>
              <a:tblPr rtl="1" firstRow="1" bandRow="1">
                <a:tableStyleId>{69CF1AB2-1976-4502-BF36-3FF5EA218861}</a:tableStyleId>
              </a:tblPr>
              <a:tblGrid>
                <a:gridCol w="3675409">
                  <a:extLst>
                    <a:ext uri="{9D8B030D-6E8A-4147-A177-3AD203B41FA5}">
                      <a16:colId xmlns:a16="http://schemas.microsoft.com/office/drawing/2014/main" val="3897971066"/>
                    </a:ext>
                  </a:extLst>
                </a:gridCol>
              </a:tblGrid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4000" b="1" dirty="0">
                          <a:solidFill>
                            <a:schemeClr val="tx1"/>
                          </a:solidFill>
                        </a:rPr>
                        <a:t>المقام المحمود</a:t>
                      </a:r>
                      <a:r>
                        <a:rPr lang="ar-SA" sz="3200" b="1" dirty="0">
                          <a:solidFill>
                            <a:schemeClr val="tx1"/>
                          </a:solidFill>
                        </a:rPr>
                        <a:t>  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1953922"/>
                  </a:ext>
                </a:extLst>
              </a:tr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3200" b="1" dirty="0">
                          <a:solidFill>
                            <a:schemeClr val="tx1"/>
                          </a:solidFill>
                        </a:rPr>
                        <a:t>شفاعة النبي صلى الله عليه وسلم في تخفيف العذاب عن أبو طالب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8075847"/>
                  </a:ext>
                </a:extLst>
              </a:tr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3200" b="1" dirty="0">
                          <a:solidFill>
                            <a:schemeClr val="tx1"/>
                          </a:solidFill>
                        </a:rPr>
                        <a:t>الشفاعة في رفع الدرجات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3585502"/>
                  </a:ext>
                </a:extLst>
              </a:tr>
            </a:tbl>
          </a:graphicData>
        </a:graphic>
      </p:graphicFrame>
      <p:pic>
        <p:nvPicPr>
          <p:cNvPr id="10" name="صورة 10">
            <a:extLst>
              <a:ext uri="{FF2B5EF4-FFF2-40B4-BE49-F238E27FC236}">
                <a16:creationId xmlns:a16="http://schemas.microsoft.com/office/drawing/2014/main" id="{DDB646A7-6CBF-DF45-909F-000384431F5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7" t="15439" r="13428" b="16897"/>
          <a:stretch/>
        </p:blipFill>
        <p:spPr>
          <a:xfrm>
            <a:off x="724277" y="4535466"/>
            <a:ext cx="1005373" cy="968283"/>
          </a:xfrm>
          <a:prstGeom prst="rect">
            <a:avLst/>
          </a:prstGeom>
        </p:spPr>
      </p:pic>
      <p:pic>
        <p:nvPicPr>
          <p:cNvPr id="3" name="صورة 11">
            <a:extLst>
              <a:ext uri="{FF2B5EF4-FFF2-40B4-BE49-F238E27FC236}">
                <a16:creationId xmlns:a16="http://schemas.microsoft.com/office/drawing/2014/main" id="{117F3225-69D3-CE4C-950C-5AD57D706F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1201" y="500168"/>
            <a:ext cx="1195550" cy="11955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صورة 12">
            <a:extLst>
              <a:ext uri="{FF2B5EF4-FFF2-40B4-BE49-F238E27FC236}">
                <a16:creationId xmlns:a16="http://schemas.microsoft.com/office/drawing/2014/main" id="{D3245082-5529-FF41-9745-DE5250C1F6F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0690" y="4873491"/>
            <a:ext cx="1260516" cy="12605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5884019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4">
            <a:extLst>
              <a:ext uri="{FF2B5EF4-FFF2-40B4-BE49-F238E27FC236}">
                <a16:creationId xmlns:a16="http://schemas.microsoft.com/office/drawing/2014/main" id="{46080699-A749-5D47-873F-63B1986324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" t="3783" r="2364" b="4662"/>
          <a:stretch/>
        </p:blipFill>
        <p:spPr>
          <a:xfrm>
            <a:off x="422495" y="147117"/>
            <a:ext cx="11656337" cy="6563761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7FA0CF37-B06F-A74E-9D7E-607DEA972169}"/>
              </a:ext>
            </a:extLst>
          </p:cNvPr>
          <p:cNvSpPr/>
          <p:nvPr/>
        </p:nvSpPr>
        <p:spPr>
          <a:xfrm>
            <a:off x="6777525" y="1354244"/>
            <a:ext cx="4690198" cy="414950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400" b="1" dirty="0">
                <a:solidFill>
                  <a:srgbClr val="C00000"/>
                </a:solidFill>
                <a:latin typeface="Aharoni" panose="02010803020104030203" pitchFamily="2" charset="-79"/>
              </a:rPr>
              <a:t>١٤- خرزات تعلق في العنق بغرض دفع البلاء وهي شرك:</a:t>
            </a:r>
          </a:p>
        </p:txBody>
      </p:sp>
      <p:graphicFrame>
        <p:nvGraphicFramePr>
          <p:cNvPr id="9" name="جدول 9">
            <a:extLst>
              <a:ext uri="{FF2B5EF4-FFF2-40B4-BE49-F238E27FC236}">
                <a16:creationId xmlns:a16="http://schemas.microsoft.com/office/drawing/2014/main" id="{1A0A6E4F-BF7E-6942-965C-CD707AE6AB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483338"/>
              </p:ext>
            </p:extLst>
          </p:nvPr>
        </p:nvGraphicFramePr>
        <p:xfrm>
          <a:off x="1534059" y="1198537"/>
          <a:ext cx="3675409" cy="4636968"/>
        </p:xfrm>
        <a:graphic>
          <a:graphicData uri="http://schemas.openxmlformats.org/drawingml/2006/table">
            <a:tbl>
              <a:tblPr rtl="1" firstRow="1" bandRow="1">
                <a:tableStyleId>{69CF1AB2-1976-4502-BF36-3FF5EA218861}</a:tableStyleId>
              </a:tblPr>
              <a:tblGrid>
                <a:gridCol w="3675409">
                  <a:extLst>
                    <a:ext uri="{9D8B030D-6E8A-4147-A177-3AD203B41FA5}">
                      <a16:colId xmlns:a16="http://schemas.microsoft.com/office/drawing/2014/main" val="3897971066"/>
                    </a:ext>
                  </a:extLst>
                </a:gridCol>
              </a:tblGrid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dirty="0">
                          <a:solidFill>
                            <a:schemeClr val="tx1"/>
                          </a:solidFill>
                        </a:rPr>
                        <a:t>الرقى الشرعية   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1953922"/>
                  </a:ext>
                </a:extLst>
              </a:tr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dirty="0">
                          <a:solidFill>
                            <a:schemeClr val="tx1"/>
                          </a:solidFill>
                        </a:rPr>
                        <a:t>التمائم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8075847"/>
                  </a:ext>
                </a:extLst>
              </a:tr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dirty="0">
                          <a:solidFill>
                            <a:schemeClr val="tx1"/>
                          </a:solidFill>
                        </a:rPr>
                        <a:t>التطير 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3585502"/>
                  </a:ext>
                </a:extLst>
              </a:tr>
            </a:tbl>
          </a:graphicData>
        </a:graphic>
      </p:graphicFrame>
      <p:pic>
        <p:nvPicPr>
          <p:cNvPr id="10" name="صورة 10">
            <a:extLst>
              <a:ext uri="{FF2B5EF4-FFF2-40B4-BE49-F238E27FC236}">
                <a16:creationId xmlns:a16="http://schemas.microsoft.com/office/drawing/2014/main" id="{DDB646A7-6CBF-DF45-909F-000384431F5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7" t="15439" r="13428" b="16897"/>
          <a:stretch/>
        </p:blipFill>
        <p:spPr>
          <a:xfrm>
            <a:off x="922950" y="3032879"/>
            <a:ext cx="1005373" cy="968283"/>
          </a:xfrm>
          <a:prstGeom prst="rect">
            <a:avLst/>
          </a:prstGeom>
        </p:spPr>
      </p:pic>
      <p:pic>
        <p:nvPicPr>
          <p:cNvPr id="3" name="صورة 11">
            <a:extLst>
              <a:ext uri="{FF2B5EF4-FFF2-40B4-BE49-F238E27FC236}">
                <a16:creationId xmlns:a16="http://schemas.microsoft.com/office/drawing/2014/main" id="{117F3225-69D3-CE4C-950C-5AD57D706F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1201" y="500168"/>
            <a:ext cx="1195550" cy="11955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صورة 12">
            <a:extLst>
              <a:ext uri="{FF2B5EF4-FFF2-40B4-BE49-F238E27FC236}">
                <a16:creationId xmlns:a16="http://schemas.microsoft.com/office/drawing/2014/main" id="{D3245082-5529-FF41-9745-DE5250C1F6F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0690" y="4873491"/>
            <a:ext cx="1260516" cy="12605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8675952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4">
            <a:extLst>
              <a:ext uri="{FF2B5EF4-FFF2-40B4-BE49-F238E27FC236}">
                <a16:creationId xmlns:a16="http://schemas.microsoft.com/office/drawing/2014/main" id="{46080699-A749-5D47-873F-63B1986324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" t="3783" r="2364" b="4662"/>
          <a:stretch/>
        </p:blipFill>
        <p:spPr>
          <a:xfrm>
            <a:off x="422495" y="147117"/>
            <a:ext cx="11656337" cy="6563761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7FA0CF37-B06F-A74E-9D7E-607DEA972169}"/>
              </a:ext>
            </a:extLst>
          </p:cNvPr>
          <p:cNvSpPr/>
          <p:nvPr/>
        </p:nvSpPr>
        <p:spPr>
          <a:xfrm>
            <a:off x="6777525" y="1354244"/>
            <a:ext cx="4690198" cy="414950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400" b="1" dirty="0">
                <a:solidFill>
                  <a:srgbClr val="C00000"/>
                </a:solidFill>
                <a:latin typeface="Aharoni" panose="02010803020104030203" pitchFamily="2" charset="-79"/>
              </a:rPr>
              <a:t>١٥- أكملي الحديث : </a:t>
            </a:r>
          </a:p>
          <a:p>
            <a:pPr algn="ctr"/>
            <a:r>
              <a:rPr lang="ar-SA" sz="4400" b="1" dirty="0">
                <a:solidFill>
                  <a:srgbClr val="C00000"/>
                </a:solidFill>
                <a:latin typeface="Aharoni" panose="02010803020104030203" pitchFamily="2" charset="-79"/>
              </a:rPr>
              <a:t>(من تعلق تميمة فقد………):</a:t>
            </a:r>
          </a:p>
        </p:txBody>
      </p:sp>
      <p:graphicFrame>
        <p:nvGraphicFramePr>
          <p:cNvPr id="9" name="جدول 9">
            <a:extLst>
              <a:ext uri="{FF2B5EF4-FFF2-40B4-BE49-F238E27FC236}">
                <a16:creationId xmlns:a16="http://schemas.microsoft.com/office/drawing/2014/main" id="{1A0A6E4F-BF7E-6942-965C-CD707AE6AB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0712009"/>
              </p:ext>
            </p:extLst>
          </p:nvPr>
        </p:nvGraphicFramePr>
        <p:xfrm>
          <a:off x="1534059" y="1198537"/>
          <a:ext cx="3675409" cy="4636968"/>
        </p:xfrm>
        <a:graphic>
          <a:graphicData uri="http://schemas.openxmlformats.org/drawingml/2006/table">
            <a:tbl>
              <a:tblPr rtl="1" firstRow="1" bandRow="1">
                <a:tableStyleId>{69CF1AB2-1976-4502-BF36-3FF5EA218861}</a:tableStyleId>
              </a:tblPr>
              <a:tblGrid>
                <a:gridCol w="3675409">
                  <a:extLst>
                    <a:ext uri="{9D8B030D-6E8A-4147-A177-3AD203B41FA5}">
                      <a16:colId xmlns:a16="http://schemas.microsoft.com/office/drawing/2014/main" val="3897971066"/>
                    </a:ext>
                  </a:extLst>
                </a:gridCol>
              </a:tblGrid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dirty="0">
                          <a:solidFill>
                            <a:schemeClr val="tx1"/>
                          </a:solidFill>
                        </a:rPr>
                        <a:t>أفلح   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1953922"/>
                  </a:ext>
                </a:extLst>
              </a:tr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dirty="0">
                          <a:solidFill>
                            <a:schemeClr val="tx1"/>
                          </a:solidFill>
                        </a:rPr>
                        <a:t>سلم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8075847"/>
                  </a:ext>
                </a:extLst>
              </a:tr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dirty="0">
                          <a:solidFill>
                            <a:schemeClr val="tx1"/>
                          </a:solidFill>
                        </a:rPr>
                        <a:t>أشرك 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3585502"/>
                  </a:ext>
                </a:extLst>
              </a:tr>
            </a:tbl>
          </a:graphicData>
        </a:graphic>
      </p:graphicFrame>
      <p:pic>
        <p:nvPicPr>
          <p:cNvPr id="10" name="صورة 10">
            <a:extLst>
              <a:ext uri="{FF2B5EF4-FFF2-40B4-BE49-F238E27FC236}">
                <a16:creationId xmlns:a16="http://schemas.microsoft.com/office/drawing/2014/main" id="{DDB646A7-6CBF-DF45-909F-000384431F5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7" t="15439" r="13428" b="16897"/>
          <a:stretch/>
        </p:blipFill>
        <p:spPr>
          <a:xfrm>
            <a:off x="948098" y="4535466"/>
            <a:ext cx="1005373" cy="968283"/>
          </a:xfrm>
          <a:prstGeom prst="rect">
            <a:avLst/>
          </a:prstGeom>
        </p:spPr>
      </p:pic>
      <p:pic>
        <p:nvPicPr>
          <p:cNvPr id="3" name="صورة 11">
            <a:extLst>
              <a:ext uri="{FF2B5EF4-FFF2-40B4-BE49-F238E27FC236}">
                <a16:creationId xmlns:a16="http://schemas.microsoft.com/office/drawing/2014/main" id="{117F3225-69D3-CE4C-950C-5AD57D706F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1201" y="500168"/>
            <a:ext cx="1195550" cy="11955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صورة 12">
            <a:extLst>
              <a:ext uri="{FF2B5EF4-FFF2-40B4-BE49-F238E27FC236}">
                <a16:creationId xmlns:a16="http://schemas.microsoft.com/office/drawing/2014/main" id="{D3245082-5529-FF41-9745-DE5250C1F6F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0690" y="4873491"/>
            <a:ext cx="1260516" cy="12605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1023602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4">
            <a:extLst>
              <a:ext uri="{FF2B5EF4-FFF2-40B4-BE49-F238E27FC236}">
                <a16:creationId xmlns:a16="http://schemas.microsoft.com/office/drawing/2014/main" id="{46080699-A749-5D47-873F-63B1986324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" t="3783" r="2364" b="4662"/>
          <a:stretch/>
        </p:blipFill>
        <p:spPr>
          <a:xfrm>
            <a:off x="422495" y="147117"/>
            <a:ext cx="11656337" cy="6563761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7FA0CF37-B06F-A74E-9D7E-607DEA972169}"/>
              </a:ext>
            </a:extLst>
          </p:cNvPr>
          <p:cNvSpPr/>
          <p:nvPr/>
        </p:nvSpPr>
        <p:spPr>
          <a:xfrm>
            <a:off x="6777525" y="1354244"/>
            <a:ext cx="4690198" cy="414950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400" b="1" dirty="0">
                <a:solidFill>
                  <a:srgbClr val="C00000"/>
                </a:solidFill>
                <a:latin typeface="Aharoni" panose="02010803020104030203" pitchFamily="2" charset="-79"/>
              </a:rPr>
              <a:t>١٦- حكم التمائم التي يكتب فيها شيء من القرآن كآية الكرسي :</a:t>
            </a:r>
          </a:p>
        </p:txBody>
      </p:sp>
      <p:graphicFrame>
        <p:nvGraphicFramePr>
          <p:cNvPr id="9" name="جدول 9">
            <a:extLst>
              <a:ext uri="{FF2B5EF4-FFF2-40B4-BE49-F238E27FC236}">
                <a16:creationId xmlns:a16="http://schemas.microsoft.com/office/drawing/2014/main" id="{1A0A6E4F-BF7E-6942-965C-CD707AE6AB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1710411"/>
              </p:ext>
            </p:extLst>
          </p:nvPr>
        </p:nvGraphicFramePr>
        <p:xfrm>
          <a:off x="1534059" y="1198537"/>
          <a:ext cx="3675409" cy="4636968"/>
        </p:xfrm>
        <a:graphic>
          <a:graphicData uri="http://schemas.openxmlformats.org/drawingml/2006/table">
            <a:tbl>
              <a:tblPr rtl="1" firstRow="1" bandRow="1">
                <a:tableStyleId>{69CF1AB2-1976-4502-BF36-3FF5EA218861}</a:tableStyleId>
              </a:tblPr>
              <a:tblGrid>
                <a:gridCol w="3675409">
                  <a:extLst>
                    <a:ext uri="{9D8B030D-6E8A-4147-A177-3AD203B41FA5}">
                      <a16:colId xmlns:a16="http://schemas.microsoft.com/office/drawing/2014/main" val="3897971066"/>
                    </a:ext>
                  </a:extLst>
                </a:gridCol>
              </a:tblGrid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dirty="0">
                          <a:solidFill>
                            <a:schemeClr val="tx1"/>
                          </a:solidFill>
                        </a:rPr>
                        <a:t>محرم   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1953922"/>
                  </a:ext>
                </a:extLst>
              </a:tr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dirty="0">
                          <a:solidFill>
                            <a:schemeClr val="tx1"/>
                          </a:solidFill>
                        </a:rPr>
                        <a:t>لابأس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8075847"/>
                  </a:ext>
                </a:extLst>
              </a:tr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dirty="0">
                          <a:solidFill>
                            <a:schemeClr val="tx1"/>
                          </a:solidFill>
                        </a:rPr>
                        <a:t>مباح 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3585502"/>
                  </a:ext>
                </a:extLst>
              </a:tr>
            </a:tbl>
          </a:graphicData>
        </a:graphic>
      </p:graphicFrame>
      <p:pic>
        <p:nvPicPr>
          <p:cNvPr id="10" name="صورة 10">
            <a:extLst>
              <a:ext uri="{FF2B5EF4-FFF2-40B4-BE49-F238E27FC236}">
                <a16:creationId xmlns:a16="http://schemas.microsoft.com/office/drawing/2014/main" id="{DDB646A7-6CBF-DF45-909F-000384431F5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7" t="15439" r="13428" b="16897"/>
          <a:stretch/>
        </p:blipFill>
        <p:spPr>
          <a:xfrm>
            <a:off x="935524" y="1542793"/>
            <a:ext cx="1005373" cy="968283"/>
          </a:xfrm>
          <a:prstGeom prst="rect">
            <a:avLst/>
          </a:prstGeom>
        </p:spPr>
      </p:pic>
      <p:pic>
        <p:nvPicPr>
          <p:cNvPr id="3" name="صورة 11">
            <a:extLst>
              <a:ext uri="{FF2B5EF4-FFF2-40B4-BE49-F238E27FC236}">
                <a16:creationId xmlns:a16="http://schemas.microsoft.com/office/drawing/2014/main" id="{117F3225-69D3-CE4C-950C-5AD57D706F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1201" y="500168"/>
            <a:ext cx="1195550" cy="11955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صورة 12">
            <a:extLst>
              <a:ext uri="{FF2B5EF4-FFF2-40B4-BE49-F238E27FC236}">
                <a16:creationId xmlns:a16="http://schemas.microsoft.com/office/drawing/2014/main" id="{D3245082-5529-FF41-9745-DE5250C1F6F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0690" y="4873491"/>
            <a:ext cx="1260516" cy="12605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1256583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4">
            <a:extLst>
              <a:ext uri="{FF2B5EF4-FFF2-40B4-BE49-F238E27FC236}">
                <a16:creationId xmlns:a16="http://schemas.microsoft.com/office/drawing/2014/main" id="{46080699-A749-5D47-873F-63B1986324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" t="3783" r="2364" b="4662"/>
          <a:stretch/>
        </p:blipFill>
        <p:spPr>
          <a:xfrm>
            <a:off x="422495" y="147117"/>
            <a:ext cx="11656337" cy="6563761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7FA0CF37-B06F-A74E-9D7E-607DEA972169}"/>
              </a:ext>
            </a:extLst>
          </p:cNvPr>
          <p:cNvSpPr/>
          <p:nvPr/>
        </p:nvSpPr>
        <p:spPr>
          <a:xfrm>
            <a:off x="6777525" y="1354244"/>
            <a:ext cx="4690198" cy="414950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400" b="1" dirty="0">
                <a:solidFill>
                  <a:srgbClr val="C00000"/>
                </a:solidFill>
                <a:latin typeface="Aharoni" panose="02010803020104030203" pitchFamily="2" charset="-79"/>
              </a:rPr>
              <a:t>١٧- القراءة بشيء من الأوراد الشرعية على المريض لرفع الضر عنه  :</a:t>
            </a:r>
          </a:p>
        </p:txBody>
      </p:sp>
      <p:graphicFrame>
        <p:nvGraphicFramePr>
          <p:cNvPr id="9" name="جدول 9">
            <a:extLst>
              <a:ext uri="{FF2B5EF4-FFF2-40B4-BE49-F238E27FC236}">
                <a16:creationId xmlns:a16="http://schemas.microsoft.com/office/drawing/2014/main" id="{1A0A6E4F-BF7E-6942-965C-CD707AE6AB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7611710"/>
              </p:ext>
            </p:extLst>
          </p:nvPr>
        </p:nvGraphicFramePr>
        <p:xfrm>
          <a:off x="1534059" y="1198537"/>
          <a:ext cx="3675409" cy="4636968"/>
        </p:xfrm>
        <a:graphic>
          <a:graphicData uri="http://schemas.openxmlformats.org/drawingml/2006/table">
            <a:tbl>
              <a:tblPr rtl="1" firstRow="1" bandRow="1">
                <a:tableStyleId>{69CF1AB2-1976-4502-BF36-3FF5EA218861}</a:tableStyleId>
              </a:tblPr>
              <a:tblGrid>
                <a:gridCol w="3675409">
                  <a:extLst>
                    <a:ext uri="{9D8B030D-6E8A-4147-A177-3AD203B41FA5}">
                      <a16:colId xmlns:a16="http://schemas.microsoft.com/office/drawing/2014/main" val="3897971066"/>
                    </a:ext>
                  </a:extLst>
                </a:gridCol>
              </a:tblGrid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dirty="0">
                          <a:solidFill>
                            <a:schemeClr val="tx1"/>
                          </a:solidFill>
                        </a:rPr>
                        <a:t>الاستعانة   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1953922"/>
                  </a:ext>
                </a:extLst>
              </a:tr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dirty="0">
                          <a:solidFill>
                            <a:schemeClr val="tx1"/>
                          </a:solidFill>
                        </a:rPr>
                        <a:t>التمائم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8075847"/>
                  </a:ext>
                </a:extLst>
              </a:tr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dirty="0">
                          <a:solidFill>
                            <a:schemeClr val="tx1"/>
                          </a:solidFill>
                        </a:rPr>
                        <a:t>الرقى 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3585502"/>
                  </a:ext>
                </a:extLst>
              </a:tr>
            </a:tbl>
          </a:graphicData>
        </a:graphic>
      </p:graphicFrame>
      <p:pic>
        <p:nvPicPr>
          <p:cNvPr id="10" name="صورة 10">
            <a:extLst>
              <a:ext uri="{FF2B5EF4-FFF2-40B4-BE49-F238E27FC236}">
                <a16:creationId xmlns:a16="http://schemas.microsoft.com/office/drawing/2014/main" id="{DDB646A7-6CBF-DF45-909F-000384431F5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7" t="15439" r="13428" b="16897"/>
          <a:stretch/>
        </p:blipFill>
        <p:spPr>
          <a:xfrm>
            <a:off x="1031372" y="4535466"/>
            <a:ext cx="1005373" cy="968283"/>
          </a:xfrm>
          <a:prstGeom prst="rect">
            <a:avLst/>
          </a:prstGeom>
        </p:spPr>
      </p:pic>
      <p:pic>
        <p:nvPicPr>
          <p:cNvPr id="3" name="صورة 11">
            <a:extLst>
              <a:ext uri="{FF2B5EF4-FFF2-40B4-BE49-F238E27FC236}">
                <a16:creationId xmlns:a16="http://schemas.microsoft.com/office/drawing/2014/main" id="{117F3225-69D3-CE4C-950C-5AD57D706F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1201" y="500168"/>
            <a:ext cx="1195550" cy="11955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صورة 12">
            <a:extLst>
              <a:ext uri="{FF2B5EF4-FFF2-40B4-BE49-F238E27FC236}">
                <a16:creationId xmlns:a16="http://schemas.microsoft.com/office/drawing/2014/main" id="{D3245082-5529-FF41-9745-DE5250C1F6F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0690" y="4873491"/>
            <a:ext cx="1260516" cy="12605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1989374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4">
            <a:extLst>
              <a:ext uri="{FF2B5EF4-FFF2-40B4-BE49-F238E27FC236}">
                <a16:creationId xmlns:a16="http://schemas.microsoft.com/office/drawing/2014/main" id="{46080699-A749-5D47-873F-63B1986324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" t="3783" r="2364" b="4662"/>
          <a:stretch/>
        </p:blipFill>
        <p:spPr>
          <a:xfrm>
            <a:off x="422495" y="147117"/>
            <a:ext cx="11656337" cy="6563761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7FA0CF37-B06F-A74E-9D7E-607DEA972169}"/>
              </a:ext>
            </a:extLst>
          </p:cNvPr>
          <p:cNvSpPr/>
          <p:nvPr/>
        </p:nvSpPr>
        <p:spPr>
          <a:xfrm>
            <a:off x="6777525" y="1354244"/>
            <a:ext cx="5080000" cy="414950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6000" b="1" dirty="0">
                <a:solidFill>
                  <a:srgbClr val="C00000"/>
                </a:solidFill>
                <a:latin typeface="Aharoni" panose="02010803020104030203" pitchFamily="2" charset="-79"/>
              </a:rPr>
              <a:t>١٨- مثلي لما يلي بمثال واحد   :</a:t>
            </a:r>
          </a:p>
        </p:txBody>
      </p:sp>
      <p:pic>
        <p:nvPicPr>
          <p:cNvPr id="3" name="صورة 11">
            <a:extLst>
              <a:ext uri="{FF2B5EF4-FFF2-40B4-BE49-F238E27FC236}">
                <a16:creationId xmlns:a16="http://schemas.microsoft.com/office/drawing/2014/main" id="{117F3225-69D3-CE4C-950C-5AD57D706F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1201" y="500168"/>
            <a:ext cx="1195550" cy="11955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صورة 12">
            <a:extLst>
              <a:ext uri="{FF2B5EF4-FFF2-40B4-BE49-F238E27FC236}">
                <a16:creationId xmlns:a16="http://schemas.microsoft.com/office/drawing/2014/main" id="{D3245082-5529-FF41-9745-DE5250C1F6F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0690" y="4873491"/>
            <a:ext cx="1260516" cy="12605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A65B81DC-AE1B-3446-988F-28F4AC699F12}"/>
              </a:ext>
            </a:extLst>
          </p:cNvPr>
          <p:cNvSpPr txBox="1"/>
          <p:nvPr/>
        </p:nvSpPr>
        <p:spPr>
          <a:xfrm>
            <a:off x="709899" y="2048498"/>
            <a:ext cx="5080000" cy="304698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/>
            <a:r>
              <a:rPr lang="ar-SA" sz="4800" b="1" dirty="0"/>
              <a:t>١- الرقية الشرعية</a:t>
            </a:r>
          </a:p>
          <a:p>
            <a:pPr algn="r"/>
            <a:r>
              <a:rPr lang="ar-SA" sz="4800" b="1" dirty="0"/>
              <a:t>٢- الرقية المحرمة</a:t>
            </a:r>
          </a:p>
          <a:p>
            <a:pPr algn="r"/>
            <a:r>
              <a:rPr lang="ar-SA" sz="4800" b="1" dirty="0"/>
              <a:t>٣- الرقية الشركية</a:t>
            </a:r>
          </a:p>
          <a:p>
            <a:pPr algn="r"/>
            <a:r>
              <a:rPr lang="ar-SA" sz="4800" b="1" dirty="0"/>
              <a:t>٤- صفة الرقية الشرعية</a:t>
            </a:r>
          </a:p>
        </p:txBody>
      </p:sp>
    </p:spTree>
    <p:extLst>
      <p:ext uri="{BB962C8B-B14F-4D97-AF65-F5344CB8AC3E}">
        <p14:creationId xmlns:p14="http://schemas.microsoft.com/office/powerpoint/2010/main" val="13751966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4">
            <a:extLst>
              <a:ext uri="{FF2B5EF4-FFF2-40B4-BE49-F238E27FC236}">
                <a16:creationId xmlns:a16="http://schemas.microsoft.com/office/drawing/2014/main" id="{46080699-A749-5D47-873F-63B1986324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" t="3783" r="2364" b="4662"/>
          <a:stretch/>
        </p:blipFill>
        <p:spPr>
          <a:xfrm>
            <a:off x="422495" y="147117"/>
            <a:ext cx="11656337" cy="6563761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7FA0CF37-B06F-A74E-9D7E-607DEA972169}"/>
              </a:ext>
            </a:extLst>
          </p:cNvPr>
          <p:cNvSpPr/>
          <p:nvPr/>
        </p:nvSpPr>
        <p:spPr>
          <a:xfrm>
            <a:off x="6689505" y="1695718"/>
            <a:ext cx="5080000" cy="414950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400" b="1" dirty="0">
                <a:solidFill>
                  <a:srgbClr val="C00000"/>
                </a:solidFill>
                <a:latin typeface="Aharoni" panose="02010803020104030203" pitchFamily="2" charset="-79"/>
              </a:rPr>
              <a:t>١٩- ضعي الكلمة المناسبة في المكان المناسب    :</a:t>
            </a:r>
          </a:p>
          <a:p>
            <a:pPr algn="ctr"/>
            <a:r>
              <a:rPr lang="ar-SA" sz="4400" b="1" dirty="0">
                <a:solidFill>
                  <a:srgbClr val="C00000"/>
                </a:solidFill>
                <a:latin typeface="Aharoni" panose="02010803020104030203" pitchFamily="2" charset="-79"/>
              </a:rPr>
              <a:t>- التعاويذ</a:t>
            </a:r>
          </a:p>
          <a:p>
            <a:pPr algn="ctr"/>
            <a:r>
              <a:rPr lang="ar-SA" sz="4400" b="1" dirty="0">
                <a:solidFill>
                  <a:srgbClr val="C00000"/>
                </a:solidFill>
                <a:latin typeface="Aharoni" panose="02010803020104030203" pitchFamily="2" charset="-79"/>
              </a:rPr>
              <a:t>- الرقية</a:t>
            </a:r>
          </a:p>
          <a:p>
            <a:pPr algn="ctr"/>
            <a:r>
              <a:rPr lang="ar-SA" sz="4400" b="1" dirty="0">
                <a:solidFill>
                  <a:srgbClr val="C00000"/>
                </a:solidFill>
                <a:latin typeface="Aharoni" panose="02010803020104030203" pitchFamily="2" charset="-79"/>
              </a:rPr>
              <a:t>- العوذة</a:t>
            </a:r>
          </a:p>
        </p:txBody>
      </p:sp>
      <p:pic>
        <p:nvPicPr>
          <p:cNvPr id="3" name="صورة 11">
            <a:extLst>
              <a:ext uri="{FF2B5EF4-FFF2-40B4-BE49-F238E27FC236}">
                <a16:creationId xmlns:a16="http://schemas.microsoft.com/office/drawing/2014/main" id="{117F3225-69D3-CE4C-950C-5AD57D706F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1201" y="500168"/>
            <a:ext cx="1195550" cy="11955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صورة 12">
            <a:extLst>
              <a:ext uri="{FF2B5EF4-FFF2-40B4-BE49-F238E27FC236}">
                <a16:creationId xmlns:a16="http://schemas.microsoft.com/office/drawing/2014/main" id="{D3245082-5529-FF41-9745-DE5250C1F6F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0690" y="4873491"/>
            <a:ext cx="1260516" cy="12605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A65B81DC-AE1B-3446-988F-28F4AC699F12}"/>
              </a:ext>
            </a:extLst>
          </p:cNvPr>
          <p:cNvSpPr txBox="1"/>
          <p:nvPr/>
        </p:nvSpPr>
        <p:spPr>
          <a:xfrm>
            <a:off x="852192" y="1536171"/>
            <a:ext cx="4099208" cy="378565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/>
            <a:r>
              <a:rPr lang="ar-SA" sz="4000" b="1" dirty="0"/>
              <a:t>١- تكون بعد نزول البلاء (………….)</a:t>
            </a:r>
          </a:p>
          <a:p>
            <a:pPr algn="r"/>
            <a:r>
              <a:rPr lang="ar-SA" sz="4000" b="1" dirty="0"/>
              <a:t>٢- تكون قبل نزول البلاء (…………..)</a:t>
            </a:r>
          </a:p>
          <a:p>
            <a:pPr algn="r"/>
            <a:r>
              <a:rPr lang="ar-SA" sz="4000" b="1" dirty="0"/>
              <a:t>٣- القراءة على الأطفال تسمى(…………..)</a:t>
            </a:r>
          </a:p>
        </p:txBody>
      </p:sp>
    </p:spTree>
    <p:extLst>
      <p:ext uri="{BB962C8B-B14F-4D97-AF65-F5344CB8AC3E}">
        <p14:creationId xmlns:p14="http://schemas.microsoft.com/office/powerpoint/2010/main" val="41345575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4">
            <a:extLst>
              <a:ext uri="{FF2B5EF4-FFF2-40B4-BE49-F238E27FC236}">
                <a16:creationId xmlns:a16="http://schemas.microsoft.com/office/drawing/2014/main" id="{46080699-A749-5D47-873F-63B1986324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" t="3783" r="2364" b="4662"/>
          <a:stretch/>
        </p:blipFill>
        <p:spPr>
          <a:xfrm>
            <a:off x="422495" y="147117"/>
            <a:ext cx="11656337" cy="6563761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7FA0CF37-B06F-A74E-9D7E-607DEA972169}"/>
              </a:ext>
            </a:extLst>
          </p:cNvPr>
          <p:cNvSpPr/>
          <p:nvPr/>
        </p:nvSpPr>
        <p:spPr>
          <a:xfrm>
            <a:off x="6777525" y="1354244"/>
            <a:ext cx="4690198" cy="414950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400" b="1" dirty="0">
                <a:solidFill>
                  <a:srgbClr val="C00000"/>
                </a:solidFill>
                <a:latin typeface="Aharoni" panose="02010803020104030203" pitchFamily="2" charset="-79"/>
              </a:rPr>
              <a:t>  ٢٠- التشاؤم بالمرئيات و المسموعات و الأيام و الشهور يسمى:</a:t>
            </a:r>
          </a:p>
        </p:txBody>
      </p:sp>
      <p:graphicFrame>
        <p:nvGraphicFramePr>
          <p:cNvPr id="9" name="جدول 9">
            <a:extLst>
              <a:ext uri="{FF2B5EF4-FFF2-40B4-BE49-F238E27FC236}">
                <a16:creationId xmlns:a16="http://schemas.microsoft.com/office/drawing/2014/main" id="{1A0A6E4F-BF7E-6942-965C-CD707AE6AB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4368923"/>
              </p:ext>
            </p:extLst>
          </p:nvPr>
        </p:nvGraphicFramePr>
        <p:xfrm>
          <a:off x="1534059" y="1198537"/>
          <a:ext cx="3675409" cy="4636968"/>
        </p:xfrm>
        <a:graphic>
          <a:graphicData uri="http://schemas.openxmlformats.org/drawingml/2006/table">
            <a:tbl>
              <a:tblPr rtl="1" firstRow="1" bandRow="1">
                <a:tableStyleId>{69CF1AB2-1976-4502-BF36-3FF5EA218861}</a:tableStyleId>
              </a:tblPr>
              <a:tblGrid>
                <a:gridCol w="3675409">
                  <a:extLst>
                    <a:ext uri="{9D8B030D-6E8A-4147-A177-3AD203B41FA5}">
                      <a16:colId xmlns:a16="http://schemas.microsoft.com/office/drawing/2014/main" val="3897971066"/>
                    </a:ext>
                  </a:extLst>
                </a:gridCol>
              </a:tblGrid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dirty="0">
                          <a:solidFill>
                            <a:schemeClr val="tx1"/>
                          </a:solidFill>
                        </a:rPr>
                        <a:t>التطير   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1953922"/>
                  </a:ext>
                </a:extLst>
              </a:tr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dirty="0">
                          <a:solidFill>
                            <a:schemeClr val="tx1"/>
                          </a:solidFill>
                        </a:rPr>
                        <a:t>التمائم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8075847"/>
                  </a:ext>
                </a:extLst>
              </a:tr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5400" b="1" dirty="0">
                          <a:solidFill>
                            <a:schemeClr val="tx1"/>
                          </a:solidFill>
                        </a:rPr>
                        <a:t>الرقى 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3585502"/>
                  </a:ext>
                </a:extLst>
              </a:tr>
            </a:tbl>
          </a:graphicData>
        </a:graphic>
      </p:graphicFrame>
      <p:pic>
        <p:nvPicPr>
          <p:cNvPr id="10" name="صورة 10">
            <a:extLst>
              <a:ext uri="{FF2B5EF4-FFF2-40B4-BE49-F238E27FC236}">
                <a16:creationId xmlns:a16="http://schemas.microsoft.com/office/drawing/2014/main" id="{DDB646A7-6CBF-DF45-909F-000384431F5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7" t="15439" r="13428" b="16897"/>
          <a:stretch/>
        </p:blipFill>
        <p:spPr>
          <a:xfrm>
            <a:off x="1031372" y="1467347"/>
            <a:ext cx="1005373" cy="968283"/>
          </a:xfrm>
          <a:prstGeom prst="rect">
            <a:avLst/>
          </a:prstGeom>
        </p:spPr>
      </p:pic>
      <p:pic>
        <p:nvPicPr>
          <p:cNvPr id="3" name="صورة 11">
            <a:extLst>
              <a:ext uri="{FF2B5EF4-FFF2-40B4-BE49-F238E27FC236}">
                <a16:creationId xmlns:a16="http://schemas.microsoft.com/office/drawing/2014/main" id="{117F3225-69D3-CE4C-950C-5AD57D706F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1201" y="500168"/>
            <a:ext cx="1195550" cy="11955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صورة 12">
            <a:extLst>
              <a:ext uri="{FF2B5EF4-FFF2-40B4-BE49-F238E27FC236}">
                <a16:creationId xmlns:a16="http://schemas.microsoft.com/office/drawing/2014/main" id="{D3245082-5529-FF41-9745-DE5250C1F6F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0690" y="4873491"/>
            <a:ext cx="1260516" cy="12605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0641768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4">
            <a:extLst>
              <a:ext uri="{FF2B5EF4-FFF2-40B4-BE49-F238E27FC236}">
                <a16:creationId xmlns:a16="http://schemas.microsoft.com/office/drawing/2014/main" id="{46080699-A749-5D47-873F-63B1986324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" t="3783" r="2364" b="4662"/>
          <a:stretch/>
        </p:blipFill>
        <p:spPr>
          <a:xfrm>
            <a:off x="422495" y="147117"/>
            <a:ext cx="11656337" cy="6563761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7FA0CF37-B06F-A74E-9D7E-607DEA972169}"/>
              </a:ext>
            </a:extLst>
          </p:cNvPr>
          <p:cNvSpPr/>
          <p:nvPr/>
        </p:nvSpPr>
        <p:spPr>
          <a:xfrm>
            <a:off x="6777525" y="1354244"/>
            <a:ext cx="4690198" cy="414950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5400" b="1" dirty="0">
                <a:solidFill>
                  <a:srgbClr val="C00000"/>
                </a:solidFill>
                <a:latin typeface="Aharoni" panose="02010803020104030203" pitchFamily="2" charset="-79"/>
              </a:rPr>
              <a:t>٢١- أي مما يلي يدل على التشاؤم و التطير :</a:t>
            </a:r>
          </a:p>
        </p:txBody>
      </p:sp>
      <p:graphicFrame>
        <p:nvGraphicFramePr>
          <p:cNvPr id="9" name="جدول 9">
            <a:extLst>
              <a:ext uri="{FF2B5EF4-FFF2-40B4-BE49-F238E27FC236}">
                <a16:creationId xmlns:a16="http://schemas.microsoft.com/office/drawing/2014/main" id="{1A0A6E4F-BF7E-6942-965C-CD707AE6AB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3479448"/>
              </p:ext>
            </p:extLst>
          </p:nvPr>
        </p:nvGraphicFramePr>
        <p:xfrm>
          <a:off x="1545621" y="708141"/>
          <a:ext cx="3675409" cy="5194432"/>
        </p:xfrm>
        <a:graphic>
          <a:graphicData uri="http://schemas.openxmlformats.org/drawingml/2006/table">
            <a:tbl>
              <a:tblPr rtl="1" firstRow="1" bandRow="1">
                <a:tableStyleId>{69CF1AB2-1976-4502-BF36-3FF5EA218861}</a:tableStyleId>
              </a:tblPr>
              <a:tblGrid>
                <a:gridCol w="3675409">
                  <a:extLst>
                    <a:ext uri="{9D8B030D-6E8A-4147-A177-3AD203B41FA5}">
                      <a16:colId xmlns:a16="http://schemas.microsoft.com/office/drawing/2014/main" val="3897971066"/>
                    </a:ext>
                  </a:extLst>
                </a:gridCol>
              </a:tblGrid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4400" b="1" dirty="0">
                          <a:solidFill>
                            <a:schemeClr val="tx1"/>
                          </a:solidFill>
                        </a:rPr>
                        <a:t>عاد إلى منزله لشدة الزحام   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1953922"/>
                  </a:ext>
                </a:extLst>
              </a:tr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4400" b="1" dirty="0">
                          <a:solidFill>
                            <a:schemeClr val="tx1"/>
                          </a:solidFill>
                        </a:rPr>
                        <a:t>كان يوم شديد المطر فعاد لمنزله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8075847"/>
                  </a:ext>
                </a:extLst>
              </a:tr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4400" b="1" dirty="0">
                          <a:solidFill>
                            <a:schemeClr val="tx1"/>
                          </a:solidFill>
                        </a:rPr>
                        <a:t>رأى رجل صاحب عاهة فعاد إلى منزله 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3585502"/>
                  </a:ext>
                </a:extLst>
              </a:tr>
            </a:tbl>
          </a:graphicData>
        </a:graphic>
      </p:graphicFrame>
      <p:pic>
        <p:nvPicPr>
          <p:cNvPr id="10" name="صورة 10">
            <a:extLst>
              <a:ext uri="{FF2B5EF4-FFF2-40B4-BE49-F238E27FC236}">
                <a16:creationId xmlns:a16="http://schemas.microsoft.com/office/drawing/2014/main" id="{DDB646A7-6CBF-DF45-909F-000384431F5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7" t="15439" r="13428" b="16897"/>
          <a:stretch/>
        </p:blipFill>
        <p:spPr>
          <a:xfrm>
            <a:off x="786352" y="4208535"/>
            <a:ext cx="1005373" cy="968283"/>
          </a:xfrm>
          <a:prstGeom prst="rect">
            <a:avLst/>
          </a:prstGeom>
        </p:spPr>
      </p:pic>
      <p:pic>
        <p:nvPicPr>
          <p:cNvPr id="3" name="صورة 11">
            <a:extLst>
              <a:ext uri="{FF2B5EF4-FFF2-40B4-BE49-F238E27FC236}">
                <a16:creationId xmlns:a16="http://schemas.microsoft.com/office/drawing/2014/main" id="{117F3225-69D3-CE4C-950C-5AD57D706F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1201" y="500168"/>
            <a:ext cx="1195550" cy="11955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صورة 12">
            <a:extLst>
              <a:ext uri="{FF2B5EF4-FFF2-40B4-BE49-F238E27FC236}">
                <a16:creationId xmlns:a16="http://schemas.microsoft.com/office/drawing/2014/main" id="{D3245082-5529-FF41-9745-DE5250C1F6F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0690" y="4873491"/>
            <a:ext cx="1260516" cy="12605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3287979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4">
            <a:extLst>
              <a:ext uri="{FF2B5EF4-FFF2-40B4-BE49-F238E27FC236}">
                <a16:creationId xmlns:a16="http://schemas.microsoft.com/office/drawing/2014/main" id="{46080699-A749-5D47-873F-63B1986324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" t="3783" r="2364" b="4662"/>
          <a:stretch/>
        </p:blipFill>
        <p:spPr>
          <a:xfrm>
            <a:off x="422495" y="147117"/>
            <a:ext cx="11656337" cy="6563761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7FA0CF37-B06F-A74E-9D7E-607DEA972169}"/>
              </a:ext>
            </a:extLst>
          </p:cNvPr>
          <p:cNvSpPr/>
          <p:nvPr/>
        </p:nvSpPr>
        <p:spPr>
          <a:xfrm>
            <a:off x="6777525" y="1354244"/>
            <a:ext cx="4690198" cy="414950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5400" b="1" dirty="0">
                <a:solidFill>
                  <a:srgbClr val="C00000"/>
                </a:solidFill>
                <a:latin typeface="Aharoni" panose="02010803020104030203" pitchFamily="2" charset="-79"/>
              </a:rPr>
              <a:t>٢٢- أجيبي عن ما يلي   :</a:t>
            </a:r>
          </a:p>
        </p:txBody>
      </p:sp>
      <p:pic>
        <p:nvPicPr>
          <p:cNvPr id="3" name="صورة 11">
            <a:extLst>
              <a:ext uri="{FF2B5EF4-FFF2-40B4-BE49-F238E27FC236}">
                <a16:creationId xmlns:a16="http://schemas.microsoft.com/office/drawing/2014/main" id="{117F3225-69D3-CE4C-950C-5AD57D706F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1398" y="666786"/>
            <a:ext cx="1662181" cy="16621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صورة 12">
            <a:extLst>
              <a:ext uri="{FF2B5EF4-FFF2-40B4-BE49-F238E27FC236}">
                <a16:creationId xmlns:a16="http://schemas.microsoft.com/office/drawing/2014/main" id="{D3245082-5529-FF41-9745-DE5250C1F6F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6229" y="4244777"/>
            <a:ext cx="1662181" cy="16621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FE1FC502-0289-3746-97FD-05A20ABB8717}"/>
              </a:ext>
            </a:extLst>
          </p:cNvPr>
          <p:cNvSpPr txBox="1"/>
          <p:nvPr/>
        </p:nvSpPr>
        <p:spPr>
          <a:xfrm>
            <a:off x="616139" y="1497876"/>
            <a:ext cx="5050006" cy="403187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/>
            <a:r>
              <a:rPr lang="ar-SA" sz="3200" b="1" dirty="0"/>
              <a:t>١- مثلي لما كان يتطير به المشركون في الجاهلية؟</a:t>
            </a:r>
          </a:p>
          <a:p>
            <a:pPr algn="r"/>
            <a:r>
              <a:rPr lang="ar-SA" sz="3200" b="1" dirty="0"/>
              <a:t>٢- مثلي لما يتطير به الناس في الحاضر؟</a:t>
            </a:r>
          </a:p>
          <a:p>
            <a:pPr algn="r"/>
            <a:r>
              <a:rPr lang="ar-SA" sz="3200" b="1" dirty="0"/>
              <a:t>٣- نهى النبي صلي الله عليه وسلم عن الطيرة ما الدليل على ذلك؟</a:t>
            </a:r>
          </a:p>
          <a:p>
            <a:pPr algn="r"/>
            <a:r>
              <a:rPr lang="ar-SA" sz="3200" b="1" dirty="0"/>
              <a:t>٤- ما حكم التطير؟</a:t>
            </a:r>
          </a:p>
          <a:p>
            <a:pPr algn="r"/>
            <a:r>
              <a:rPr lang="ar-SA" sz="3200" b="1" dirty="0"/>
              <a:t>٥- ماهو الدعاء الذي يكفر الطيرة؟</a:t>
            </a:r>
          </a:p>
        </p:txBody>
      </p:sp>
    </p:spTree>
    <p:extLst>
      <p:ext uri="{BB962C8B-B14F-4D97-AF65-F5344CB8AC3E}">
        <p14:creationId xmlns:p14="http://schemas.microsoft.com/office/powerpoint/2010/main" val="22211122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4">
            <a:extLst>
              <a:ext uri="{FF2B5EF4-FFF2-40B4-BE49-F238E27FC236}">
                <a16:creationId xmlns:a16="http://schemas.microsoft.com/office/drawing/2014/main" id="{46080699-A749-5D47-873F-63B1986324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" t="3783" r="2364" b="4662"/>
          <a:stretch/>
        </p:blipFill>
        <p:spPr>
          <a:xfrm>
            <a:off x="422495" y="147117"/>
            <a:ext cx="11656337" cy="6563761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7FA0CF37-B06F-A74E-9D7E-607DEA972169}"/>
              </a:ext>
            </a:extLst>
          </p:cNvPr>
          <p:cNvSpPr/>
          <p:nvPr/>
        </p:nvSpPr>
        <p:spPr>
          <a:xfrm>
            <a:off x="6777525" y="1354244"/>
            <a:ext cx="4690198" cy="414950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5400" b="1" dirty="0">
                <a:solidFill>
                  <a:srgbClr val="C00000"/>
                </a:solidFill>
                <a:latin typeface="Aharoni" panose="02010803020104030203" pitchFamily="2" charset="-79"/>
              </a:rPr>
              <a:t>٢٣- انشراح الصدر و التوكل على الله  :</a:t>
            </a:r>
          </a:p>
        </p:txBody>
      </p:sp>
      <p:graphicFrame>
        <p:nvGraphicFramePr>
          <p:cNvPr id="9" name="جدول 9">
            <a:extLst>
              <a:ext uri="{FF2B5EF4-FFF2-40B4-BE49-F238E27FC236}">
                <a16:creationId xmlns:a16="http://schemas.microsoft.com/office/drawing/2014/main" id="{1A0A6E4F-BF7E-6942-965C-CD707AE6AB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2278256"/>
              </p:ext>
            </p:extLst>
          </p:nvPr>
        </p:nvGraphicFramePr>
        <p:xfrm>
          <a:off x="1491970" y="1354244"/>
          <a:ext cx="3675409" cy="4636968"/>
        </p:xfrm>
        <a:graphic>
          <a:graphicData uri="http://schemas.openxmlformats.org/drawingml/2006/table">
            <a:tbl>
              <a:tblPr rtl="1" firstRow="1" bandRow="1">
                <a:tableStyleId>{69CF1AB2-1976-4502-BF36-3FF5EA218861}</a:tableStyleId>
              </a:tblPr>
              <a:tblGrid>
                <a:gridCol w="3675409">
                  <a:extLst>
                    <a:ext uri="{9D8B030D-6E8A-4147-A177-3AD203B41FA5}">
                      <a16:colId xmlns:a16="http://schemas.microsoft.com/office/drawing/2014/main" val="3897971066"/>
                    </a:ext>
                  </a:extLst>
                </a:gridCol>
              </a:tblGrid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4400" b="1" dirty="0">
                          <a:solidFill>
                            <a:schemeClr val="tx1"/>
                          </a:solidFill>
                        </a:rPr>
                        <a:t>الفأل    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1953922"/>
                  </a:ext>
                </a:extLst>
              </a:tr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4400" b="1" dirty="0">
                          <a:solidFill>
                            <a:schemeClr val="tx1"/>
                          </a:solidFill>
                        </a:rPr>
                        <a:t>التطير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8075847"/>
                  </a:ext>
                </a:extLst>
              </a:tr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4400" b="1" dirty="0">
                          <a:solidFill>
                            <a:schemeClr val="tx1"/>
                          </a:solidFill>
                        </a:rPr>
                        <a:t>الاستعانة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3585502"/>
                  </a:ext>
                </a:extLst>
              </a:tr>
            </a:tbl>
          </a:graphicData>
        </a:graphic>
      </p:graphicFrame>
      <p:pic>
        <p:nvPicPr>
          <p:cNvPr id="10" name="صورة 10">
            <a:extLst>
              <a:ext uri="{FF2B5EF4-FFF2-40B4-BE49-F238E27FC236}">
                <a16:creationId xmlns:a16="http://schemas.microsoft.com/office/drawing/2014/main" id="{DDB646A7-6CBF-DF45-909F-000384431F5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7" t="15439" r="13428" b="16897"/>
          <a:stretch/>
        </p:blipFill>
        <p:spPr>
          <a:xfrm>
            <a:off x="989283" y="1593089"/>
            <a:ext cx="1005373" cy="968283"/>
          </a:xfrm>
          <a:prstGeom prst="rect">
            <a:avLst/>
          </a:prstGeom>
        </p:spPr>
      </p:pic>
      <p:pic>
        <p:nvPicPr>
          <p:cNvPr id="3" name="صورة 11">
            <a:extLst>
              <a:ext uri="{FF2B5EF4-FFF2-40B4-BE49-F238E27FC236}">
                <a16:creationId xmlns:a16="http://schemas.microsoft.com/office/drawing/2014/main" id="{117F3225-69D3-CE4C-950C-5AD57D706F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1201" y="500168"/>
            <a:ext cx="1195550" cy="11955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صورة 12">
            <a:extLst>
              <a:ext uri="{FF2B5EF4-FFF2-40B4-BE49-F238E27FC236}">
                <a16:creationId xmlns:a16="http://schemas.microsoft.com/office/drawing/2014/main" id="{D3245082-5529-FF41-9745-DE5250C1F6F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0690" y="4873491"/>
            <a:ext cx="1260516" cy="12605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540484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4">
            <a:extLst>
              <a:ext uri="{FF2B5EF4-FFF2-40B4-BE49-F238E27FC236}">
                <a16:creationId xmlns:a16="http://schemas.microsoft.com/office/drawing/2014/main" id="{46080699-A749-5D47-873F-63B1986324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" t="3783" r="2364" b="4662"/>
          <a:stretch/>
        </p:blipFill>
        <p:spPr>
          <a:xfrm>
            <a:off x="422495" y="147117"/>
            <a:ext cx="11656337" cy="6563761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7FA0CF37-B06F-A74E-9D7E-607DEA972169}"/>
              </a:ext>
            </a:extLst>
          </p:cNvPr>
          <p:cNvSpPr/>
          <p:nvPr/>
        </p:nvSpPr>
        <p:spPr>
          <a:xfrm>
            <a:off x="6777525" y="1354244"/>
            <a:ext cx="4690198" cy="414950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5400" b="1" dirty="0">
                <a:solidFill>
                  <a:srgbClr val="C00000"/>
                </a:solidFill>
                <a:latin typeface="Aharoni" panose="02010803020104030203" pitchFamily="2" charset="-79"/>
              </a:rPr>
              <a:t>٢٤- من أمثلة الفأل قوله :</a:t>
            </a:r>
          </a:p>
        </p:txBody>
      </p:sp>
      <p:graphicFrame>
        <p:nvGraphicFramePr>
          <p:cNvPr id="9" name="جدول 9">
            <a:extLst>
              <a:ext uri="{FF2B5EF4-FFF2-40B4-BE49-F238E27FC236}">
                <a16:creationId xmlns:a16="http://schemas.microsoft.com/office/drawing/2014/main" id="{1A0A6E4F-BF7E-6942-965C-CD707AE6AB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078746"/>
              </p:ext>
            </p:extLst>
          </p:nvPr>
        </p:nvGraphicFramePr>
        <p:xfrm>
          <a:off x="1491970" y="1354244"/>
          <a:ext cx="3675409" cy="4636968"/>
        </p:xfrm>
        <a:graphic>
          <a:graphicData uri="http://schemas.openxmlformats.org/drawingml/2006/table">
            <a:tbl>
              <a:tblPr rtl="1" firstRow="1" bandRow="1">
                <a:tableStyleId>{69CF1AB2-1976-4502-BF36-3FF5EA218861}</a:tableStyleId>
              </a:tblPr>
              <a:tblGrid>
                <a:gridCol w="3675409">
                  <a:extLst>
                    <a:ext uri="{9D8B030D-6E8A-4147-A177-3AD203B41FA5}">
                      <a16:colId xmlns:a16="http://schemas.microsoft.com/office/drawing/2014/main" val="3897971066"/>
                    </a:ext>
                  </a:extLst>
                </a:gridCol>
              </a:tblGrid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4400" b="1" dirty="0">
                          <a:solidFill>
                            <a:schemeClr val="tx1"/>
                          </a:solidFill>
                        </a:rPr>
                        <a:t>(شهر صفر شهر شؤم )  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1953922"/>
                  </a:ext>
                </a:extLst>
              </a:tr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4400" b="1" dirty="0">
                          <a:solidFill>
                            <a:schemeClr val="tx1"/>
                          </a:solidFill>
                        </a:rPr>
                        <a:t>(خير يا طير)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8075847"/>
                  </a:ext>
                </a:extLst>
              </a:tr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4400" b="1" dirty="0">
                          <a:solidFill>
                            <a:schemeClr val="tx1"/>
                          </a:solidFill>
                        </a:rPr>
                        <a:t>(لقد سهل لكم من أمركم)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3585502"/>
                  </a:ext>
                </a:extLst>
              </a:tr>
            </a:tbl>
          </a:graphicData>
        </a:graphic>
      </p:graphicFrame>
      <p:pic>
        <p:nvPicPr>
          <p:cNvPr id="10" name="صورة 10">
            <a:extLst>
              <a:ext uri="{FF2B5EF4-FFF2-40B4-BE49-F238E27FC236}">
                <a16:creationId xmlns:a16="http://schemas.microsoft.com/office/drawing/2014/main" id="{DDB646A7-6CBF-DF45-909F-000384431F5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7" t="15439" r="13428" b="16897"/>
          <a:stretch/>
        </p:blipFill>
        <p:spPr>
          <a:xfrm>
            <a:off x="732701" y="4774376"/>
            <a:ext cx="1005373" cy="968283"/>
          </a:xfrm>
          <a:prstGeom prst="rect">
            <a:avLst/>
          </a:prstGeom>
        </p:spPr>
      </p:pic>
      <p:pic>
        <p:nvPicPr>
          <p:cNvPr id="3" name="صورة 11">
            <a:extLst>
              <a:ext uri="{FF2B5EF4-FFF2-40B4-BE49-F238E27FC236}">
                <a16:creationId xmlns:a16="http://schemas.microsoft.com/office/drawing/2014/main" id="{117F3225-69D3-CE4C-950C-5AD57D706F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1201" y="500168"/>
            <a:ext cx="1195550" cy="11955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صورة 12">
            <a:extLst>
              <a:ext uri="{FF2B5EF4-FFF2-40B4-BE49-F238E27FC236}">
                <a16:creationId xmlns:a16="http://schemas.microsoft.com/office/drawing/2014/main" id="{D3245082-5529-FF41-9745-DE5250C1F6F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0690" y="4873491"/>
            <a:ext cx="1260516" cy="12605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8303917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4">
            <a:extLst>
              <a:ext uri="{FF2B5EF4-FFF2-40B4-BE49-F238E27FC236}">
                <a16:creationId xmlns:a16="http://schemas.microsoft.com/office/drawing/2014/main" id="{46080699-A749-5D47-873F-63B1986324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" t="3783" r="2364" b="4662"/>
          <a:stretch/>
        </p:blipFill>
        <p:spPr>
          <a:xfrm>
            <a:off x="422495" y="147117"/>
            <a:ext cx="11656337" cy="6563761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7FA0CF37-B06F-A74E-9D7E-607DEA972169}"/>
              </a:ext>
            </a:extLst>
          </p:cNvPr>
          <p:cNvSpPr/>
          <p:nvPr/>
        </p:nvSpPr>
        <p:spPr>
          <a:xfrm>
            <a:off x="7290689" y="1354244"/>
            <a:ext cx="4177033" cy="414950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5400" b="1" dirty="0">
                <a:solidFill>
                  <a:srgbClr val="C00000"/>
                </a:solidFill>
                <a:latin typeface="Aharoni" panose="02010803020104030203" pitchFamily="2" charset="-79"/>
              </a:rPr>
              <a:t>٢٥- من المفاهيم الخاطئة في الرقية  :</a:t>
            </a:r>
          </a:p>
        </p:txBody>
      </p:sp>
      <p:graphicFrame>
        <p:nvGraphicFramePr>
          <p:cNvPr id="9" name="جدول 9">
            <a:extLst>
              <a:ext uri="{FF2B5EF4-FFF2-40B4-BE49-F238E27FC236}">
                <a16:creationId xmlns:a16="http://schemas.microsoft.com/office/drawing/2014/main" id="{1A0A6E4F-BF7E-6942-965C-CD707AE6AB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2153988"/>
              </p:ext>
            </p:extLst>
          </p:nvPr>
        </p:nvGraphicFramePr>
        <p:xfrm>
          <a:off x="1491970" y="1354244"/>
          <a:ext cx="3675409" cy="4636968"/>
        </p:xfrm>
        <a:graphic>
          <a:graphicData uri="http://schemas.openxmlformats.org/drawingml/2006/table">
            <a:tbl>
              <a:tblPr rtl="1" firstRow="1" bandRow="1">
                <a:tableStyleId>{69CF1AB2-1976-4502-BF36-3FF5EA218861}</a:tableStyleId>
              </a:tblPr>
              <a:tblGrid>
                <a:gridCol w="3675409">
                  <a:extLst>
                    <a:ext uri="{9D8B030D-6E8A-4147-A177-3AD203B41FA5}">
                      <a16:colId xmlns:a16="http://schemas.microsoft.com/office/drawing/2014/main" val="3897971066"/>
                    </a:ext>
                  </a:extLst>
                </a:gridCol>
              </a:tblGrid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3600" b="1" dirty="0">
                          <a:solidFill>
                            <a:schemeClr val="tx1"/>
                          </a:solidFill>
                        </a:rPr>
                        <a:t>تكرار الرقية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1953922"/>
                  </a:ext>
                </a:extLst>
              </a:tr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3600" b="1" dirty="0">
                          <a:solidFill>
                            <a:schemeClr val="tx1"/>
                          </a:solidFill>
                        </a:rPr>
                        <a:t>اعتقاد أنها لا تشفي في الأمراض العضوية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8075847"/>
                  </a:ext>
                </a:extLst>
              </a:tr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3600" b="1" dirty="0">
                          <a:solidFill>
                            <a:schemeClr val="tx1"/>
                          </a:solidFill>
                        </a:rPr>
                        <a:t>وضع اليد اليمنى على موضع الألم 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3585502"/>
                  </a:ext>
                </a:extLst>
              </a:tr>
            </a:tbl>
          </a:graphicData>
        </a:graphic>
      </p:graphicFrame>
      <p:pic>
        <p:nvPicPr>
          <p:cNvPr id="10" name="صورة 10">
            <a:extLst>
              <a:ext uri="{FF2B5EF4-FFF2-40B4-BE49-F238E27FC236}">
                <a16:creationId xmlns:a16="http://schemas.microsoft.com/office/drawing/2014/main" id="{DDB646A7-6CBF-DF45-909F-000384431F5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7" t="15439" r="13428" b="16897"/>
          <a:stretch/>
        </p:blipFill>
        <p:spPr>
          <a:xfrm>
            <a:off x="724278" y="3188586"/>
            <a:ext cx="1005373" cy="968283"/>
          </a:xfrm>
          <a:prstGeom prst="rect">
            <a:avLst/>
          </a:prstGeom>
        </p:spPr>
      </p:pic>
      <p:pic>
        <p:nvPicPr>
          <p:cNvPr id="3" name="صورة 11">
            <a:extLst>
              <a:ext uri="{FF2B5EF4-FFF2-40B4-BE49-F238E27FC236}">
                <a16:creationId xmlns:a16="http://schemas.microsoft.com/office/drawing/2014/main" id="{117F3225-69D3-CE4C-950C-5AD57D706F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1201" y="500168"/>
            <a:ext cx="1195550" cy="11955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صورة 12">
            <a:extLst>
              <a:ext uri="{FF2B5EF4-FFF2-40B4-BE49-F238E27FC236}">
                <a16:creationId xmlns:a16="http://schemas.microsoft.com/office/drawing/2014/main" id="{D3245082-5529-FF41-9745-DE5250C1F6F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0690" y="4873491"/>
            <a:ext cx="1260516" cy="12605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886469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4">
            <a:extLst>
              <a:ext uri="{FF2B5EF4-FFF2-40B4-BE49-F238E27FC236}">
                <a16:creationId xmlns:a16="http://schemas.microsoft.com/office/drawing/2014/main" id="{46080699-A749-5D47-873F-63B1986324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" t="3783" r="2364" b="4662"/>
          <a:stretch/>
        </p:blipFill>
        <p:spPr>
          <a:xfrm>
            <a:off x="422495" y="147117"/>
            <a:ext cx="11656337" cy="6563761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7FA0CF37-B06F-A74E-9D7E-607DEA972169}"/>
              </a:ext>
            </a:extLst>
          </p:cNvPr>
          <p:cNvSpPr/>
          <p:nvPr/>
        </p:nvSpPr>
        <p:spPr>
          <a:xfrm>
            <a:off x="6614060" y="-576877"/>
            <a:ext cx="4690198" cy="414950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3600" b="1" dirty="0">
                <a:solidFill>
                  <a:srgbClr val="C00000"/>
                </a:solidFill>
                <a:latin typeface="Aharoni" panose="02010803020104030203" pitchFamily="2" charset="-79"/>
              </a:rPr>
              <a:t>٢٦- صنفي ما يلي حسب الجدول    :</a:t>
            </a:r>
          </a:p>
        </p:txBody>
      </p:sp>
      <p:pic>
        <p:nvPicPr>
          <p:cNvPr id="3" name="صورة 11">
            <a:extLst>
              <a:ext uri="{FF2B5EF4-FFF2-40B4-BE49-F238E27FC236}">
                <a16:creationId xmlns:a16="http://schemas.microsoft.com/office/drawing/2014/main" id="{117F3225-69D3-CE4C-950C-5AD57D706F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92646" y="598976"/>
            <a:ext cx="898899" cy="8988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صورة 12">
            <a:extLst>
              <a:ext uri="{FF2B5EF4-FFF2-40B4-BE49-F238E27FC236}">
                <a16:creationId xmlns:a16="http://schemas.microsoft.com/office/drawing/2014/main" id="{D3245082-5529-FF41-9745-DE5250C1F6F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6229" y="4798237"/>
            <a:ext cx="1108721" cy="11087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FE1FC502-0289-3746-97FD-05A20ABB8717}"/>
              </a:ext>
            </a:extLst>
          </p:cNvPr>
          <p:cNvSpPr txBox="1"/>
          <p:nvPr/>
        </p:nvSpPr>
        <p:spPr>
          <a:xfrm>
            <a:off x="6614060" y="2034464"/>
            <a:ext cx="5050006" cy="452431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/>
            <a:r>
              <a:rPr lang="ar-SA" sz="3200" b="1" dirty="0"/>
              <a:t>١- طلب من صديقه قضاء دينه</a:t>
            </a:r>
          </a:p>
          <a:p>
            <a:pPr algn="r"/>
            <a:r>
              <a:rPr lang="ar-SA" sz="3200" b="1" dirty="0"/>
              <a:t>٢- العقيقة</a:t>
            </a:r>
          </a:p>
          <a:p>
            <a:pPr algn="r"/>
            <a:r>
              <a:rPr lang="ar-SA" sz="3200" b="1" dirty="0"/>
              <a:t>٣-أعوذ بسيد هذا المكان</a:t>
            </a:r>
          </a:p>
          <a:p>
            <a:pPr algn="r"/>
            <a:r>
              <a:rPr lang="ar-SA" sz="3200" b="1" dirty="0"/>
              <a:t>٤-الضيافة</a:t>
            </a:r>
          </a:p>
          <a:p>
            <a:pPr algn="r"/>
            <a:r>
              <a:rPr lang="ar-SA" sz="3200" b="1" dirty="0"/>
              <a:t>٥-قراءة آية الكرسي</a:t>
            </a:r>
          </a:p>
          <a:p>
            <a:pPr algn="r"/>
            <a:r>
              <a:rPr lang="ar-SA" sz="3200" b="1" dirty="0"/>
              <a:t>٦-تسمية المسيح عند الذبح</a:t>
            </a:r>
          </a:p>
          <a:p>
            <a:pPr algn="r"/>
            <a:r>
              <a:rPr lang="ar-SA" sz="3200" b="1" dirty="0"/>
              <a:t>٧-شجرة ذات أنواط</a:t>
            </a:r>
          </a:p>
          <a:p>
            <a:pPr algn="r"/>
            <a:r>
              <a:rPr lang="ar-SA" sz="3200" b="1" dirty="0"/>
              <a:t>٨-المقام المحمود</a:t>
            </a:r>
          </a:p>
          <a:p>
            <a:pPr algn="r"/>
            <a:r>
              <a:rPr lang="ar-SA" sz="3200" b="1" dirty="0"/>
              <a:t>٩-لم تتوفر فيها الشروط </a:t>
            </a:r>
          </a:p>
        </p:txBody>
      </p:sp>
      <p:graphicFrame>
        <p:nvGraphicFramePr>
          <p:cNvPr id="7" name="جدول 7">
            <a:extLst>
              <a:ext uri="{FF2B5EF4-FFF2-40B4-BE49-F238E27FC236}">
                <a16:creationId xmlns:a16="http://schemas.microsoft.com/office/drawing/2014/main" id="{67B828A7-D9A3-7E4C-B8D4-83EA8D6DE9B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4808454"/>
              </p:ext>
            </p:extLst>
          </p:nvPr>
        </p:nvGraphicFramePr>
        <p:xfrm>
          <a:off x="1288922" y="428713"/>
          <a:ext cx="4016382" cy="610262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008191">
                  <a:extLst>
                    <a:ext uri="{9D8B030D-6E8A-4147-A177-3AD203B41FA5}">
                      <a16:colId xmlns:a16="http://schemas.microsoft.com/office/drawing/2014/main" val="1398544658"/>
                    </a:ext>
                  </a:extLst>
                </a:gridCol>
                <a:gridCol w="2008191">
                  <a:extLst>
                    <a:ext uri="{9D8B030D-6E8A-4147-A177-3AD203B41FA5}">
                      <a16:colId xmlns:a16="http://schemas.microsoft.com/office/drawing/2014/main" val="1612299933"/>
                    </a:ext>
                  </a:extLst>
                </a:gridCol>
              </a:tblGrid>
              <a:tr h="610262">
                <a:tc>
                  <a:txBody>
                    <a:bodyPr/>
                    <a:lstStyle/>
                    <a:p>
                      <a:pPr algn="ctr" rtl="1"/>
                      <a:r>
                        <a:rPr lang="ar-SA" sz="2800" b="1" dirty="0">
                          <a:solidFill>
                            <a:schemeClr val="tx1"/>
                          </a:solidFill>
                        </a:rPr>
                        <a:t>الحكم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800" b="1" dirty="0">
                          <a:solidFill>
                            <a:schemeClr val="tx1"/>
                          </a:solidFill>
                        </a:rPr>
                        <a:t>مثاله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35463351"/>
                  </a:ext>
                </a:extLst>
              </a:tr>
              <a:tr h="610262">
                <a:tc>
                  <a:txBody>
                    <a:bodyPr/>
                    <a:lstStyle/>
                    <a:p>
                      <a:pPr algn="ctr" rtl="1"/>
                      <a:r>
                        <a:rPr lang="ar-SA" sz="2800" b="1" dirty="0">
                          <a:solidFill>
                            <a:schemeClr val="tx1"/>
                          </a:solidFill>
                        </a:rPr>
                        <a:t>شفاعة خاصة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ar-SA" sz="2800" b="1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5832272"/>
                  </a:ext>
                </a:extLst>
              </a:tr>
              <a:tr h="610262">
                <a:tc>
                  <a:txBody>
                    <a:bodyPr/>
                    <a:lstStyle/>
                    <a:p>
                      <a:pPr algn="ctr" rtl="1"/>
                      <a:r>
                        <a:rPr lang="ar-SA" sz="2800" b="1" dirty="0">
                          <a:solidFill>
                            <a:schemeClr val="tx1"/>
                          </a:solidFill>
                        </a:rPr>
                        <a:t>ذبح مباح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ar-SA" sz="2800" b="1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0286290"/>
                  </a:ext>
                </a:extLst>
              </a:tr>
              <a:tr h="610262">
                <a:tc>
                  <a:txBody>
                    <a:bodyPr/>
                    <a:lstStyle/>
                    <a:p>
                      <a:pPr algn="ctr" rtl="1"/>
                      <a:r>
                        <a:rPr lang="ar-SA" sz="2800" b="1" dirty="0">
                          <a:solidFill>
                            <a:schemeClr val="tx1"/>
                          </a:solidFill>
                        </a:rPr>
                        <a:t>استعانة جائزة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ar-SA" sz="2800" b="1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25721753"/>
                  </a:ext>
                </a:extLst>
              </a:tr>
              <a:tr h="610262">
                <a:tc>
                  <a:txBody>
                    <a:bodyPr/>
                    <a:lstStyle/>
                    <a:p>
                      <a:pPr algn="ctr" rtl="1"/>
                      <a:r>
                        <a:rPr lang="ar-SA" sz="2800" b="1" dirty="0">
                          <a:solidFill>
                            <a:schemeClr val="tx1"/>
                          </a:solidFill>
                        </a:rPr>
                        <a:t>عكوف ممنوع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ar-SA" sz="2800" b="1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02860970"/>
                  </a:ext>
                </a:extLst>
              </a:tr>
              <a:tr h="610262">
                <a:tc>
                  <a:txBody>
                    <a:bodyPr/>
                    <a:lstStyle/>
                    <a:p>
                      <a:pPr algn="ctr" rtl="1"/>
                      <a:r>
                        <a:rPr lang="ar-SA" sz="2800" b="1" dirty="0">
                          <a:solidFill>
                            <a:schemeClr val="tx1"/>
                          </a:solidFill>
                        </a:rPr>
                        <a:t>ذبيحة شركية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ar-SA" sz="2800" b="1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0622266"/>
                  </a:ext>
                </a:extLst>
              </a:tr>
              <a:tr h="610262">
                <a:tc>
                  <a:txBody>
                    <a:bodyPr/>
                    <a:lstStyle/>
                    <a:p>
                      <a:pPr algn="ctr" rtl="1"/>
                      <a:r>
                        <a:rPr lang="ar-SA" sz="2800" b="1" dirty="0">
                          <a:solidFill>
                            <a:schemeClr val="tx1"/>
                          </a:solidFill>
                        </a:rPr>
                        <a:t>شفاعة منفية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ar-SA" sz="2800" b="1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64468530"/>
                  </a:ext>
                </a:extLst>
              </a:tr>
              <a:tr h="610262">
                <a:tc>
                  <a:txBody>
                    <a:bodyPr/>
                    <a:lstStyle/>
                    <a:p>
                      <a:pPr algn="ctr" rtl="1"/>
                      <a:r>
                        <a:rPr lang="ar-SA" sz="2800" b="1" dirty="0">
                          <a:solidFill>
                            <a:schemeClr val="tx1"/>
                          </a:solidFill>
                        </a:rPr>
                        <a:t>ذبح مشروع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ar-SA" sz="2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45641636"/>
                  </a:ext>
                </a:extLst>
              </a:tr>
              <a:tr h="610262">
                <a:tc>
                  <a:txBody>
                    <a:bodyPr/>
                    <a:lstStyle/>
                    <a:p>
                      <a:pPr algn="ctr" rtl="1"/>
                      <a:r>
                        <a:rPr lang="ar-SA" sz="2800" b="1" dirty="0">
                          <a:solidFill>
                            <a:schemeClr val="tx1"/>
                          </a:solidFill>
                        </a:rPr>
                        <a:t>استعاذة شركية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ar-SA" sz="2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77357675"/>
                  </a:ext>
                </a:extLst>
              </a:tr>
              <a:tr h="610262">
                <a:tc>
                  <a:txBody>
                    <a:bodyPr/>
                    <a:lstStyle/>
                    <a:p>
                      <a:pPr algn="ctr" rtl="1"/>
                      <a:r>
                        <a:rPr lang="ar-SA" sz="2800" b="1" dirty="0">
                          <a:solidFill>
                            <a:schemeClr val="tx1"/>
                          </a:solidFill>
                        </a:rPr>
                        <a:t>الرقية الشرعية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ar-SA" sz="2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3824084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47294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4">
            <a:extLst>
              <a:ext uri="{FF2B5EF4-FFF2-40B4-BE49-F238E27FC236}">
                <a16:creationId xmlns:a16="http://schemas.microsoft.com/office/drawing/2014/main" id="{46080699-A749-5D47-873F-63B1986324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" t="3783" r="2364" b="4662"/>
          <a:stretch/>
        </p:blipFill>
        <p:spPr>
          <a:xfrm>
            <a:off x="842475" y="176041"/>
            <a:ext cx="10700693" cy="6563761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7FA0CF37-B06F-A74E-9D7E-607DEA972169}"/>
              </a:ext>
            </a:extLst>
          </p:cNvPr>
          <p:cNvSpPr/>
          <p:nvPr/>
        </p:nvSpPr>
        <p:spPr>
          <a:xfrm>
            <a:off x="6806194" y="1383168"/>
            <a:ext cx="4045642" cy="4149505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9600" b="1" dirty="0">
                <a:solidFill>
                  <a:srgbClr val="0070C0"/>
                </a:solidFill>
                <a:latin typeface="Aharoni" panose="02010803020104030203" pitchFamily="2" charset="-79"/>
              </a:rPr>
              <a:t>قسم </a:t>
            </a:r>
          </a:p>
          <a:p>
            <a:pPr algn="ctr"/>
            <a:r>
              <a:rPr lang="ar-SA" sz="9600" b="1" dirty="0">
                <a:solidFill>
                  <a:srgbClr val="0070C0"/>
                </a:solidFill>
                <a:latin typeface="Aharoni" panose="02010803020104030203" pitchFamily="2" charset="-79"/>
              </a:rPr>
              <a:t>التفسير</a:t>
            </a:r>
          </a:p>
        </p:txBody>
      </p:sp>
      <p:pic>
        <p:nvPicPr>
          <p:cNvPr id="6" name="صورة 6">
            <a:extLst>
              <a:ext uri="{FF2B5EF4-FFF2-40B4-BE49-F238E27FC236}">
                <a16:creationId xmlns:a16="http://schemas.microsoft.com/office/drawing/2014/main" id="{A4739E45-C608-A348-A3BE-11D5A28DF25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0164" y="671086"/>
            <a:ext cx="4300396" cy="5859981"/>
          </a:xfrm>
          <a:prstGeom prst="rect">
            <a:avLst/>
          </a:prstGeom>
        </p:spPr>
      </p:pic>
      <p:pic>
        <p:nvPicPr>
          <p:cNvPr id="2" name="صورة 2">
            <a:extLst>
              <a:ext uri="{FF2B5EF4-FFF2-40B4-BE49-F238E27FC236}">
                <a16:creationId xmlns:a16="http://schemas.microsoft.com/office/drawing/2014/main" id="{F973BF27-7B70-9148-92FA-4891D5AE606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9614" y="1706326"/>
            <a:ext cx="3637734" cy="3637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734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4">
            <a:extLst>
              <a:ext uri="{FF2B5EF4-FFF2-40B4-BE49-F238E27FC236}">
                <a16:creationId xmlns:a16="http://schemas.microsoft.com/office/drawing/2014/main" id="{46080699-A749-5D47-873F-63B1986324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" t="3783" r="2364" b="4662"/>
          <a:stretch/>
        </p:blipFill>
        <p:spPr>
          <a:xfrm>
            <a:off x="422495" y="147117"/>
            <a:ext cx="11656337" cy="6563761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7FA0CF37-B06F-A74E-9D7E-607DEA972169}"/>
              </a:ext>
            </a:extLst>
          </p:cNvPr>
          <p:cNvSpPr/>
          <p:nvPr/>
        </p:nvSpPr>
        <p:spPr>
          <a:xfrm>
            <a:off x="6315215" y="1354246"/>
            <a:ext cx="5427522" cy="414950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6600" b="1" dirty="0">
                <a:solidFill>
                  <a:srgbClr val="C00000"/>
                </a:solidFill>
                <a:latin typeface="Aharoni" panose="02010803020104030203" pitchFamily="2" charset="-79"/>
              </a:rPr>
              <a:t>١-الملك الموكل بالنفخ في الصور هو  :</a:t>
            </a:r>
          </a:p>
        </p:txBody>
      </p:sp>
      <p:graphicFrame>
        <p:nvGraphicFramePr>
          <p:cNvPr id="9" name="جدول 9">
            <a:extLst>
              <a:ext uri="{FF2B5EF4-FFF2-40B4-BE49-F238E27FC236}">
                <a16:creationId xmlns:a16="http://schemas.microsoft.com/office/drawing/2014/main" id="{1A0A6E4F-BF7E-6942-965C-CD707AE6AB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6793715"/>
              </p:ext>
            </p:extLst>
          </p:nvPr>
        </p:nvGraphicFramePr>
        <p:xfrm>
          <a:off x="1534059" y="1198537"/>
          <a:ext cx="3675409" cy="4636968"/>
        </p:xfrm>
        <a:graphic>
          <a:graphicData uri="http://schemas.openxmlformats.org/drawingml/2006/table">
            <a:tbl>
              <a:tblPr rtl="1" firstRow="1" bandRow="1">
                <a:tableStyleId>{69CF1AB2-1976-4502-BF36-3FF5EA218861}</a:tableStyleId>
              </a:tblPr>
              <a:tblGrid>
                <a:gridCol w="3675409">
                  <a:extLst>
                    <a:ext uri="{9D8B030D-6E8A-4147-A177-3AD203B41FA5}">
                      <a16:colId xmlns:a16="http://schemas.microsoft.com/office/drawing/2014/main" val="3897971066"/>
                    </a:ext>
                  </a:extLst>
                </a:gridCol>
              </a:tblGrid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3600" b="1" dirty="0">
                          <a:solidFill>
                            <a:schemeClr val="tx1"/>
                          </a:solidFill>
                        </a:rPr>
                        <a:t>إسرافيل عليه السلام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1953922"/>
                  </a:ext>
                </a:extLst>
              </a:tr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3600" b="1" dirty="0">
                          <a:solidFill>
                            <a:schemeClr val="tx1"/>
                          </a:solidFill>
                        </a:rPr>
                        <a:t>جبريل عليه السلام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8075847"/>
                  </a:ext>
                </a:extLst>
              </a:tr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3600" b="1" dirty="0">
                          <a:solidFill>
                            <a:schemeClr val="tx1"/>
                          </a:solidFill>
                        </a:rPr>
                        <a:t>ميكائيل عليه السلام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3585502"/>
                  </a:ext>
                </a:extLst>
              </a:tr>
            </a:tbl>
          </a:graphicData>
        </a:graphic>
      </p:graphicFrame>
      <p:pic>
        <p:nvPicPr>
          <p:cNvPr id="10" name="صورة 10">
            <a:extLst>
              <a:ext uri="{FF2B5EF4-FFF2-40B4-BE49-F238E27FC236}">
                <a16:creationId xmlns:a16="http://schemas.microsoft.com/office/drawing/2014/main" id="{DDB646A7-6CBF-DF45-909F-000384431F5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7" t="15439" r="13428" b="16897"/>
          <a:stretch/>
        </p:blipFill>
        <p:spPr>
          <a:xfrm>
            <a:off x="802803" y="1574265"/>
            <a:ext cx="1005373" cy="968283"/>
          </a:xfrm>
          <a:prstGeom prst="rect">
            <a:avLst/>
          </a:prstGeom>
        </p:spPr>
      </p:pic>
      <p:pic>
        <p:nvPicPr>
          <p:cNvPr id="3" name="صورة 11">
            <a:extLst>
              <a:ext uri="{FF2B5EF4-FFF2-40B4-BE49-F238E27FC236}">
                <a16:creationId xmlns:a16="http://schemas.microsoft.com/office/drawing/2014/main" id="{117F3225-69D3-CE4C-950C-5AD57D706F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1201" y="500168"/>
            <a:ext cx="1195550" cy="11955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صورة 12">
            <a:extLst>
              <a:ext uri="{FF2B5EF4-FFF2-40B4-BE49-F238E27FC236}">
                <a16:creationId xmlns:a16="http://schemas.microsoft.com/office/drawing/2014/main" id="{D3245082-5529-FF41-9745-DE5250C1F6F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1383" y="5423671"/>
            <a:ext cx="1260516" cy="12605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092697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4">
            <a:extLst>
              <a:ext uri="{FF2B5EF4-FFF2-40B4-BE49-F238E27FC236}">
                <a16:creationId xmlns:a16="http://schemas.microsoft.com/office/drawing/2014/main" id="{46080699-A749-5D47-873F-63B1986324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" t="3783" r="2364" b="4662"/>
          <a:stretch/>
        </p:blipFill>
        <p:spPr>
          <a:xfrm>
            <a:off x="422495" y="147117"/>
            <a:ext cx="11656337" cy="6563761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7FA0CF37-B06F-A74E-9D7E-607DEA972169}"/>
              </a:ext>
            </a:extLst>
          </p:cNvPr>
          <p:cNvSpPr/>
          <p:nvPr/>
        </p:nvSpPr>
        <p:spPr>
          <a:xfrm>
            <a:off x="6315215" y="1354246"/>
            <a:ext cx="5427522" cy="414950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6600" b="1" dirty="0">
                <a:solidFill>
                  <a:srgbClr val="C00000"/>
                </a:solidFill>
                <a:latin typeface="Aharoni" panose="02010803020104030203" pitchFamily="2" charset="-79"/>
              </a:rPr>
              <a:t>٢- ( فمن ثقلت موازينه فأولئك هم المفلحون) ثقلت ب :</a:t>
            </a:r>
          </a:p>
        </p:txBody>
      </p:sp>
      <p:graphicFrame>
        <p:nvGraphicFramePr>
          <p:cNvPr id="9" name="جدول 9">
            <a:extLst>
              <a:ext uri="{FF2B5EF4-FFF2-40B4-BE49-F238E27FC236}">
                <a16:creationId xmlns:a16="http://schemas.microsoft.com/office/drawing/2014/main" id="{1A0A6E4F-BF7E-6942-965C-CD707AE6AB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4340136"/>
              </p:ext>
            </p:extLst>
          </p:nvPr>
        </p:nvGraphicFramePr>
        <p:xfrm>
          <a:off x="1534059" y="1198537"/>
          <a:ext cx="3675409" cy="4636968"/>
        </p:xfrm>
        <a:graphic>
          <a:graphicData uri="http://schemas.openxmlformats.org/drawingml/2006/table">
            <a:tbl>
              <a:tblPr rtl="1" firstRow="1" bandRow="1">
                <a:tableStyleId>{69CF1AB2-1976-4502-BF36-3FF5EA218861}</a:tableStyleId>
              </a:tblPr>
              <a:tblGrid>
                <a:gridCol w="3675409">
                  <a:extLst>
                    <a:ext uri="{9D8B030D-6E8A-4147-A177-3AD203B41FA5}">
                      <a16:colId xmlns:a16="http://schemas.microsoft.com/office/drawing/2014/main" val="3897971066"/>
                    </a:ext>
                  </a:extLst>
                </a:gridCol>
              </a:tblGrid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3600" b="1" dirty="0">
                          <a:solidFill>
                            <a:schemeClr val="tx1"/>
                          </a:solidFill>
                        </a:rPr>
                        <a:t>المعاصي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1953922"/>
                  </a:ext>
                </a:extLst>
              </a:tr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3600" b="1" dirty="0">
                          <a:solidFill>
                            <a:schemeClr val="tx1"/>
                          </a:solidFill>
                        </a:rPr>
                        <a:t>السيئات 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8075847"/>
                  </a:ext>
                </a:extLst>
              </a:tr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3600" b="1" dirty="0">
                          <a:solidFill>
                            <a:schemeClr val="tx1"/>
                          </a:solidFill>
                        </a:rPr>
                        <a:t>الحسنات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3585502"/>
                  </a:ext>
                </a:extLst>
              </a:tr>
            </a:tbl>
          </a:graphicData>
        </a:graphic>
      </p:graphicFrame>
      <p:pic>
        <p:nvPicPr>
          <p:cNvPr id="10" name="صورة 10">
            <a:extLst>
              <a:ext uri="{FF2B5EF4-FFF2-40B4-BE49-F238E27FC236}">
                <a16:creationId xmlns:a16="http://schemas.microsoft.com/office/drawing/2014/main" id="{DDB646A7-6CBF-DF45-909F-000384431F5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7" t="15439" r="13428" b="16897"/>
          <a:stretch/>
        </p:blipFill>
        <p:spPr>
          <a:xfrm>
            <a:off x="1635172" y="4535468"/>
            <a:ext cx="1005373" cy="968283"/>
          </a:xfrm>
          <a:prstGeom prst="rect">
            <a:avLst/>
          </a:prstGeom>
        </p:spPr>
      </p:pic>
      <p:pic>
        <p:nvPicPr>
          <p:cNvPr id="3" name="صورة 11">
            <a:extLst>
              <a:ext uri="{FF2B5EF4-FFF2-40B4-BE49-F238E27FC236}">
                <a16:creationId xmlns:a16="http://schemas.microsoft.com/office/drawing/2014/main" id="{117F3225-69D3-CE4C-950C-5AD57D706F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1201" y="500168"/>
            <a:ext cx="1195550" cy="11955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صورة 12">
            <a:extLst>
              <a:ext uri="{FF2B5EF4-FFF2-40B4-BE49-F238E27FC236}">
                <a16:creationId xmlns:a16="http://schemas.microsoft.com/office/drawing/2014/main" id="{D3245082-5529-FF41-9745-DE5250C1F6F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1383" y="5423671"/>
            <a:ext cx="1260516" cy="12605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8218917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4">
            <a:extLst>
              <a:ext uri="{FF2B5EF4-FFF2-40B4-BE49-F238E27FC236}">
                <a16:creationId xmlns:a16="http://schemas.microsoft.com/office/drawing/2014/main" id="{46080699-A749-5D47-873F-63B1986324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" t="3783" r="2364" b="4662"/>
          <a:stretch/>
        </p:blipFill>
        <p:spPr>
          <a:xfrm>
            <a:off x="422495" y="147117"/>
            <a:ext cx="11656337" cy="6563761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7FA0CF37-B06F-A74E-9D7E-607DEA972169}"/>
              </a:ext>
            </a:extLst>
          </p:cNvPr>
          <p:cNvSpPr/>
          <p:nvPr/>
        </p:nvSpPr>
        <p:spPr>
          <a:xfrm>
            <a:off x="6315215" y="1354246"/>
            <a:ext cx="5427522" cy="414950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6000" b="1" dirty="0">
                <a:solidFill>
                  <a:srgbClr val="C00000"/>
                </a:solidFill>
                <a:latin typeface="Aharoni" panose="02010803020104030203" pitchFamily="2" charset="-79"/>
              </a:rPr>
              <a:t>٢- ( ومن خفت موازين فأولئك الذين خسروا أنفسهم) أي أنها ثقلت ب:</a:t>
            </a:r>
          </a:p>
        </p:txBody>
      </p:sp>
      <p:graphicFrame>
        <p:nvGraphicFramePr>
          <p:cNvPr id="9" name="جدول 9">
            <a:extLst>
              <a:ext uri="{FF2B5EF4-FFF2-40B4-BE49-F238E27FC236}">
                <a16:creationId xmlns:a16="http://schemas.microsoft.com/office/drawing/2014/main" id="{1A0A6E4F-BF7E-6942-965C-CD707AE6AB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3152694"/>
              </p:ext>
            </p:extLst>
          </p:nvPr>
        </p:nvGraphicFramePr>
        <p:xfrm>
          <a:off x="1534059" y="1198537"/>
          <a:ext cx="3675409" cy="4636968"/>
        </p:xfrm>
        <a:graphic>
          <a:graphicData uri="http://schemas.openxmlformats.org/drawingml/2006/table">
            <a:tbl>
              <a:tblPr rtl="1" firstRow="1" bandRow="1">
                <a:tableStyleId>{69CF1AB2-1976-4502-BF36-3FF5EA218861}</a:tableStyleId>
              </a:tblPr>
              <a:tblGrid>
                <a:gridCol w="3675409">
                  <a:extLst>
                    <a:ext uri="{9D8B030D-6E8A-4147-A177-3AD203B41FA5}">
                      <a16:colId xmlns:a16="http://schemas.microsoft.com/office/drawing/2014/main" val="3897971066"/>
                    </a:ext>
                  </a:extLst>
                </a:gridCol>
              </a:tblGrid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4000" b="1" dirty="0">
                          <a:solidFill>
                            <a:schemeClr val="tx1"/>
                          </a:solidFill>
                        </a:rPr>
                        <a:t>المعاصي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1953922"/>
                  </a:ext>
                </a:extLst>
              </a:tr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4000" b="1" dirty="0">
                          <a:solidFill>
                            <a:schemeClr val="tx1"/>
                          </a:solidFill>
                        </a:rPr>
                        <a:t>السيئات 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8075847"/>
                  </a:ext>
                </a:extLst>
              </a:tr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4000" b="1" dirty="0">
                          <a:solidFill>
                            <a:schemeClr val="tx1"/>
                          </a:solidFill>
                        </a:rPr>
                        <a:t>الحسنات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3585502"/>
                  </a:ext>
                </a:extLst>
              </a:tr>
            </a:tbl>
          </a:graphicData>
        </a:graphic>
      </p:graphicFrame>
      <p:pic>
        <p:nvPicPr>
          <p:cNvPr id="10" name="صورة 10">
            <a:extLst>
              <a:ext uri="{FF2B5EF4-FFF2-40B4-BE49-F238E27FC236}">
                <a16:creationId xmlns:a16="http://schemas.microsoft.com/office/drawing/2014/main" id="{DDB646A7-6CBF-DF45-909F-000384431F5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7" t="15439" r="13428" b="16897"/>
          <a:stretch/>
        </p:blipFill>
        <p:spPr>
          <a:xfrm>
            <a:off x="1748340" y="2944855"/>
            <a:ext cx="1005373" cy="968283"/>
          </a:xfrm>
          <a:prstGeom prst="rect">
            <a:avLst/>
          </a:prstGeom>
        </p:spPr>
      </p:pic>
      <p:pic>
        <p:nvPicPr>
          <p:cNvPr id="3" name="صورة 11">
            <a:extLst>
              <a:ext uri="{FF2B5EF4-FFF2-40B4-BE49-F238E27FC236}">
                <a16:creationId xmlns:a16="http://schemas.microsoft.com/office/drawing/2014/main" id="{117F3225-69D3-CE4C-950C-5AD57D706F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1200" y="500167"/>
            <a:ext cx="1351571" cy="13515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صورة 12">
            <a:extLst>
              <a:ext uri="{FF2B5EF4-FFF2-40B4-BE49-F238E27FC236}">
                <a16:creationId xmlns:a16="http://schemas.microsoft.com/office/drawing/2014/main" id="{D3245082-5529-FF41-9745-DE5250C1F6F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1383" y="5423671"/>
            <a:ext cx="1260516" cy="12605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5229613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4">
            <a:extLst>
              <a:ext uri="{FF2B5EF4-FFF2-40B4-BE49-F238E27FC236}">
                <a16:creationId xmlns:a16="http://schemas.microsoft.com/office/drawing/2014/main" id="{46080699-A749-5D47-873F-63B1986324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" t="3783" r="2364" b="4662"/>
          <a:stretch/>
        </p:blipFill>
        <p:spPr>
          <a:xfrm>
            <a:off x="422495" y="147117"/>
            <a:ext cx="11656337" cy="6563761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7FA0CF37-B06F-A74E-9D7E-607DEA972169}"/>
              </a:ext>
            </a:extLst>
          </p:cNvPr>
          <p:cNvSpPr/>
          <p:nvPr/>
        </p:nvSpPr>
        <p:spPr>
          <a:xfrm>
            <a:off x="6315215" y="1354246"/>
            <a:ext cx="5427522" cy="414950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800" b="1" dirty="0">
                <a:solidFill>
                  <a:srgbClr val="C00000"/>
                </a:solidFill>
                <a:latin typeface="Aharoni" panose="02010803020104030203" pitchFamily="2" charset="-79"/>
              </a:rPr>
              <a:t>٤- في الآخرة تنقطع جميع العلاقات </a:t>
            </a:r>
          </a:p>
          <a:p>
            <a:pPr algn="ctr"/>
            <a:r>
              <a:rPr lang="ar-SA" sz="4800" b="1" dirty="0">
                <a:solidFill>
                  <a:srgbClr val="C00000"/>
                </a:solidFill>
                <a:latin typeface="Aharoni" panose="02010803020104030203" pitchFamily="2" charset="-79"/>
              </a:rPr>
              <a:t>قال تعالى:</a:t>
            </a:r>
          </a:p>
        </p:txBody>
      </p:sp>
      <p:graphicFrame>
        <p:nvGraphicFramePr>
          <p:cNvPr id="9" name="جدول 9">
            <a:extLst>
              <a:ext uri="{FF2B5EF4-FFF2-40B4-BE49-F238E27FC236}">
                <a16:creationId xmlns:a16="http://schemas.microsoft.com/office/drawing/2014/main" id="{1A0A6E4F-BF7E-6942-965C-CD707AE6AB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9383785"/>
              </p:ext>
            </p:extLst>
          </p:nvPr>
        </p:nvGraphicFramePr>
        <p:xfrm>
          <a:off x="1534059" y="1198537"/>
          <a:ext cx="3675409" cy="4636968"/>
        </p:xfrm>
        <a:graphic>
          <a:graphicData uri="http://schemas.openxmlformats.org/drawingml/2006/table">
            <a:tbl>
              <a:tblPr rtl="1" firstRow="1" bandRow="1">
                <a:tableStyleId>{69CF1AB2-1976-4502-BF36-3FF5EA218861}</a:tableStyleId>
              </a:tblPr>
              <a:tblGrid>
                <a:gridCol w="3675409">
                  <a:extLst>
                    <a:ext uri="{9D8B030D-6E8A-4147-A177-3AD203B41FA5}">
                      <a16:colId xmlns:a16="http://schemas.microsoft.com/office/drawing/2014/main" val="3897971066"/>
                    </a:ext>
                  </a:extLst>
                </a:gridCol>
              </a:tblGrid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3600" b="1" dirty="0">
                          <a:solidFill>
                            <a:schemeClr val="tx1"/>
                          </a:solidFill>
                        </a:rPr>
                        <a:t>(فلا أنساب بينهم )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1953922"/>
                  </a:ext>
                </a:extLst>
              </a:tr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3600" b="1" dirty="0">
                          <a:solidFill>
                            <a:schemeClr val="tx1"/>
                          </a:solidFill>
                        </a:rPr>
                        <a:t>( فصعق من في السموات و الأرض)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8075847"/>
                  </a:ext>
                </a:extLst>
              </a:tr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3600" b="1" dirty="0">
                          <a:solidFill>
                            <a:schemeClr val="tx1"/>
                          </a:solidFill>
                        </a:rPr>
                        <a:t>(و نفخ في الصور)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3585502"/>
                  </a:ext>
                </a:extLst>
              </a:tr>
            </a:tbl>
          </a:graphicData>
        </a:graphic>
      </p:graphicFrame>
      <p:pic>
        <p:nvPicPr>
          <p:cNvPr id="10" name="صورة 10">
            <a:extLst>
              <a:ext uri="{FF2B5EF4-FFF2-40B4-BE49-F238E27FC236}">
                <a16:creationId xmlns:a16="http://schemas.microsoft.com/office/drawing/2014/main" id="{DDB646A7-6CBF-DF45-909F-000384431F5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7" t="15439" r="13428" b="16897"/>
          <a:stretch/>
        </p:blipFill>
        <p:spPr>
          <a:xfrm>
            <a:off x="934188" y="1549112"/>
            <a:ext cx="1005373" cy="968283"/>
          </a:xfrm>
          <a:prstGeom prst="rect">
            <a:avLst/>
          </a:prstGeom>
        </p:spPr>
      </p:pic>
      <p:pic>
        <p:nvPicPr>
          <p:cNvPr id="3" name="صورة 11">
            <a:extLst>
              <a:ext uri="{FF2B5EF4-FFF2-40B4-BE49-F238E27FC236}">
                <a16:creationId xmlns:a16="http://schemas.microsoft.com/office/drawing/2014/main" id="{117F3225-69D3-CE4C-950C-5AD57D706F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1200" y="500167"/>
            <a:ext cx="1351571" cy="13515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صورة 12">
            <a:extLst>
              <a:ext uri="{FF2B5EF4-FFF2-40B4-BE49-F238E27FC236}">
                <a16:creationId xmlns:a16="http://schemas.microsoft.com/office/drawing/2014/main" id="{D3245082-5529-FF41-9745-DE5250C1F6F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1383" y="5423671"/>
            <a:ext cx="1260516" cy="12605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088612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4">
            <a:extLst>
              <a:ext uri="{FF2B5EF4-FFF2-40B4-BE49-F238E27FC236}">
                <a16:creationId xmlns:a16="http://schemas.microsoft.com/office/drawing/2014/main" id="{46080699-A749-5D47-873F-63B1986324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" t="3783" r="2364" b="4662"/>
          <a:stretch/>
        </p:blipFill>
        <p:spPr>
          <a:xfrm>
            <a:off x="422495" y="147117"/>
            <a:ext cx="11656337" cy="6563761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7FA0CF37-B06F-A74E-9D7E-607DEA972169}"/>
              </a:ext>
            </a:extLst>
          </p:cNvPr>
          <p:cNvSpPr/>
          <p:nvPr/>
        </p:nvSpPr>
        <p:spPr>
          <a:xfrm>
            <a:off x="6315215" y="1354246"/>
            <a:ext cx="5427522" cy="414950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5400" b="1" dirty="0">
                <a:solidFill>
                  <a:srgbClr val="C00000"/>
                </a:solidFill>
                <a:latin typeface="Aharoni" panose="02010803020104030203" pitchFamily="2" charset="-79"/>
              </a:rPr>
              <a:t>٥- من موضوعات سورة النور :</a:t>
            </a:r>
          </a:p>
        </p:txBody>
      </p:sp>
      <p:graphicFrame>
        <p:nvGraphicFramePr>
          <p:cNvPr id="9" name="جدول 9">
            <a:extLst>
              <a:ext uri="{FF2B5EF4-FFF2-40B4-BE49-F238E27FC236}">
                <a16:creationId xmlns:a16="http://schemas.microsoft.com/office/drawing/2014/main" id="{1A0A6E4F-BF7E-6942-965C-CD707AE6AB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0943759"/>
              </p:ext>
            </p:extLst>
          </p:nvPr>
        </p:nvGraphicFramePr>
        <p:xfrm>
          <a:off x="1534059" y="1198537"/>
          <a:ext cx="3675409" cy="4636968"/>
        </p:xfrm>
        <a:graphic>
          <a:graphicData uri="http://schemas.openxmlformats.org/drawingml/2006/table">
            <a:tbl>
              <a:tblPr rtl="1" firstRow="1" bandRow="1">
                <a:tableStyleId>{69CF1AB2-1976-4502-BF36-3FF5EA218861}</a:tableStyleId>
              </a:tblPr>
              <a:tblGrid>
                <a:gridCol w="3675409">
                  <a:extLst>
                    <a:ext uri="{9D8B030D-6E8A-4147-A177-3AD203B41FA5}">
                      <a16:colId xmlns:a16="http://schemas.microsoft.com/office/drawing/2014/main" val="3897971066"/>
                    </a:ext>
                  </a:extLst>
                </a:gridCol>
              </a:tblGrid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3600" b="1" dirty="0">
                          <a:solidFill>
                            <a:schemeClr val="tx1"/>
                          </a:solidFill>
                        </a:rPr>
                        <a:t>علامات الساعة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1953922"/>
                  </a:ext>
                </a:extLst>
              </a:tr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3600" b="1" dirty="0">
                          <a:solidFill>
                            <a:schemeClr val="tx1"/>
                          </a:solidFill>
                        </a:rPr>
                        <a:t>صفات المؤمنين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8075847"/>
                  </a:ext>
                </a:extLst>
              </a:tr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3600" b="1" dirty="0">
                          <a:solidFill>
                            <a:schemeClr val="tx1"/>
                          </a:solidFill>
                        </a:rPr>
                        <a:t>بيان حد القذف و الزنا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3585502"/>
                  </a:ext>
                </a:extLst>
              </a:tr>
            </a:tbl>
          </a:graphicData>
        </a:graphic>
      </p:graphicFrame>
      <p:pic>
        <p:nvPicPr>
          <p:cNvPr id="10" name="صورة 10">
            <a:extLst>
              <a:ext uri="{FF2B5EF4-FFF2-40B4-BE49-F238E27FC236}">
                <a16:creationId xmlns:a16="http://schemas.microsoft.com/office/drawing/2014/main" id="{DDB646A7-6CBF-DF45-909F-000384431F5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7" t="15439" r="13428" b="16897"/>
          <a:stretch/>
        </p:blipFill>
        <p:spPr>
          <a:xfrm>
            <a:off x="1031372" y="4867222"/>
            <a:ext cx="1005373" cy="968283"/>
          </a:xfrm>
          <a:prstGeom prst="rect">
            <a:avLst/>
          </a:prstGeom>
        </p:spPr>
      </p:pic>
      <p:pic>
        <p:nvPicPr>
          <p:cNvPr id="3" name="صورة 11">
            <a:extLst>
              <a:ext uri="{FF2B5EF4-FFF2-40B4-BE49-F238E27FC236}">
                <a16:creationId xmlns:a16="http://schemas.microsoft.com/office/drawing/2014/main" id="{117F3225-69D3-CE4C-950C-5AD57D706F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3190" y="1198537"/>
            <a:ext cx="1351571" cy="13515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صورة 12">
            <a:extLst>
              <a:ext uri="{FF2B5EF4-FFF2-40B4-BE49-F238E27FC236}">
                <a16:creationId xmlns:a16="http://schemas.microsoft.com/office/drawing/2014/main" id="{D3245082-5529-FF41-9745-DE5250C1F6F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7918" y="4243235"/>
            <a:ext cx="1624458" cy="16244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2788371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4">
            <a:extLst>
              <a:ext uri="{FF2B5EF4-FFF2-40B4-BE49-F238E27FC236}">
                <a16:creationId xmlns:a16="http://schemas.microsoft.com/office/drawing/2014/main" id="{46080699-A749-5D47-873F-63B1986324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" t="3783" r="2364" b="4662"/>
          <a:stretch/>
        </p:blipFill>
        <p:spPr>
          <a:xfrm>
            <a:off x="422495" y="147117"/>
            <a:ext cx="11656337" cy="6563761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7FA0CF37-B06F-A74E-9D7E-607DEA972169}"/>
              </a:ext>
            </a:extLst>
          </p:cNvPr>
          <p:cNvSpPr/>
          <p:nvPr/>
        </p:nvSpPr>
        <p:spPr>
          <a:xfrm>
            <a:off x="6315215" y="1354246"/>
            <a:ext cx="5427522" cy="414950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6600" b="1" dirty="0">
                <a:solidFill>
                  <a:srgbClr val="C00000"/>
                </a:solidFill>
                <a:latin typeface="Aharoni" panose="02010803020104030203" pitchFamily="2" charset="-79"/>
              </a:rPr>
              <a:t>٦- حد الزنا :</a:t>
            </a:r>
          </a:p>
        </p:txBody>
      </p:sp>
      <p:graphicFrame>
        <p:nvGraphicFramePr>
          <p:cNvPr id="9" name="جدول 9">
            <a:extLst>
              <a:ext uri="{FF2B5EF4-FFF2-40B4-BE49-F238E27FC236}">
                <a16:creationId xmlns:a16="http://schemas.microsoft.com/office/drawing/2014/main" id="{1A0A6E4F-BF7E-6942-965C-CD707AE6AB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4683477"/>
              </p:ext>
            </p:extLst>
          </p:nvPr>
        </p:nvGraphicFramePr>
        <p:xfrm>
          <a:off x="1534059" y="1198537"/>
          <a:ext cx="3675409" cy="4636968"/>
        </p:xfrm>
        <a:graphic>
          <a:graphicData uri="http://schemas.openxmlformats.org/drawingml/2006/table">
            <a:tbl>
              <a:tblPr rtl="1" firstRow="1" bandRow="1">
                <a:tableStyleId>{69CF1AB2-1976-4502-BF36-3FF5EA218861}</a:tableStyleId>
              </a:tblPr>
              <a:tblGrid>
                <a:gridCol w="3675409">
                  <a:extLst>
                    <a:ext uri="{9D8B030D-6E8A-4147-A177-3AD203B41FA5}">
                      <a16:colId xmlns:a16="http://schemas.microsoft.com/office/drawing/2014/main" val="3897971066"/>
                    </a:ext>
                  </a:extLst>
                </a:gridCol>
              </a:tblGrid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3600" b="1" dirty="0">
                          <a:solidFill>
                            <a:schemeClr val="tx1"/>
                          </a:solidFill>
                        </a:rPr>
                        <a:t>(بأربعة شهداء)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1953922"/>
                  </a:ext>
                </a:extLst>
              </a:tr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3600" b="1" dirty="0">
                          <a:solidFill>
                            <a:schemeClr val="tx1"/>
                          </a:solidFill>
                        </a:rPr>
                        <a:t>(فأجلدوهم مائة جلدة)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8075847"/>
                  </a:ext>
                </a:extLst>
              </a:tr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3600" b="1" dirty="0">
                          <a:solidFill>
                            <a:schemeClr val="tx1"/>
                          </a:solidFill>
                        </a:rPr>
                        <a:t>(فأجلدوهم ثمانين جلدة)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3585502"/>
                  </a:ext>
                </a:extLst>
              </a:tr>
            </a:tbl>
          </a:graphicData>
        </a:graphic>
      </p:graphicFrame>
      <p:pic>
        <p:nvPicPr>
          <p:cNvPr id="10" name="صورة 10">
            <a:extLst>
              <a:ext uri="{FF2B5EF4-FFF2-40B4-BE49-F238E27FC236}">
                <a16:creationId xmlns:a16="http://schemas.microsoft.com/office/drawing/2014/main" id="{DDB646A7-6CBF-DF45-909F-000384431F5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7" t="15439" r="13428" b="16897"/>
          <a:stretch/>
        </p:blipFill>
        <p:spPr>
          <a:xfrm>
            <a:off x="920863" y="2944855"/>
            <a:ext cx="1005373" cy="968283"/>
          </a:xfrm>
          <a:prstGeom prst="rect">
            <a:avLst/>
          </a:prstGeom>
        </p:spPr>
      </p:pic>
      <p:pic>
        <p:nvPicPr>
          <p:cNvPr id="3" name="صورة 11">
            <a:extLst>
              <a:ext uri="{FF2B5EF4-FFF2-40B4-BE49-F238E27FC236}">
                <a16:creationId xmlns:a16="http://schemas.microsoft.com/office/drawing/2014/main" id="{117F3225-69D3-CE4C-950C-5AD57D706F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3190" y="1198537"/>
            <a:ext cx="1351571" cy="13515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صورة 12">
            <a:extLst>
              <a:ext uri="{FF2B5EF4-FFF2-40B4-BE49-F238E27FC236}">
                <a16:creationId xmlns:a16="http://schemas.microsoft.com/office/drawing/2014/main" id="{D3245082-5529-FF41-9745-DE5250C1F6F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7918" y="4243235"/>
            <a:ext cx="1624458" cy="16244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7909421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4">
            <a:extLst>
              <a:ext uri="{FF2B5EF4-FFF2-40B4-BE49-F238E27FC236}">
                <a16:creationId xmlns:a16="http://schemas.microsoft.com/office/drawing/2014/main" id="{46080699-A749-5D47-873F-63B1986324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" t="3783" r="2364" b="4662"/>
          <a:stretch/>
        </p:blipFill>
        <p:spPr>
          <a:xfrm>
            <a:off x="422495" y="147117"/>
            <a:ext cx="11656337" cy="6563761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7FA0CF37-B06F-A74E-9D7E-607DEA972169}"/>
              </a:ext>
            </a:extLst>
          </p:cNvPr>
          <p:cNvSpPr/>
          <p:nvPr/>
        </p:nvSpPr>
        <p:spPr>
          <a:xfrm>
            <a:off x="6315215" y="1354246"/>
            <a:ext cx="5427522" cy="414950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6600" b="1" dirty="0">
                <a:solidFill>
                  <a:srgbClr val="C00000"/>
                </a:solidFill>
                <a:latin typeface="Aharoni" panose="02010803020104030203" pitchFamily="2" charset="-79"/>
              </a:rPr>
              <a:t>٧- حد القذف :</a:t>
            </a:r>
          </a:p>
        </p:txBody>
      </p:sp>
      <p:graphicFrame>
        <p:nvGraphicFramePr>
          <p:cNvPr id="9" name="جدول 9">
            <a:extLst>
              <a:ext uri="{FF2B5EF4-FFF2-40B4-BE49-F238E27FC236}">
                <a16:creationId xmlns:a16="http://schemas.microsoft.com/office/drawing/2014/main" id="{1A0A6E4F-BF7E-6942-965C-CD707AE6AB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4683477"/>
              </p:ext>
            </p:extLst>
          </p:nvPr>
        </p:nvGraphicFramePr>
        <p:xfrm>
          <a:off x="1534059" y="1198537"/>
          <a:ext cx="3675409" cy="4636968"/>
        </p:xfrm>
        <a:graphic>
          <a:graphicData uri="http://schemas.openxmlformats.org/drawingml/2006/table">
            <a:tbl>
              <a:tblPr rtl="1" firstRow="1" bandRow="1">
                <a:tableStyleId>{69CF1AB2-1976-4502-BF36-3FF5EA218861}</a:tableStyleId>
              </a:tblPr>
              <a:tblGrid>
                <a:gridCol w="3675409">
                  <a:extLst>
                    <a:ext uri="{9D8B030D-6E8A-4147-A177-3AD203B41FA5}">
                      <a16:colId xmlns:a16="http://schemas.microsoft.com/office/drawing/2014/main" val="3897971066"/>
                    </a:ext>
                  </a:extLst>
                </a:gridCol>
              </a:tblGrid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3600" b="1" dirty="0">
                          <a:solidFill>
                            <a:schemeClr val="tx1"/>
                          </a:solidFill>
                        </a:rPr>
                        <a:t>(بأربعة شهداء)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1953922"/>
                  </a:ext>
                </a:extLst>
              </a:tr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3600" b="1" dirty="0">
                          <a:solidFill>
                            <a:schemeClr val="tx1"/>
                          </a:solidFill>
                        </a:rPr>
                        <a:t>(فأجلدوهم مائة جلدة)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8075847"/>
                  </a:ext>
                </a:extLst>
              </a:tr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3600" b="1" dirty="0">
                          <a:solidFill>
                            <a:schemeClr val="tx1"/>
                          </a:solidFill>
                        </a:rPr>
                        <a:t>(فأجلدوهم ثمانين جلدة)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3585502"/>
                  </a:ext>
                </a:extLst>
              </a:tr>
            </a:tbl>
          </a:graphicData>
        </a:graphic>
      </p:graphicFrame>
      <p:pic>
        <p:nvPicPr>
          <p:cNvPr id="10" name="صورة 10">
            <a:extLst>
              <a:ext uri="{FF2B5EF4-FFF2-40B4-BE49-F238E27FC236}">
                <a16:creationId xmlns:a16="http://schemas.microsoft.com/office/drawing/2014/main" id="{DDB646A7-6CBF-DF45-909F-000384431F5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7" t="15439" r="13428" b="16897"/>
          <a:stretch/>
        </p:blipFill>
        <p:spPr>
          <a:xfrm>
            <a:off x="1031372" y="5019609"/>
            <a:ext cx="1005373" cy="968283"/>
          </a:xfrm>
          <a:prstGeom prst="rect">
            <a:avLst/>
          </a:prstGeom>
        </p:spPr>
      </p:pic>
      <p:pic>
        <p:nvPicPr>
          <p:cNvPr id="3" name="صورة 11">
            <a:extLst>
              <a:ext uri="{FF2B5EF4-FFF2-40B4-BE49-F238E27FC236}">
                <a16:creationId xmlns:a16="http://schemas.microsoft.com/office/drawing/2014/main" id="{117F3225-69D3-CE4C-950C-5AD57D706F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3190" y="1198537"/>
            <a:ext cx="1351571" cy="13515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صورة 12">
            <a:extLst>
              <a:ext uri="{FF2B5EF4-FFF2-40B4-BE49-F238E27FC236}">
                <a16:creationId xmlns:a16="http://schemas.microsoft.com/office/drawing/2014/main" id="{D3245082-5529-FF41-9745-DE5250C1F6F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7918" y="4243235"/>
            <a:ext cx="1624458" cy="16244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084746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4">
            <a:extLst>
              <a:ext uri="{FF2B5EF4-FFF2-40B4-BE49-F238E27FC236}">
                <a16:creationId xmlns:a16="http://schemas.microsoft.com/office/drawing/2014/main" id="{46080699-A749-5D47-873F-63B1986324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" t="3783" r="2364" b="4662"/>
          <a:stretch/>
        </p:blipFill>
        <p:spPr>
          <a:xfrm>
            <a:off x="422495" y="147117"/>
            <a:ext cx="11656337" cy="6563761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7FA0CF37-B06F-A74E-9D7E-607DEA972169}"/>
              </a:ext>
            </a:extLst>
          </p:cNvPr>
          <p:cNvSpPr/>
          <p:nvPr/>
        </p:nvSpPr>
        <p:spPr>
          <a:xfrm>
            <a:off x="6315215" y="1354246"/>
            <a:ext cx="5427522" cy="414950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6600" b="1" dirty="0">
                <a:solidFill>
                  <a:srgbClr val="C00000"/>
                </a:solidFill>
                <a:latin typeface="Aharoni" panose="02010803020104030203" pitchFamily="2" charset="-79"/>
              </a:rPr>
              <a:t>٨- البينة التي تجب على</a:t>
            </a:r>
          </a:p>
          <a:p>
            <a:pPr algn="ctr"/>
            <a:r>
              <a:rPr lang="ar-SA" sz="6600" b="1" dirty="0">
                <a:solidFill>
                  <a:srgbClr val="C00000"/>
                </a:solidFill>
                <a:latin typeface="Aharoni" panose="02010803020104030203" pitchFamily="2" charset="-79"/>
              </a:rPr>
              <a:t> القاذف :</a:t>
            </a:r>
          </a:p>
        </p:txBody>
      </p:sp>
      <p:graphicFrame>
        <p:nvGraphicFramePr>
          <p:cNvPr id="9" name="جدول 9">
            <a:extLst>
              <a:ext uri="{FF2B5EF4-FFF2-40B4-BE49-F238E27FC236}">
                <a16:creationId xmlns:a16="http://schemas.microsoft.com/office/drawing/2014/main" id="{1A0A6E4F-BF7E-6942-965C-CD707AE6AB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4683477"/>
              </p:ext>
            </p:extLst>
          </p:nvPr>
        </p:nvGraphicFramePr>
        <p:xfrm>
          <a:off x="1534059" y="1198537"/>
          <a:ext cx="3675409" cy="4636968"/>
        </p:xfrm>
        <a:graphic>
          <a:graphicData uri="http://schemas.openxmlformats.org/drawingml/2006/table">
            <a:tbl>
              <a:tblPr rtl="1" firstRow="1" bandRow="1">
                <a:tableStyleId>{69CF1AB2-1976-4502-BF36-3FF5EA218861}</a:tableStyleId>
              </a:tblPr>
              <a:tblGrid>
                <a:gridCol w="3675409">
                  <a:extLst>
                    <a:ext uri="{9D8B030D-6E8A-4147-A177-3AD203B41FA5}">
                      <a16:colId xmlns:a16="http://schemas.microsoft.com/office/drawing/2014/main" val="3897971066"/>
                    </a:ext>
                  </a:extLst>
                </a:gridCol>
              </a:tblGrid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3600" b="1" dirty="0">
                          <a:solidFill>
                            <a:schemeClr val="tx1"/>
                          </a:solidFill>
                        </a:rPr>
                        <a:t>(بأربعة شهداء)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1953922"/>
                  </a:ext>
                </a:extLst>
              </a:tr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3600" b="1" dirty="0">
                          <a:solidFill>
                            <a:schemeClr val="tx1"/>
                          </a:solidFill>
                        </a:rPr>
                        <a:t>(فأجلدوهم مائة جلدة)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8075847"/>
                  </a:ext>
                </a:extLst>
              </a:tr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3600" b="1" dirty="0">
                          <a:solidFill>
                            <a:schemeClr val="tx1"/>
                          </a:solidFill>
                        </a:rPr>
                        <a:t>(فأجلدوهم ثمانين جلدة)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3585502"/>
                  </a:ext>
                </a:extLst>
              </a:tr>
            </a:tbl>
          </a:graphicData>
        </a:graphic>
      </p:graphicFrame>
      <p:pic>
        <p:nvPicPr>
          <p:cNvPr id="10" name="صورة 10">
            <a:extLst>
              <a:ext uri="{FF2B5EF4-FFF2-40B4-BE49-F238E27FC236}">
                <a16:creationId xmlns:a16="http://schemas.microsoft.com/office/drawing/2014/main" id="{DDB646A7-6CBF-DF45-909F-000384431F5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7" t="15439" r="13428" b="16897"/>
          <a:stretch/>
        </p:blipFill>
        <p:spPr>
          <a:xfrm>
            <a:off x="1031372" y="1545889"/>
            <a:ext cx="1005373" cy="968283"/>
          </a:xfrm>
          <a:prstGeom prst="rect">
            <a:avLst/>
          </a:prstGeom>
        </p:spPr>
      </p:pic>
      <p:pic>
        <p:nvPicPr>
          <p:cNvPr id="3" name="صورة 11">
            <a:extLst>
              <a:ext uri="{FF2B5EF4-FFF2-40B4-BE49-F238E27FC236}">
                <a16:creationId xmlns:a16="http://schemas.microsoft.com/office/drawing/2014/main" id="{117F3225-69D3-CE4C-950C-5AD57D706F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3190" y="678460"/>
            <a:ext cx="1351571" cy="13515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صورة 12">
            <a:extLst>
              <a:ext uri="{FF2B5EF4-FFF2-40B4-BE49-F238E27FC236}">
                <a16:creationId xmlns:a16="http://schemas.microsoft.com/office/drawing/2014/main" id="{D3245082-5529-FF41-9745-DE5250C1F6F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9692" y="4877755"/>
            <a:ext cx="1624458" cy="16244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5887927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4">
            <a:extLst>
              <a:ext uri="{FF2B5EF4-FFF2-40B4-BE49-F238E27FC236}">
                <a16:creationId xmlns:a16="http://schemas.microsoft.com/office/drawing/2014/main" id="{46080699-A749-5D47-873F-63B1986324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" t="3783" r="2364" b="4662"/>
          <a:stretch/>
        </p:blipFill>
        <p:spPr>
          <a:xfrm>
            <a:off x="422495" y="147117"/>
            <a:ext cx="11656337" cy="6563761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7FA0CF37-B06F-A74E-9D7E-607DEA972169}"/>
              </a:ext>
            </a:extLst>
          </p:cNvPr>
          <p:cNvSpPr/>
          <p:nvPr/>
        </p:nvSpPr>
        <p:spPr>
          <a:xfrm>
            <a:off x="6315215" y="1354246"/>
            <a:ext cx="5427522" cy="414950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6600" b="1" dirty="0">
                <a:solidFill>
                  <a:srgbClr val="C00000"/>
                </a:solidFill>
                <a:latin typeface="Aharoni" panose="02010803020104030203" pitchFamily="2" charset="-79"/>
              </a:rPr>
              <a:t>٩- قال تعالى: (سورة أنزلناه) المقصود سورة :</a:t>
            </a:r>
          </a:p>
        </p:txBody>
      </p:sp>
      <p:graphicFrame>
        <p:nvGraphicFramePr>
          <p:cNvPr id="9" name="جدول 9">
            <a:extLst>
              <a:ext uri="{FF2B5EF4-FFF2-40B4-BE49-F238E27FC236}">
                <a16:creationId xmlns:a16="http://schemas.microsoft.com/office/drawing/2014/main" id="{1A0A6E4F-BF7E-6942-965C-CD707AE6AB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2796110"/>
              </p:ext>
            </p:extLst>
          </p:nvPr>
        </p:nvGraphicFramePr>
        <p:xfrm>
          <a:off x="1534059" y="1198537"/>
          <a:ext cx="3675409" cy="4636968"/>
        </p:xfrm>
        <a:graphic>
          <a:graphicData uri="http://schemas.openxmlformats.org/drawingml/2006/table">
            <a:tbl>
              <a:tblPr rtl="1" firstRow="1" bandRow="1">
                <a:tableStyleId>{69CF1AB2-1976-4502-BF36-3FF5EA218861}</a:tableStyleId>
              </a:tblPr>
              <a:tblGrid>
                <a:gridCol w="3675409">
                  <a:extLst>
                    <a:ext uri="{9D8B030D-6E8A-4147-A177-3AD203B41FA5}">
                      <a16:colId xmlns:a16="http://schemas.microsoft.com/office/drawing/2014/main" val="3897971066"/>
                    </a:ext>
                  </a:extLst>
                </a:gridCol>
              </a:tblGrid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4400" b="1" dirty="0">
                          <a:solidFill>
                            <a:schemeClr val="tx1"/>
                          </a:solidFill>
                        </a:rPr>
                        <a:t>سورة المؤمنون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1953922"/>
                  </a:ext>
                </a:extLst>
              </a:tr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4400" b="1" dirty="0">
                          <a:solidFill>
                            <a:schemeClr val="tx1"/>
                          </a:solidFill>
                        </a:rPr>
                        <a:t>سورة النور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8075847"/>
                  </a:ext>
                </a:extLst>
              </a:tr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4400" b="1" dirty="0">
                          <a:solidFill>
                            <a:schemeClr val="tx1"/>
                          </a:solidFill>
                        </a:rPr>
                        <a:t>سورة الفرقان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3585502"/>
                  </a:ext>
                </a:extLst>
              </a:tr>
            </a:tbl>
          </a:graphicData>
        </a:graphic>
      </p:graphicFrame>
      <p:pic>
        <p:nvPicPr>
          <p:cNvPr id="10" name="صورة 10">
            <a:extLst>
              <a:ext uri="{FF2B5EF4-FFF2-40B4-BE49-F238E27FC236}">
                <a16:creationId xmlns:a16="http://schemas.microsoft.com/office/drawing/2014/main" id="{DDB646A7-6CBF-DF45-909F-000384431F5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7" t="15439" r="13428" b="16897"/>
          <a:stretch/>
        </p:blipFill>
        <p:spPr>
          <a:xfrm>
            <a:off x="1031372" y="2944855"/>
            <a:ext cx="1005373" cy="968283"/>
          </a:xfrm>
          <a:prstGeom prst="rect">
            <a:avLst/>
          </a:prstGeom>
        </p:spPr>
      </p:pic>
      <p:pic>
        <p:nvPicPr>
          <p:cNvPr id="3" name="صورة 11">
            <a:extLst>
              <a:ext uri="{FF2B5EF4-FFF2-40B4-BE49-F238E27FC236}">
                <a16:creationId xmlns:a16="http://schemas.microsoft.com/office/drawing/2014/main" id="{117F3225-69D3-CE4C-950C-5AD57D706F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3190" y="678460"/>
            <a:ext cx="1351571" cy="13515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صورة 12">
            <a:extLst>
              <a:ext uri="{FF2B5EF4-FFF2-40B4-BE49-F238E27FC236}">
                <a16:creationId xmlns:a16="http://schemas.microsoft.com/office/drawing/2014/main" id="{D3245082-5529-FF41-9745-DE5250C1F6F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9692" y="4877755"/>
            <a:ext cx="1624458" cy="16244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4634108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4">
            <a:extLst>
              <a:ext uri="{FF2B5EF4-FFF2-40B4-BE49-F238E27FC236}">
                <a16:creationId xmlns:a16="http://schemas.microsoft.com/office/drawing/2014/main" id="{46080699-A749-5D47-873F-63B1986324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" t="3783" r="2364" b="4662"/>
          <a:stretch/>
        </p:blipFill>
        <p:spPr>
          <a:xfrm>
            <a:off x="422495" y="147117"/>
            <a:ext cx="11656337" cy="6563761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7FA0CF37-B06F-A74E-9D7E-607DEA972169}"/>
              </a:ext>
            </a:extLst>
          </p:cNvPr>
          <p:cNvSpPr/>
          <p:nvPr/>
        </p:nvSpPr>
        <p:spPr>
          <a:xfrm>
            <a:off x="6315215" y="1354246"/>
            <a:ext cx="5427522" cy="414950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6600" b="1" dirty="0">
                <a:solidFill>
                  <a:srgbClr val="C00000"/>
                </a:solidFill>
                <a:latin typeface="Aharoni" panose="02010803020104030203" pitchFamily="2" charset="-79"/>
              </a:rPr>
              <a:t>١٠- قال تعالى: (حتى تستأنسوا) معنى الكلمة :</a:t>
            </a:r>
          </a:p>
        </p:txBody>
      </p:sp>
      <p:graphicFrame>
        <p:nvGraphicFramePr>
          <p:cNvPr id="9" name="جدول 9">
            <a:extLst>
              <a:ext uri="{FF2B5EF4-FFF2-40B4-BE49-F238E27FC236}">
                <a16:creationId xmlns:a16="http://schemas.microsoft.com/office/drawing/2014/main" id="{1A0A6E4F-BF7E-6942-965C-CD707AE6AB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0805816"/>
              </p:ext>
            </p:extLst>
          </p:nvPr>
        </p:nvGraphicFramePr>
        <p:xfrm>
          <a:off x="1534059" y="1198537"/>
          <a:ext cx="3675409" cy="4636968"/>
        </p:xfrm>
        <a:graphic>
          <a:graphicData uri="http://schemas.openxmlformats.org/drawingml/2006/table">
            <a:tbl>
              <a:tblPr rtl="1" firstRow="1" bandRow="1">
                <a:tableStyleId>{69CF1AB2-1976-4502-BF36-3FF5EA218861}</a:tableStyleId>
              </a:tblPr>
              <a:tblGrid>
                <a:gridCol w="3675409">
                  <a:extLst>
                    <a:ext uri="{9D8B030D-6E8A-4147-A177-3AD203B41FA5}">
                      <a16:colId xmlns:a16="http://schemas.microsoft.com/office/drawing/2014/main" val="3897971066"/>
                    </a:ext>
                  </a:extLst>
                </a:gridCol>
              </a:tblGrid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6600" b="1" dirty="0">
                          <a:solidFill>
                            <a:schemeClr val="tx1"/>
                          </a:solidFill>
                        </a:rPr>
                        <a:t>التحية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1953922"/>
                  </a:ext>
                </a:extLst>
              </a:tr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6600" b="1" dirty="0">
                          <a:solidFill>
                            <a:schemeClr val="tx1"/>
                          </a:solidFill>
                        </a:rPr>
                        <a:t>السلام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8075847"/>
                  </a:ext>
                </a:extLst>
              </a:tr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6600" b="1" dirty="0">
                          <a:solidFill>
                            <a:schemeClr val="tx1"/>
                          </a:solidFill>
                        </a:rPr>
                        <a:t>الاستئذان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3585502"/>
                  </a:ext>
                </a:extLst>
              </a:tr>
            </a:tbl>
          </a:graphicData>
        </a:graphic>
      </p:graphicFrame>
      <p:pic>
        <p:nvPicPr>
          <p:cNvPr id="10" name="صورة 10">
            <a:extLst>
              <a:ext uri="{FF2B5EF4-FFF2-40B4-BE49-F238E27FC236}">
                <a16:creationId xmlns:a16="http://schemas.microsoft.com/office/drawing/2014/main" id="{DDB646A7-6CBF-DF45-909F-000384431F5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7" t="15439" r="13428" b="16897"/>
          <a:stretch/>
        </p:blipFill>
        <p:spPr>
          <a:xfrm>
            <a:off x="1031372" y="4393613"/>
            <a:ext cx="1005373" cy="968283"/>
          </a:xfrm>
          <a:prstGeom prst="rect">
            <a:avLst/>
          </a:prstGeom>
        </p:spPr>
      </p:pic>
      <p:pic>
        <p:nvPicPr>
          <p:cNvPr id="3" name="صورة 11">
            <a:extLst>
              <a:ext uri="{FF2B5EF4-FFF2-40B4-BE49-F238E27FC236}">
                <a16:creationId xmlns:a16="http://schemas.microsoft.com/office/drawing/2014/main" id="{117F3225-69D3-CE4C-950C-5AD57D706F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3190" y="678460"/>
            <a:ext cx="1351571" cy="13515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صورة 12">
            <a:extLst>
              <a:ext uri="{FF2B5EF4-FFF2-40B4-BE49-F238E27FC236}">
                <a16:creationId xmlns:a16="http://schemas.microsoft.com/office/drawing/2014/main" id="{D3245082-5529-FF41-9745-DE5250C1F6F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9692" y="4877755"/>
            <a:ext cx="1624458" cy="16244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5927113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4">
            <a:extLst>
              <a:ext uri="{FF2B5EF4-FFF2-40B4-BE49-F238E27FC236}">
                <a16:creationId xmlns:a16="http://schemas.microsoft.com/office/drawing/2014/main" id="{46080699-A749-5D47-873F-63B1986324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" t="3783" r="2364" b="4662"/>
          <a:stretch/>
        </p:blipFill>
        <p:spPr>
          <a:xfrm>
            <a:off x="422495" y="147117"/>
            <a:ext cx="11656337" cy="6563761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7FA0CF37-B06F-A74E-9D7E-607DEA972169}"/>
              </a:ext>
            </a:extLst>
          </p:cNvPr>
          <p:cNvSpPr/>
          <p:nvPr/>
        </p:nvSpPr>
        <p:spPr>
          <a:xfrm>
            <a:off x="6315215" y="1354246"/>
            <a:ext cx="5427522" cy="414950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400" b="1" dirty="0">
                <a:solidFill>
                  <a:srgbClr val="C00000"/>
                </a:solidFill>
                <a:latin typeface="Aharoni" panose="02010803020104030203" pitchFamily="2" charset="-79"/>
              </a:rPr>
              <a:t>١١-  قال تعالى</a:t>
            </a:r>
            <a:r>
              <a:rPr lang="ar-SA" sz="4400" b="1" dirty="0">
                <a:solidFill>
                  <a:srgbClr val="C00000"/>
                </a:solidFill>
                <a:latin typeface="Aharoni" panose="02010803020104030203" pitchFamily="2" charset="-79"/>
                <a:sym typeface="Wingdings" pitchFamily="2" charset="2"/>
              </a:rPr>
              <a:t> : (ليس عليكم جناح أن تدخلوا بيوتا غير مسكونة فيها متاع لكم ) من أمثلة ذلك</a:t>
            </a:r>
            <a:r>
              <a:rPr lang="ar-SA" sz="4400" b="1" dirty="0">
                <a:solidFill>
                  <a:srgbClr val="C00000"/>
                </a:solidFill>
                <a:latin typeface="Aharoni" panose="02010803020104030203" pitchFamily="2" charset="-79"/>
              </a:rPr>
              <a:t> :</a:t>
            </a:r>
          </a:p>
        </p:txBody>
      </p:sp>
      <p:graphicFrame>
        <p:nvGraphicFramePr>
          <p:cNvPr id="9" name="جدول 9">
            <a:extLst>
              <a:ext uri="{FF2B5EF4-FFF2-40B4-BE49-F238E27FC236}">
                <a16:creationId xmlns:a16="http://schemas.microsoft.com/office/drawing/2014/main" id="{1A0A6E4F-BF7E-6942-965C-CD707AE6AB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234720"/>
              </p:ext>
            </p:extLst>
          </p:nvPr>
        </p:nvGraphicFramePr>
        <p:xfrm>
          <a:off x="1534059" y="1198537"/>
          <a:ext cx="3675409" cy="4636968"/>
        </p:xfrm>
        <a:graphic>
          <a:graphicData uri="http://schemas.openxmlformats.org/drawingml/2006/table">
            <a:tbl>
              <a:tblPr rtl="1" firstRow="1" bandRow="1">
                <a:tableStyleId>{69CF1AB2-1976-4502-BF36-3FF5EA218861}</a:tableStyleId>
              </a:tblPr>
              <a:tblGrid>
                <a:gridCol w="3675409">
                  <a:extLst>
                    <a:ext uri="{9D8B030D-6E8A-4147-A177-3AD203B41FA5}">
                      <a16:colId xmlns:a16="http://schemas.microsoft.com/office/drawing/2014/main" val="3897971066"/>
                    </a:ext>
                  </a:extLst>
                </a:gridCol>
              </a:tblGrid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6600" b="1" dirty="0">
                          <a:solidFill>
                            <a:schemeClr val="tx1"/>
                          </a:solidFill>
                        </a:rPr>
                        <a:t>الغرفة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1953922"/>
                  </a:ext>
                </a:extLst>
              </a:tr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6600" b="1" dirty="0">
                          <a:solidFill>
                            <a:schemeClr val="tx1"/>
                          </a:solidFill>
                        </a:rPr>
                        <a:t>الفنادق 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8075847"/>
                  </a:ext>
                </a:extLst>
              </a:tr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6600" b="1" dirty="0">
                          <a:solidFill>
                            <a:schemeClr val="tx1"/>
                          </a:solidFill>
                        </a:rPr>
                        <a:t>المنازل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3585502"/>
                  </a:ext>
                </a:extLst>
              </a:tr>
            </a:tbl>
          </a:graphicData>
        </a:graphic>
      </p:graphicFrame>
      <p:pic>
        <p:nvPicPr>
          <p:cNvPr id="10" name="صورة 10">
            <a:extLst>
              <a:ext uri="{FF2B5EF4-FFF2-40B4-BE49-F238E27FC236}">
                <a16:creationId xmlns:a16="http://schemas.microsoft.com/office/drawing/2014/main" id="{DDB646A7-6CBF-DF45-909F-000384431F5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7" t="15439" r="13428" b="16897"/>
          <a:stretch/>
        </p:blipFill>
        <p:spPr>
          <a:xfrm>
            <a:off x="767313" y="2822801"/>
            <a:ext cx="1258832" cy="1212391"/>
          </a:xfrm>
          <a:prstGeom prst="rect">
            <a:avLst/>
          </a:prstGeom>
        </p:spPr>
      </p:pic>
      <p:pic>
        <p:nvPicPr>
          <p:cNvPr id="3" name="صورة 11">
            <a:extLst>
              <a:ext uri="{FF2B5EF4-FFF2-40B4-BE49-F238E27FC236}">
                <a16:creationId xmlns:a16="http://schemas.microsoft.com/office/drawing/2014/main" id="{117F3225-69D3-CE4C-950C-5AD57D706F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3190" y="678460"/>
            <a:ext cx="1351571" cy="13515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صورة 12">
            <a:extLst>
              <a:ext uri="{FF2B5EF4-FFF2-40B4-BE49-F238E27FC236}">
                <a16:creationId xmlns:a16="http://schemas.microsoft.com/office/drawing/2014/main" id="{D3245082-5529-FF41-9745-DE5250C1F6F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9692" y="4877755"/>
            <a:ext cx="1624458" cy="16244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0270168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4">
            <a:extLst>
              <a:ext uri="{FF2B5EF4-FFF2-40B4-BE49-F238E27FC236}">
                <a16:creationId xmlns:a16="http://schemas.microsoft.com/office/drawing/2014/main" id="{46080699-A749-5D47-873F-63B1986324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" t="3783" r="2364" b="4662"/>
          <a:stretch/>
        </p:blipFill>
        <p:spPr>
          <a:xfrm>
            <a:off x="422495" y="147117"/>
            <a:ext cx="11656337" cy="6563761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7FA0CF37-B06F-A74E-9D7E-607DEA972169}"/>
              </a:ext>
            </a:extLst>
          </p:cNvPr>
          <p:cNvSpPr/>
          <p:nvPr/>
        </p:nvSpPr>
        <p:spPr>
          <a:xfrm>
            <a:off x="6315215" y="1354246"/>
            <a:ext cx="5427522" cy="414950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400" b="1" dirty="0">
                <a:solidFill>
                  <a:srgbClr val="C00000"/>
                </a:solidFill>
                <a:latin typeface="Aharoni" panose="02010803020104030203" pitchFamily="2" charset="-79"/>
              </a:rPr>
              <a:t>١٢-  قال تعالى</a:t>
            </a:r>
            <a:r>
              <a:rPr lang="ar-SA" sz="4400" b="1" dirty="0">
                <a:solidFill>
                  <a:srgbClr val="C00000"/>
                </a:solidFill>
                <a:latin typeface="Aharoni" panose="02010803020104030203" pitchFamily="2" charset="-79"/>
                <a:sym typeface="Wingdings" pitchFamily="2" charset="2"/>
              </a:rPr>
              <a:t> : (و لا يبدين زينتهن إلا …) من الرجال الذين يجوز إظهار الزينة الظاهرة أمامهم</a:t>
            </a:r>
            <a:r>
              <a:rPr lang="ar-SA" sz="4400" b="1" dirty="0">
                <a:solidFill>
                  <a:srgbClr val="C00000"/>
                </a:solidFill>
                <a:latin typeface="Aharoni" panose="02010803020104030203" pitchFamily="2" charset="-79"/>
              </a:rPr>
              <a:t>:</a:t>
            </a:r>
          </a:p>
        </p:txBody>
      </p:sp>
      <p:graphicFrame>
        <p:nvGraphicFramePr>
          <p:cNvPr id="9" name="جدول 9">
            <a:extLst>
              <a:ext uri="{FF2B5EF4-FFF2-40B4-BE49-F238E27FC236}">
                <a16:creationId xmlns:a16="http://schemas.microsoft.com/office/drawing/2014/main" id="{1A0A6E4F-BF7E-6942-965C-CD707AE6AB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816964"/>
              </p:ext>
            </p:extLst>
          </p:nvPr>
        </p:nvGraphicFramePr>
        <p:xfrm>
          <a:off x="1534059" y="1198537"/>
          <a:ext cx="3675409" cy="4636968"/>
        </p:xfrm>
        <a:graphic>
          <a:graphicData uri="http://schemas.openxmlformats.org/drawingml/2006/table">
            <a:tbl>
              <a:tblPr rtl="1" firstRow="1" bandRow="1">
                <a:tableStyleId>{69CF1AB2-1976-4502-BF36-3FF5EA218861}</a:tableStyleId>
              </a:tblPr>
              <a:tblGrid>
                <a:gridCol w="3675409">
                  <a:extLst>
                    <a:ext uri="{9D8B030D-6E8A-4147-A177-3AD203B41FA5}">
                      <a16:colId xmlns:a16="http://schemas.microsoft.com/office/drawing/2014/main" val="3897971066"/>
                    </a:ext>
                  </a:extLst>
                </a:gridCol>
              </a:tblGrid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6600" b="1" dirty="0">
                          <a:solidFill>
                            <a:schemeClr val="tx1"/>
                          </a:solidFill>
                        </a:rPr>
                        <a:t>ابن الأخ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1953922"/>
                  </a:ext>
                </a:extLst>
              </a:tr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6600" b="1" dirty="0">
                          <a:solidFill>
                            <a:schemeClr val="tx1"/>
                          </a:solidFill>
                        </a:rPr>
                        <a:t>ابن العم 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8075847"/>
                  </a:ext>
                </a:extLst>
              </a:tr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6600" b="1" dirty="0">
                          <a:solidFill>
                            <a:schemeClr val="tx1"/>
                          </a:solidFill>
                        </a:rPr>
                        <a:t>أخو الزوج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3585502"/>
                  </a:ext>
                </a:extLst>
              </a:tr>
            </a:tbl>
          </a:graphicData>
        </a:graphic>
      </p:graphicFrame>
      <p:pic>
        <p:nvPicPr>
          <p:cNvPr id="10" name="صورة 10">
            <a:extLst>
              <a:ext uri="{FF2B5EF4-FFF2-40B4-BE49-F238E27FC236}">
                <a16:creationId xmlns:a16="http://schemas.microsoft.com/office/drawing/2014/main" id="{DDB646A7-6CBF-DF45-909F-000384431F5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7" t="15439" r="13428" b="16897"/>
          <a:stretch/>
        </p:blipFill>
        <p:spPr>
          <a:xfrm>
            <a:off x="805036" y="1423835"/>
            <a:ext cx="1258832" cy="1212391"/>
          </a:xfrm>
          <a:prstGeom prst="rect">
            <a:avLst/>
          </a:prstGeom>
        </p:spPr>
      </p:pic>
      <p:pic>
        <p:nvPicPr>
          <p:cNvPr id="3" name="صورة 11">
            <a:extLst>
              <a:ext uri="{FF2B5EF4-FFF2-40B4-BE49-F238E27FC236}">
                <a16:creationId xmlns:a16="http://schemas.microsoft.com/office/drawing/2014/main" id="{117F3225-69D3-CE4C-950C-5AD57D706F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3190" y="678460"/>
            <a:ext cx="1351571" cy="13515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صورة 12">
            <a:extLst>
              <a:ext uri="{FF2B5EF4-FFF2-40B4-BE49-F238E27FC236}">
                <a16:creationId xmlns:a16="http://schemas.microsoft.com/office/drawing/2014/main" id="{D3245082-5529-FF41-9745-DE5250C1F6F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9692" y="4877755"/>
            <a:ext cx="1624458" cy="16244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8117864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4">
            <a:extLst>
              <a:ext uri="{FF2B5EF4-FFF2-40B4-BE49-F238E27FC236}">
                <a16:creationId xmlns:a16="http://schemas.microsoft.com/office/drawing/2014/main" id="{46080699-A749-5D47-873F-63B1986324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" t="3783" r="2364" b="4662"/>
          <a:stretch/>
        </p:blipFill>
        <p:spPr>
          <a:xfrm>
            <a:off x="422495" y="147117"/>
            <a:ext cx="11656337" cy="6563761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7FA0CF37-B06F-A74E-9D7E-607DEA972169}"/>
              </a:ext>
            </a:extLst>
          </p:cNvPr>
          <p:cNvSpPr/>
          <p:nvPr/>
        </p:nvSpPr>
        <p:spPr>
          <a:xfrm>
            <a:off x="6386337" y="-402829"/>
            <a:ext cx="5427522" cy="414950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800" b="1" dirty="0">
                <a:solidFill>
                  <a:srgbClr val="C00000"/>
                </a:solidFill>
                <a:latin typeface="Aharoni" panose="02010803020104030203" pitchFamily="2" charset="-79"/>
              </a:rPr>
              <a:t>١٣- ضعي الكلمة المناسبة في المكان المناسب:</a:t>
            </a:r>
          </a:p>
        </p:txBody>
      </p:sp>
      <p:graphicFrame>
        <p:nvGraphicFramePr>
          <p:cNvPr id="9" name="جدول 9">
            <a:extLst>
              <a:ext uri="{FF2B5EF4-FFF2-40B4-BE49-F238E27FC236}">
                <a16:creationId xmlns:a16="http://schemas.microsoft.com/office/drawing/2014/main" id="{1A0A6E4F-BF7E-6942-965C-CD707AE6AB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9391023"/>
              </p:ext>
            </p:extLst>
          </p:nvPr>
        </p:nvGraphicFramePr>
        <p:xfrm>
          <a:off x="782381" y="690182"/>
          <a:ext cx="4999116" cy="5654096"/>
        </p:xfrm>
        <a:graphic>
          <a:graphicData uri="http://schemas.openxmlformats.org/drawingml/2006/table">
            <a:tbl>
              <a:tblPr rtl="1" firstRow="1" bandRow="1">
                <a:tableStyleId>{69CF1AB2-1976-4502-BF36-3FF5EA218861}</a:tableStyleId>
              </a:tblPr>
              <a:tblGrid>
                <a:gridCol w="2499558">
                  <a:extLst>
                    <a:ext uri="{9D8B030D-6E8A-4147-A177-3AD203B41FA5}">
                      <a16:colId xmlns:a16="http://schemas.microsoft.com/office/drawing/2014/main" val="3897971066"/>
                    </a:ext>
                  </a:extLst>
                </a:gridCol>
                <a:gridCol w="2499558">
                  <a:extLst>
                    <a:ext uri="{9D8B030D-6E8A-4147-A177-3AD203B41FA5}">
                      <a16:colId xmlns:a16="http://schemas.microsoft.com/office/drawing/2014/main" val="2137227351"/>
                    </a:ext>
                  </a:extLst>
                </a:gridCol>
              </a:tblGrid>
              <a:tr h="588652">
                <a:tc>
                  <a:txBody>
                    <a:bodyPr/>
                    <a:lstStyle/>
                    <a:p>
                      <a:pPr algn="ctr" rtl="1"/>
                      <a:r>
                        <a:rPr lang="ar-SA" sz="2800" b="1" dirty="0">
                          <a:solidFill>
                            <a:schemeClr val="tx1"/>
                          </a:solidFill>
                        </a:rPr>
                        <a:t>المعنى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800" b="1" dirty="0">
                          <a:solidFill>
                            <a:schemeClr val="tx1"/>
                          </a:solidFill>
                        </a:rPr>
                        <a:t>الكلمة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1953922"/>
                  </a:ext>
                </a:extLst>
              </a:tr>
              <a:tr h="799987">
                <a:tc>
                  <a:txBody>
                    <a:bodyPr/>
                    <a:lstStyle/>
                    <a:p>
                      <a:pPr algn="ctr" rtl="1"/>
                      <a:r>
                        <a:rPr lang="ar-SA" sz="2800" b="1" dirty="0">
                          <a:solidFill>
                            <a:schemeClr val="tx1"/>
                          </a:solidFill>
                        </a:rPr>
                        <a:t>عابسون قلصت شفاههم 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ar-SA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8075847"/>
                  </a:ext>
                </a:extLst>
              </a:tr>
              <a:tr h="588652">
                <a:tc>
                  <a:txBody>
                    <a:bodyPr/>
                    <a:lstStyle/>
                    <a:p>
                      <a:pPr algn="ctr" rtl="1"/>
                      <a:r>
                        <a:rPr lang="ar-SA" sz="2800" b="1" dirty="0">
                          <a:solidFill>
                            <a:schemeClr val="tx1"/>
                          </a:solidFill>
                        </a:rPr>
                        <a:t>أحزابا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ar-SA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3585502"/>
                  </a:ext>
                </a:extLst>
              </a:tr>
              <a:tr h="588652">
                <a:tc>
                  <a:txBody>
                    <a:bodyPr/>
                    <a:lstStyle/>
                    <a:p>
                      <a:pPr algn="ctr" rtl="1"/>
                      <a:r>
                        <a:rPr lang="ar-SA" sz="2800" b="1" dirty="0">
                          <a:solidFill>
                            <a:schemeClr val="tx1"/>
                          </a:solidFill>
                        </a:rPr>
                        <a:t>غطاء الرأس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ar-SA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99464284"/>
                  </a:ext>
                </a:extLst>
              </a:tr>
              <a:tr h="588652">
                <a:tc>
                  <a:txBody>
                    <a:bodyPr/>
                    <a:lstStyle/>
                    <a:p>
                      <a:pPr algn="ctr" rtl="1"/>
                      <a:r>
                        <a:rPr lang="ar-SA" sz="2800" b="1" dirty="0">
                          <a:solidFill>
                            <a:schemeClr val="tx1"/>
                          </a:solidFill>
                        </a:rPr>
                        <a:t>صدورهن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ar-SA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23753009"/>
                  </a:ext>
                </a:extLst>
              </a:tr>
              <a:tr h="588652">
                <a:tc>
                  <a:txBody>
                    <a:bodyPr/>
                    <a:lstStyle/>
                    <a:p>
                      <a:pPr algn="ctr" rtl="1"/>
                      <a:r>
                        <a:rPr lang="ar-SA" sz="2800" b="1" dirty="0">
                          <a:solidFill>
                            <a:schemeClr val="tx1"/>
                          </a:solidFill>
                        </a:rPr>
                        <a:t>المطر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ar-SA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08593732"/>
                  </a:ext>
                </a:extLst>
              </a:tr>
              <a:tr h="588652">
                <a:tc>
                  <a:txBody>
                    <a:bodyPr/>
                    <a:lstStyle/>
                    <a:p>
                      <a:pPr algn="ctr" rtl="1"/>
                      <a:r>
                        <a:rPr lang="ar-SA" sz="2800" b="1" dirty="0">
                          <a:solidFill>
                            <a:schemeClr val="tx1"/>
                          </a:solidFill>
                        </a:rPr>
                        <a:t>صرف البصر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ar-SA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88224395"/>
                  </a:ext>
                </a:extLst>
              </a:tr>
              <a:tr h="588652">
                <a:tc>
                  <a:txBody>
                    <a:bodyPr/>
                    <a:lstStyle/>
                    <a:p>
                      <a:pPr algn="ctr" rtl="1"/>
                      <a:r>
                        <a:rPr lang="ar-SA" sz="2800" b="1" dirty="0">
                          <a:solidFill>
                            <a:schemeClr val="tx1"/>
                          </a:solidFill>
                        </a:rPr>
                        <a:t>المعتوه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ar-SA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156010"/>
                  </a:ext>
                </a:extLst>
              </a:tr>
              <a:tr h="588652">
                <a:tc>
                  <a:txBody>
                    <a:bodyPr/>
                    <a:lstStyle/>
                    <a:p>
                      <a:pPr algn="ctr" rtl="1"/>
                      <a:r>
                        <a:rPr lang="ar-SA" sz="2800" b="1" dirty="0">
                          <a:solidFill>
                            <a:schemeClr val="tx1"/>
                          </a:solidFill>
                        </a:rPr>
                        <a:t>ضوء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ar-SA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8143366"/>
                  </a:ext>
                </a:extLst>
              </a:tr>
            </a:tbl>
          </a:graphicData>
        </a:graphic>
      </p:graphicFrame>
      <p:pic>
        <p:nvPicPr>
          <p:cNvPr id="3" name="صورة 11">
            <a:extLst>
              <a:ext uri="{FF2B5EF4-FFF2-40B4-BE49-F238E27FC236}">
                <a16:creationId xmlns:a16="http://schemas.microsoft.com/office/drawing/2014/main" id="{117F3225-69D3-CE4C-950C-5AD57D706F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75773" y="459500"/>
            <a:ext cx="964335" cy="9643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صورة 12">
            <a:extLst>
              <a:ext uri="{FF2B5EF4-FFF2-40B4-BE49-F238E27FC236}">
                <a16:creationId xmlns:a16="http://schemas.microsoft.com/office/drawing/2014/main" id="{D3245082-5529-FF41-9745-DE5250C1F6F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9692" y="4877755"/>
            <a:ext cx="1624458" cy="16244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451891E1-2FC0-CF41-BDE1-82FAE13ACF68}"/>
              </a:ext>
            </a:extLst>
          </p:cNvPr>
          <p:cNvSpPr txBox="1"/>
          <p:nvPr/>
        </p:nvSpPr>
        <p:spPr>
          <a:xfrm>
            <a:off x="8181005" y="1980245"/>
            <a:ext cx="3089062" cy="550920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285750" indent="-285750" algn="r">
              <a:buFontTx/>
              <a:buChar char="-"/>
            </a:pPr>
            <a:r>
              <a:rPr lang="ar-SA" sz="3200" b="1" dirty="0">
                <a:solidFill>
                  <a:schemeClr val="accent1"/>
                </a:solidFill>
              </a:rPr>
              <a:t>خمرهن</a:t>
            </a:r>
          </a:p>
          <a:p>
            <a:pPr marL="285750" indent="-285750" algn="r">
              <a:buFontTx/>
              <a:buChar char="-"/>
            </a:pPr>
            <a:r>
              <a:rPr lang="ar-SA" sz="3200" b="1" dirty="0">
                <a:solidFill>
                  <a:schemeClr val="accent1"/>
                </a:solidFill>
              </a:rPr>
              <a:t>جيوبهن </a:t>
            </a:r>
          </a:p>
          <a:p>
            <a:pPr marL="285750" indent="-285750" algn="r">
              <a:buFontTx/>
              <a:buChar char="-"/>
            </a:pPr>
            <a:r>
              <a:rPr lang="ar-SA" sz="3200" b="1" dirty="0">
                <a:solidFill>
                  <a:schemeClr val="accent1"/>
                </a:solidFill>
              </a:rPr>
              <a:t>أولي الإربة </a:t>
            </a:r>
          </a:p>
          <a:p>
            <a:pPr marL="285750" indent="-285750" algn="r">
              <a:buFontTx/>
              <a:buChar char="-"/>
            </a:pPr>
            <a:r>
              <a:rPr lang="ar-SA" sz="3200" b="1" dirty="0">
                <a:solidFill>
                  <a:schemeClr val="accent1"/>
                </a:solidFill>
              </a:rPr>
              <a:t>يغضوا</a:t>
            </a:r>
          </a:p>
          <a:p>
            <a:pPr marL="285750" indent="-285750" algn="r">
              <a:buFontTx/>
              <a:buChar char="-"/>
            </a:pPr>
            <a:r>
              <a:rPr lang="ar-SA" sz="3200" b="1" dirty="0">
                <a:solidFill>
                  <a:schemeClr val="accent1"/>
                </a:solidFill>
              </a:rPr>
              <a:t>كالحون </a:t>
            </a:r>
          </a:p>
          <a:p>
            <a:pPr marL="285750" indent="-285750" algn="r">
              <a:buFontTx/>
              <a:buChar char="-"/>
            </a:pPr>
            <a:r>
              <a:rPr lang="ar-SA" sz="3200" b="1" dirty="0">
                <a:solidFill>
                  <a:schemeClr val="accent1"/>
                </a:solidFill>
              </a:rPr>
              <a:t>زبرا </a:t>
            </a:r>
          </a:p>
          <a:p>
            <a:pPr marL="285750" indent="-285750" algn="r">
              <a:buFontTx/>
              <a:buChar char="-"/>
            </a:pPr>
            <a:r>
              <a:rPr lang="ar-SA" sz="3200" b="1" dirty="0">
                <a:solidFill>
                  <a:schemeClr val="accent1"/>
                </a:solidFill>
              </a:rPr>
              <a:t>سنا</a:t>
            </a:r>
          </a:p>
          <a:p>
            <a:pPr marL="285750" indent="-285750" algn="r">
              <a:buFontTx/>
              <a:buChar char="-"/>
            </a:pPr>
            <a:r>
              <a:rPr lang="ar-SA" sz="3200" b="1" dirty="0">
                <a:solidFill>
                  <a:schemeClr val="accent1"/>
                </a:solidFill>
              </a:rPr>
              <a:t>الودق</a:t>
            </a:r>
          </a:p>
          <a:p>
            <a:pPr marL="285750" indent="-285750" algn="r">
              <a:buFontTx/>
              <a:buChar char="-"/>
            </a:pPr>
            <a:endParaRPr lang="ar-SA" sz="3200" b="1" dirty="0">
              <a:solidFill>
                <a:schemeClr val="accent1"/>
              </a:solidFill>
            </a:endParaRPr>
          </a:p>
          <a:p>
            <a:pPr marL="285750" indent="-285750" algn="r">
              <a:buFontTx/>
              <a:buChar char="-"/>
            </a:pPr>
            <a:endParaRPr lang="ar-SA" sz="3200" b="1" dirty="0">
              <a:solidFill>
                <a:schemeClr val="accent1"/>
              </a:solidFill>
            </a:endParaRPr>
          </a:p>
          <a:p>
            <a:pPr marL="285750" indent="-285750" algn="r">
              <a:buFontTx/>
              <a:buChar char="-"/>
            </a:pPr>
            <a:endParaRPr lang="ar-SA" sz="3200" b="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05331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4">
            <a:extLst>
              <a:ext uri="{FF2B5EF4-FFF2-40B4-BE49-F238E27FC236}">
                <a16:creationId xmlns:a16="http://schemas.microsoft.com/office/drawing/2014/main" id="{46080699-A749-5D47-873F-63B1986324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" t="3783" r="2364" b="4662"/>
          <a:stretch/>
        </p:blipFill>
        <p:spPr>
          <a:xfrm>
            <a:off x="422495" y="147117"/>
            <a:ext cx="11656337" cy="6563761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7FA0CF37-B06F-A74E-9D7E-607DEA972169}"/>
              </a:ext>
            </a:extLst>
          </p:cNvPr>
          <p:cNvSpPr/>
          <p:nvPr/>
        </p:nvSpPr>
        <p:spPr>
          <a:xfrm>
            <a:off x="6554125" y="0"/>
            <a:ext cx="5427522" cy="414950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800" b="1" dirty="0">
                <a:solidFill>
                  <a:srgbClr val="C00000"/>
                </a:solidFill>
                <a:latin typeface="Aharoni" panose="02010803020104030203" pitchFamily="2" charset="-79"/>
              </a:rPr>
              <a:t>١٤- رتبي مراحل تكوين المطر:</a:t>
            </a:r>
          </a:p>
        </p:txBody>
      </p:sp>
      <p:graphicFrame>
        <p:nvGraphicFramePr>
          <p:cNvPr id="9" name="جدول 9">
            <a:extLst>
              <a:ext uri="{FF2B5EF4-FFF2-40B4-BE49-F238E27FC236}">
                <a16:creationId xmlns:a16="http://schemas.microsoft.com/office/drawing/2014/main" id="{1A0A6E4F-BF7E-6942-965C-CD707AE6AB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5122647"/>
              </p:ext>
            </p:extLst>
          </p:nvPr>
        </p:nvGraphicFramePr>
        <p:xfrm>
          <a:off x="831404" y="1401415"/>
          <a:ext cx="4999116" cy="3476340"/>
        </p:xfrm>
        <a:graphic>
          <a:graphicData uri="http://schemas.openxmlformats.org/drawingml/2006/table">
            <a:tbl>
              <a:tblPr rtl="1" firstRow="1" bandRow="1">
                <a:tableStyleId>{69CF1AB2-1976-4502-BF36-3FF5EA218861}</a:tableStyleId>
              </a:tblPr>
              <a:tblGrid>
                <a:gridCol w="2499558">
                  <a:extLst>
                    <a:ext uri="{9D8B030D-6E8A-4147-A177-3AD203B41FA5}">
                      <a16:colId xmlns:a16="http://schemas.microsoft.com/office/drawing/2014/main" val="3897971066"/>
                    </a:ext>
                  </a:extLst>
                </a:gridCol>
                <a:gridCol w="2499558">
                  <a:extLst>
                    <a:ext uri="{9D8B030D-6E8A-4147-A177-3AD203B41FA5}">
                      <a16:colId xmlns:a16="http://schemas.microsoft.com/office/drawing/2014/main" val="2137227351"/>
                    </a:ext>
                  </a:extLst>
                </a:gridCol>
              </a:tblGrid>
              <a:tr h="695268">
                <a:tc>
                  <a:txBody>
                    <a:bodyPr/>
                    <a:lstStyle/>
                    <a:p>
                      <a:pPr algn="ctr" rtl="1"/>
                      <a:r>
                        <a:rPr lang="ar-SA" sz="2800" b="1" dirty="0">
                          <a:solidFill>
                            <a:schemeClr val="tx1"/>
                          </a:solidFill>
                        </a:rPr>
                        <a:t>الترتيب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800" b="1" dirty="0">
                          <a:solidFill>
                            <a:schemeClr val="tx1"/>
                          </a:solidFill>
                        </a:rPr>
                        <a:t>الكلمة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1953922"/>
                  </a:ext>
                </a:extLst>
              </a:tr>
              <a:tr h="695268">
                <a:tc>
                  <a:txBody>
                    <a:bodyPr/>
                    <a:lstStyle/>
                    <a:p>
                      <a:pPr algn="ctr" rtl="1"/>
                      <a:r>
                        <a:rPr lang="ar-SA" sz="2800" b="1" dirty="0">
                          <a:solidFill>
                            <a:schemeClr val="tx1"/>
                          </a:solidFill>
                        </a:rPr>
                        <a:t>١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ar-SA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8075847"/>
                  </a:ext>
                </a:extLst>
              </a:tr>
              <a:tr h="695268">
                <a:tc>
                  <a:txBody>
                    <a:bodyPr/>
                    <a:lstStyle/>
                    <a:p>
                      <a:pPr algn="ctr" rtl="1"/>
                      <a:r>
                        <a:rPr lang="ar-SA" sz="2800" b="1" dirty="0">
                          <a:solidFill>
                            <a:schemeClr val="tx1"/>
                          </a:solidFill>
                        </a:rPr>
                        <a:t>٢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ar-SA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3585502"/>
                  </a:ext>
                </a:extLst>
              </a:tr>
              <a:tr h="695268">
                <a:tc>
                  <a:txBody>
                    <a:bodyPr/>
                    <a:lstStyle/>
                    <a:p>
                      <a:pPr algn="ctr" rtl="1"/>
                      <a:r>
                        <a:rPr lang="ar-SA" sz="2800" b="1" dirty="0">
                          <a:solidFill>
                            <a:schemeClr val="tx1"/>
                          </a:solidFill>
                        </a:rPr>
                        <a:t>٣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ar-SA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99464284"/>
                  </a:ext>
                </a:extLst>
              </a:tr>
              <a:tr h="695268">
                <a:tc>
                  <a:txBody>
                    <a:bodyPr/>
                    <a:lstStyle/>
                    <a:p>
                      <a:pPr algn="ctr" rtl="1"/>
                      <a:r>
                        <a:rPr lang="ar-SA" sz="2800" b="1" dirty="0">
                          <a:solidFill>
                            <a:schemeClr val="tx1"/>
                          </a:solidFill>
                        </a:rPr>
                        <a:t>٤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ar-SA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23753009"/>
                  </a:ext>
                </a:extLst>
              </a:tr>
            </a:tbl>
          </a:graphicData>
        </a:graphic>
      </p:graphicFrame>
      <p:pic>
        <p:nvPicPr>
          <p:cNvPr id="3" name="صورة 11">
            <a:extLst>
              <a:ext uri="{FF2B5EF4-FFF2-40B4-BE49-F238E27FC236}">
                <a16:creationId xmlns:a16="http://schemas.microsoft.com/office/drawing/2014/main" id="{117F3225-69D3-CE4C-950C-5AD57D706F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75773" y="459500"/>
            <a:ext cx="964335" cy="9643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صورة 12">
            <a:extLst>
              <a:ext uri="{FF2B5EF4-FFF2-40B4-BE49-F238E27FC236}">
                <a16:creationId xmlns:a16="http://schemas.microsoft.com/office/drawing/2014/main" id="{D3245082-5529-FF41-9745-DE5250C1F6F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9692" y="4877755"/>
            <a:ext cx="1624458" cy="16244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451891E1-2FC0-CF41-BDE1-82FAE13ACF68}"/>
              </a:ext>
            </a:extLst>
          </p:cNvPr>
          <p:cNvSpPr txBox="1"/>
          <p:nvPr/>
        </p:nvSpPr>
        <p:spPr>
          <a:xfrm>
            <a:off x="7799956" y="2675231"/>
            <a:ext cx="3089062" cy="403187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285750" indent="-285750" algn="r">
              <a:buFontTx/>
              <a:buChar char="-"/>
            </a:pPr>
            <a:r>
              <a:rPr lang="ar-SA" sz="3200" b="1" dirty="0">
                <a:solidFill>
                  <a:schemeClr val="accent1"/>
                </a:solidFill>
              </a:rPr>
              <a:t>- (ثم يجعله ركاما)</a:t>
            </a:r>
          </a:p>
          <a:p>
            <a:pPr marL="285750" indent="-285750" algn="r">
              <a:buFontTx/>
              <a:buChar char="-"/>
            </a:pPr>
            <a:r>
              <a:rPr lang="ar-SA" sz="3200" b="1" dirty="0">
                <a:solidFill>
                  <a:schemeClr val="accent1"/>
                </a:solidFill>
              </a:rPr>
              <a:t>-( ثم يؤلف بينه)</a:t>
            </a:r>
          </a:p>
          <a:p>
            <a:pPr marL="285750" indent="-285750" algn="r">
              <a:buFontTx/>
              <a:buChar char="-"/>
            </a:pPr>
            <a:r>
              <a:rPr lang="ar-SA" sz="3200" b="1" dirty="0">
                <a:solidFill>
                  <a:schemeClr val="accent1"/>
                </a:solidFill>
              </a:rPr>
              <a:t>-(يزجي سحابا)</a:t>
            </a:r>
          </a:p>
          <a:p>
            <a:pPr marL="285750" indent="-285750" algn="r">
              <a:buFontTx/>
              <a:buChar char="-"/>
            </a:pPr>
            <a:r>
              <a:rPr lang="ar-SA" sz="3200" b="1" dirty="0">
                <a:solidFill>
                  <a:schemeClr val="accent1"/>
                </a:solidFill>
              </a:rPr>
              <a:t>-(فترى الودق يخرج من خلاله)</a:t>
            </a:r>
          </a:p>
          <a:p>
            <a:pPr marL="285750" indent="-285750" algn="r">
              <a:buFontTx/>
              <a:buChar char="-"/>
            </a:pPr>
            <a:endParaRPr lang="ar-SA" sz="3200" b="1" dirty="0">
              <a:solidFill>
                <a:schemeClr val="accent1"/>
              </a:solidFill>
            </a:endParaRPr>
          </a:p>
          <a:p>
            <a:pPr marL="285750" indent="-285750" algn="r">
              <a:buFontTx/>
              <a:buChar char="-"/>
            </a:pPr>
            <a:endParaRPr lang="ar-SA" sz="3200" b="1" dirty="0">
              <a:solidFill>
                <a:schemeClr val="accent1"/>
              </a:solidFill>
            </a:endParaRPr>
          </a:p>
          <a:p>
            <a:pPr marL="285750" indent="-285750" algn="r">
              <a:buFontTx/>
              <a:buChar char="-"/>
            </a:pPr>
            <a:endParaRPr lang="ar-SA" sz="3200" b="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0568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4">
            <a:extLst>
              <a:ext uri="{FF2B5EF4-FFF2-40B4-BE49-F238E27FC236}">
                <a16:creationId xmlns:a16="http://schemas.microsoft.com/office/drawing/2014/main" id="{46080699-A749-5D47-873F-63B1986324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" t="3783" r="2364" b="4662"/>
          <a:stretch/>
        </p:blipFill>
        <p:spPr>
          <a:xfrm>
            <a:off x="422495" y="147117"/>
            <a:ext cx="11656337" cy="6563761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7FA0CF37-B06F-A74E-9D7E-607DEA972169}"/>
              </a:ext>
            </a:extLst>
          </p:cNvPr>
          <p:cNvSpPr/>
          <p:nvPr/>
        </p:nvSpPr>
        <p:spPr>
          <a:xfrm>
            <a:off x="6554125" y="0"/>
            <a:ext cx="5427522" cy="414950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000" b="1" dirty="0">
                <a:solidFill>
                  <a:srgbClr val="C00000"/>
                </a:solidFill>
                <a:latin typeface="Aharoni" panose="02010803020104030203" pitchFamily="2" charset="-79"/>
              </a:rPr>
              <a:t>١٥- عدد أنواع المخلوقات . في ضوء الآية التالية ؟</a:t>
            </a:r>
          </a:p>
        </p:txBody>
      </p:sp>
      <p:graphicFrame>
        <p:nvGraphicFramePr>
          <p:cNvPr id="9" name="جدول 9">
            <a:extLst>
              <a:ext uri="{FF2B5EF4-FFF2-40B4-BE49-F238E27FC236}">
                <a16:creationId xmlns:a16="http://schemas.microsoft.com/office/drawing/2014/main" id="{1A0A6E4F-BF7E-6942-965C-CD707AE6AB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5238782"/>
              </p:ext>
            </p:extLst>
          </p:nvPr>
        </p:nvGraphicFramePr>
        <p:xfrm>
          <a:off x="831404" y="1401415"/>
          <a:ext cx="4999116" cy="3725952"/>
        </p:xfrm>
        <a:graphic>
          <a:graphicData uri="http://schemas.openxmlformats.org/drawingml/2006/table">
            <a:tbl>
              <a:tblPr rtl="1" firstRow="1" bandRow="1">
                <a:tableStyleId>{69CF1AB2-1976-4502-BF36-3FF5EA218861}</a:tableStyleId>
              </a:tblPr>
              <a:tblGrid>
                <a:gridCol w="1666372">
                  <a:extLst>
                    <a:ext uri="{9D8B030D-6E8A-4147-A177-3AD203B41FA5}">
                      <a16:colId xmlns:a16="http://schemas.microsoft.com/office/drawing/2014/main" val="3897971066"/>
                    </a:ext>
                  </a:extLst>
                </a:gridCol>
                <a:gridCol w="1666372">
                  <a:extLst>
                    <a:ext uri="{9D8B030D-6E8A-4147-A177-3AD203B41FA5}">
                      <a16:colId xmlns:a16="http://schemas.microsoft.com/office/drawing/2014/main" val="2137227351"/>
                    </a:ext>
                  </a:extLst>
                </a:gridCol>
                <a:gridCol w="1666372">
                  <a:extLst>
                    <a:ext uri="{9D8B030D-6E8A-4147-A177-3AD203B41FA5}">
                      <a16:colId xmlns:a16="http://schemas.microsoft.com/office/drawing/2014/main" val="3335750339"/>
                    </a:ext>
                  </a:extLst>
                </a:gridCol>
              </a:tblGrid>
              <a:tr h="695268">
                <a:tc>
                  <a:txBody>
                    <a:bodyPr/>
                    <a:lstStyle/>
                    <a:p>
                      <a:pPr algn="ctr" rtl="1"/>
                      <a:r>
                        <a:rPr lang="ar-SA" sz="2800" b="1" dirty="0">
                          <a:solidFill>
                            <a:schemeClr val="tx1"/>
                          </a:solidFill>
                        </a:rPr>
                        <a:t>الترتيب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800" b="1" dirty="0">
                          <a:solidFill>
                            <a:schemeClr val="tx1"/>
                          </a:solidFill>
                        </a:rPr>
                        <a:t>الخلق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800" b="1" dirty="0">
                          <a:solidFill>
                            <a:schemeClr val="tx1"/>
                          </a:solidFill>
                        </a:rPr>
                        <a:t>مثال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1953922"/>
                  </a:ext>
                </a:extLst>
              </a:tr>
              <a:tr h="695268">
                <a:tc>
                  <a:txBody>
                    <a:bodyPr/>
                    <a:lstStyle/>
                    <a:p>
                      <a:pPr algn="ctr" rtl="1"/>
                      <a:r>
                        <a:rPr lang="ar-SA" sz="2800" b="1" dirty="0">
                          <a:solidFill>
                            <a:schemeClr val="tx1"/>
                          </a:solidFill>
                        </a:rPr>
                        <a:t>أصل الخلق من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ar-SA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ar-SA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8075847"/>
                  </a:ext>
                </a:extLst>
              </a:tr>
              <a:tr h="695268">
                <a:tc>
                  <a:txBody>
                    <a:bodyPr/>
                    <a:lstStyle/>
                    <a:p>
                      <a:pPr algn="ctr" rtl="1"/>
                      <a:r>
                        <a:rPr lang="ar-SA" sz="2800" b="1" dirty="0">
                          <a:solidFill>
                            <a:schemeClr val="tx1"/>
                          </a:solidFill>
                        </a:rPr>
                        <a:t>١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ar-SA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ar-SA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56544160"/>
                  </a:ext>
                </a:extLst>
              </a:tr>
              <a:tr h="695268">
                <a:tc>
                  <a:txBody>
                    <a:bodyPr/>
                    <a:lstStyle/>
                    <a:p>
                      <a:pPr algn="ctr" rtl="1"/>
                      <a:r>
                        <a:rPr lang="ar-SA" sz="2800" b="1" dirty="0">
                          <a:solidFill>
                            <a:schemeClr val="tx1"/>
                          </a:solidFill>
                        </a:rPr>
                        <a:t>٢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ar-SA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ar-SA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3585502"/>
                  </a:ext>
                </a:extLst>
              </a:tr>
              <a:tr h="695268">
                <a:tc>
                  <a:txBody>
                    <a:bodyPr/>
                    <a:lstStyle/>
                    <a:p>
                      <a:pPr algn="ctr" rtl="1"/>
                      <a:r>
                        <a:rPr lang="ar-SA" sz="2800" b="1" dirty="0">
                          <a:solidFill>
                            <a:schemeClr val="tx1"/>
                          </a:solidFill>
                        </a:rPr>
                        <a:t>٣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ar-SA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ar-SA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99464284"/>
                  </a:ext>
                </a:extLst>
              </a:tr>
            </a:tbl>
          </a:graphicData>
        </a:graphic>
      </p:graphicFrame>
      <p:pic>
        <p:nvPicPr>
          <p:cNvPr id="3" name="صورة 11">
            <a:extLst>
              <a:ext uri="{FF2B5EF4-FFF2-40B4-BE49-F238E27FC236}">
                <a16:creationId xmlns:a16="http://schemas.microsoft.com/office/drawing/2014/main" id="{117F3225-69D3-CE4C-950C-5AD57D706F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75773" y="459500"/>
            <a:ext cx="964335" cy="9643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صورة 12">
            <a:extLst>
              <a:ext uri="{FF2B5EF4-FFF2-40B4-BE49-F238E27FC236}">
                <a16:creationId xmlns:a16="http://schemas.microsoft.com/office/drawing/2014/main" id="{D3245082-5529-FF41-9745-DE5250C1F6F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9692" y="4877755"/>
            <a:ext cx="1624458" cy="16244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451891E1-2FC0-CF41-BDE1-82FAE13ACF68}"/>
              </a:ext>
            </a:extLst>
          </p:cNvPr>
          <p:cNvSpPr txBox="1"/>
          <p:nvPr/>
        </p:nvSpPr>
        <p:spPr>
          <a:xfrm>
            <a:off x="5634427" y="3513301"/>
            <a:ext cx="6240862" cy="193899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285750" indent="-285750" algn="r">
              <a:buFontTx/>
              <a:buChar char="-"/>
            </a:pPr>
            <a:r>
              <a:rPr lang="ar-SA" sz="4000" b="1" dirty="0">
                <a:solidFill>
                  <a:schemeClr val="accent1"/>
                </a:solidFill>
              </a:rPr>
              <a:t>(و الله خلق كل دآبة من مآء)</a:t>
            </a:r>
          </a:p>
          <a:p>
            <a:pPr marL="285750" indent="-285750" algn="r">
              <a:buFontTx/>
              <a:buChar char="-"/>
            </a:pPr>
            <a:endParaRPr lang="ar-SA" sz="4000" b="1" dirty="0">
              <a:solidFill>
                <a:schemeClr val="accent1"/>
              </a:solidFill>
            </a:endParaRPr>
          </a:p>
          <a:p>
            <a:pPr marL="285750" indent="-285750" algn="r">
              <a:buFontTx/>
              <a:buChar char="-"/>
            </a:pPr>
            <a:endParaRPr lang="ar-SA" sz="4000" b="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66590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4">
            <a:extLst>
              <a:ext uri="{FF2B5EF4-FFF2-40B4-BE49-F238E27FC236}">
                <a16:creationId xmlns:a16="http://schemas.microsoft.com/office/drawing/2014/main" id="{46080699-A749-5D47-873F-63B1986324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" t="3783" r="2364" b="4662"/>
          <a:stretch/>
        </p:blipFill>
        <p:spPr>
          <a:xfrm>
            <a:off x="422495" y="147117"/>
            <a:ext cx="11656337" cy="6563761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7FA0CF37-B06F-A74E-9D7E-607DEA972169}"/>
              </a:ext>
            </a:extLst>
          </p:cNvPr>
          <p:cNvSpPr/>
          <p:nvPr/>
        </p:nvSpPr>
        <p:spPr>
          <a:xfrm>
            <a:off x="6250663" y="602770"/>
            <a:ext cx="5427522" cy="414950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000" b="1" dirty="0">
                <a:solidFill>
                  <a:srgbClr val="C00000"/>
                </a:solidFill>
                <a:latin typeface="Aharoni" panose="02010803020104030203" pitchFamily="2" charset="-79"/>
              </a:rPr>
              <a:t>١٦- قال الله تعالى : </a:t>
            </a:r>
          </a:p>
          <a:p>
            <a:pPr algn="ctr"/>
            <a:r>
              <a:rPr lang="ar-SA" sz="4000" b="1" dirty="0">
                <a:solidFill>
                  <a:srgbClr val="C00000"/>
                </a:solidFill>
                <a:latin typeface="Aharoni" panose="02010803020104030203" pitchFamily="2" charset="-79"/>
              </a:rPr>
              <a:t>( ليستئذنكم الذين ملكت أيمانكم و الذين لم يبلغوا الحلم منكم ثلاث مرات) </a:t>
            </a:r>
          </a:p>
        </p:txBody>
      </p:sp>
      <p:graphicFrame>
        <p:nvGraphicFramePr>
          <p:cNvPr id="9" name="جدول 9">
            <a:extLst>
              <a:ext uri="{FF2B5EF4-FFF2-40B4-BE49-F238E27FC236}">
                <a16:creationId xmlns:a16="http://schemas.microsoft.com/office/drawing/2014/main" id="{1A0A6E4F-BF7E-6942-965C-CD707AE6AB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7385580"/>
              </p:ext>
            </p:extLst>
          </p:nvPr>
        </p:nvGraphicFramePr>
        <p:xfrm>
          <a:off x="831404" y="1401415"/>
          <a:ext cx="4999116" cy="2781072"/>
        </p:xfrm>
        <a:graphic>
          <a:graphicData uri="http://schemas.openxmlformats.org/drawingml/2006/table">
            <a:tbl>
              <a:tblPr rtl="1" firstRow="1" bandRow="1">
                <a:tableStyleId>{69CF1AB2-1976-4502-BF36-3FF5EA218861}</a:tableStyleId>
              </a:tblPr>
              <a:tblGrid>
                <a:gridCol w="1666372">
                  <a:extLst>
                    <a:ext uri="{9D8B030D-6E8A-4147-A177-3AD203B41FA5}">
                      <a16:colId xmlns:a16="http://schemas.microsoft.com/office/drawing/2014/main" val="3897971066"/>
                    </a:ext>
                  </a:extLst>
                </a:gridCol>
                <a:gridCol w="1666372">
                  <a:extLst>
                    <a:ext uri="{9D8B030D-6E8A-4147-A177-3AD203B41FA5}">
                      <a16:colId xmlns:a16="http://schemas.microsoft.com/office/drawing/2014/main" val="2137227351"/>
                    </a:ext>
                  </a:extLst>
                </a:gridCol>
                <a:gridCol w="1666372">
                  <a:extLst>
                    <a:ext uri="{9D8B030D-6E8A-4147-A177-3AD203B41FA5}">
                      <a16:colId xmlns:a16="http://schemas.microsoft.com/office/drawing/2014/main" val="3335750339"/>
                    </a:ext>
                  </a:extLst>
                </a:gridCol>
              </a:tblGrid>
              <a:tr h="695268">
                <a:tc>
                  <a:txBody>
                    <a:bodyPr/>
                    <a:lstStyle/>
                    <a:p>
                      <a:pPr algn="ctr" rtl="1"/>
                      <a:r>
                        <a:rPr lang="ar-SA" sz="2800" b="1" dirty="0">
                          <a:solidFill>
                            <a:schemeClr val="tx1"/>
                          </a:solidFill>
                        </a:rPr>
                        <a:t>الرقم  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800" b="1" dirty="0">
                          <a:solidFill>
                            <a:schemeClr val="tx1"/>
                          </a:solidFill>
                        </a:rPr>
                        <a:t>الوقت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800" b="1" dirty="0">
                          <a:solidFill>
                            <a:schemeClr val="tx1"/>
                          </a:solidFill>
                        </a:rPr>
                        <a:t>الحكمة 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1953922"/>
                  </a:ext>
                </a:extLst>
              </a:tr>
              <a:tr h="695268">
                <a:tc>
                  <a:txBody>
                    <a:bodyPr/>
                    <a:lstStyle/>
                    <a:p>
                      <a:pPr algn="ctr" rtl="1"/>
                      <a:r>
                        <a:rPr lang="ar-SA" sz="2800" b="1" dirty="0">
                          <a:solidFill>
                            <a:schemeClr val="tx1"/>
                          </a:solidFill>
                        </a:rPr>
                        <a:t>١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ar-SA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ar-SA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56544160"/>
                  </a:ext>
                </a:extLst>
              </a:tr>
              <a:tr h="695268">
                <a:tc>
                  <a:txBody>
                    <a:bodyPr/>
                    <a:lstStyle/>
                    <a:p>
                      <a:pPr algn="ctr" rtl="1"/>
                      <a:r>
                        <a:rPr lang="ar-SA" sz="2800" b="1" dirty="0">
                          <a:solidFill>
                            <a:schemeClr val="tx1"/>
                          </a:solidFill>
                        </a:rPr>
                        <a:t>٢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ar-SA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ar-SA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3585502"/>
                  </a:ext>
                </a:extLst>
              </a:tr>
              <a:tr h="695268">
                <a:tc>
                  <a:txBody>
                    <a:bodyPr/>
                    <a:lstStyle/>
                    <a:p>
                      <a:pPr algn="ctr" rtl="1"/>
                      <a:r>
                        <a:rPr lang="ar-SA" sz="2800" b="1" dirty="0">
                          <a:solidFill>
                            <a:schemeClr val="tx1"/>
                          </a:solidFill>
                        </a:rPr>
                        <a:t>٣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ar-SA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ar-SA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99464284"/>
                  </a:ext>
                </a:extLst>
              </a:tr>
            </a:tbl>
          </a:graphicData>
        </a:graphic>
      </p:graphicFrame>
      <p:pic>
        <p:nvPicPr>
          <p:cNvPr id="3" name="صورة 11">
            <a:extLst>
              <a:ext uri="{FF2B5EF4-FFF2-40B4-BE49-F238E27FC236}">
                <a16:creationId xmlns:a16="http://schemas.microsoft.com/office/drawing/2014/main" id="{117F3225-69D3-CE4C-950C-5AD57D706F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75773" y="459500"/>
            <a:ext cx="964335" cy="9643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صورة 12">
            <a:extLst>
              <a:ext uri="{FF2B5EF4-FFF2-40B4-BE49-F238E27FC236}">
                <a16:creationId xmlns:a16="http://schemas.microsoft.com/office/drawing/2014/main" id="{D3245082-5529-FF41-9745-DE5250C1F6F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9692" y="4877755"/>
            <a:ext cx="1624458" cy="16244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451891E1-2FC0-CF41-BDE1-82FAE13ACF68}"/>
              </a:ext>
            </a:extLst>
          </p:cNvPr>
          <p:cNvSpPr txBox="1"/>
          <p:nvPr/>
        </p:nvSpPr>
        <p:spPr>
          <a:xfrm>
            <a:off x="6651783" y="4299603"/>
            <a:ext cx="4396066" cy="255454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285750" indent="-285750" algn="r">
              <a:buFontTx/>
              <a:buChar char="-"/>
            </a:pPr>
            <a:r>
              <a:rPr lang="ar-SA" sz="4000" b="1" dirty="0">
                <a:solidFill>
                  <a:schemeClr val="accent1"/>
                </a:solidFill>
              </a:rPr>
              <a:t>بيني هذه الأوقات مع ذكر السبب؟</a:t>
            </a:r>
          </a:p>
          <a:p>
            <a:pPr marL="285750" indent="-285750" algn="r">
              <a:buFontTx/>
              <a:buChar char="-"/>
            </a:pPr>
            <a:endParaRPr lang="ar-SA" sz="4000" b="1" dirty="0">
              <a:solidFill>
                <a:schemeClr val="accent1"/>
              </a:solidFill>
            </a:endParaRPr>
          </a:p>
          <a:p>
            <a:pPr marL="285750" indent="-285750" algn="r">
              <a:buFontTx/>
              <a:buChar char="-"/>
            </a:pPr>
            <a:endParaRPr lang="ar-SA" sz="4000" b="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99046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4">
            <a:extLst>
              <a:ext uri="{FF2B5EF4-FFF2-40B4-BE49-F238E27FC236}">
                <a16:creationId xmlns:a16="http://schemas.microsoft.com/office/drawing/2014/main" id="{46080699-A749-5D47-873F-63B1986324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" t="3783" r="2364" b="4662"/>
          <a:stretch/>
        </p:blipFill>
        <p:spPr>
          <a:xfrm>
            <a:off x="422495" y="147117"/>
            <a:ext cx="11656337" cy="6563761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7FA0CF37-B06F-A74E-9D7E-607DEA972169}"/>
              </a:ext>
            </a:extLst>
          </p:cNvPr>
          <p:cNvSpPr/>
          <p:nvPr/>
        </p:nvSpPr>
        <p:spPr>
          <a:xfrm>
            <a:off x="6491255" y="1354244"/>
            <a:ext cx="5427522" cy="414950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6000" b="1" dirty="0">
                <a:solidFill>
                  <a:srgbClr val="C00000"/>
                </a:solidFill>
                <a:latin typeface="Aharoni" panose="02010803020104030203" pitchFamily="2" charset="-79"/>
              </a:rPr>
              <a:t>١٧- سمى الله أوقات الاستئذان ب: </a:t>
            </a:r>
          </a:p>
        </p:txBody>
      </p:sp>
      <p:graphicFrame>
        <p:nvGraphicFramePr>
          <p:cNvPr id="9" name="جدول 9">
            <a:extLst>
              <a:ext uri="{FF2B5EF4-FFF2-40B4-BE49-F238E27FC236}">
                <a16:creationId xmlns:a16="http://schemas.microsoft.com/office/drawing/2014/main" id="{1A0A6E4F-BF7E-6942-965C-CD707AE6AB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3518310"/>
              </p:ext>
            </p:extLst>
          </p:nvPr>
        </p:nvGraphicFramePr>
        <p:xfrm>
          <a:off x="1534059" y="1198537"/>
          <a:ext cx="3675409" cy="4636968"/>
        </p:xfrm>
        <a:graphic>
          <a:graphicData uri="http://schemas.openxmlformats.org/drawingml/2006/table">
            <a:tbl>
              <a:tblPr rtl="1" firstRow="1" bandRow="1">
                <a:tableStyleId>{69CF1AB2-1976-4502-BF36-3FF5EA218861}</a:tableStyleId>
              </a:tblPr>
              <a:tblGrid>
                <a:gridCol w="3675409">
                  <a:extLst>
                    <a:ext uri="{9D8B030D-6E8A-4147-A177-3AD203B41FA5}">
                      <a16:colId xmlns:a16="http://schemas.microsoft.com/office/drawing/2014/main" val="3897971066"/>
                    </a:ext>
                  </a:extLst>
                </a:gridCol>
              </a:tblGrid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6600" b="1" dirty="0">
                          <a:solidFill>
                            <a:schemeClr val="tx1"/>
                          </a:solidFill>
                        </a:rPr>
                        <a:t>أيام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1953922"/>
                  </a:ext>
                </a:extLst>
              </a:tr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6600" b="1" dirty="0">
                          <a:solidFill>
                            <a:schemeClr val="tx1"/>
                          </a:solidFill>
                        </a:rPr>
                        <a:t>أوقات 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8075847"/>
                  </a:ext>
                </a:extLst>
              </a:tr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6600" b="1" dirty="0">
                          <a:solidFill>
                            <a:schemeClr val="tx1"/>
                          </a:solidFill>
                        </a:rPr>
                        <a:t>عورات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3585502"/>
                  </a:ext>
                </a:extLst>
              </a:tr>
            </a:tbl>
          </a:graphicData>
        </a:graphic>
      </p:graphicFrame>
      <p:pic>
        <p:nvPicPr>
          <p:cNvPr id="10" name="صورة 10">
            <a:extLst>
              <a:ext uri="{FF2B5EF4-FFF2-40B4-BE49-F238E27FC236}">
                <a16:creationId xmlns:a16="http://schemas.microsoft.com/office/drawing/2014/main" id="{DDB646A7-6CBF-DF45-909F-000384431F5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7" t="15439" r="13428" b="16897"/>
          <a:stretch/>
        </p:blipFill>
        <p:spPr>
          <a:xfrm>
            <a:off x="904643" y="4477593"/>
            <a:ext cx="1258832" cy="1212391"/>
          </a:xfrm>
          <a:prstGeom prst="rect">
            <a:avLst/>
          </a:prstGeom>
        </p:spPr>
      </p:pic>
      <p:pic>
        <p:nvPicPr>
          <p:cNvPr id="3" name="صورة 11">
            <a:extLst>
              <a:ext uri="{FF2B5EF4-FFF2-40B4-BE49-F238E27FC236}">
                <a16:creationId xmlns:a16="http://schemas.microsoft.com/office/drawing/2014/main" id="{117F3225-69D3-CE4C-950C-5AD57D706F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3190" y="678460"/>
            <a:ext cx="1351571" cy="13515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صورة 12">
            <a:extLst>
              <a:ext uri="{FF2B5EF4-FFF2-40B4-BE49-F238E27FC236}">
                <a16:creationId xmlns:a16="http://schemas.microsoft.com/office/drawing/2014/main" id="{D3245082-5529-FF41-9745-DE5250C1F6F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9692" y="4877755"/>
            <a:ext cx="1624458" cy="16244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7762094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4">
            <a:extLst>
              <a:ext uri="{FF2B5EF4-FFF2-40B4-BE49-F238E27FC236}">
                <a16:creationId xmlns:a16="http://schemas.microsoft.com/office/drawing/2014/main" id="{46080699-A749-5D47-873F-63B1986324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" t="3783" r="2364" b="4662"/>
          <a:stretch/>
        </p:blipFill>
        <p:spPr>
          <a:xfrm>
            <a:off x="422495" y="147117"/>
            <a:ext cx="11656337" cy="6563761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7FA0CF37-B06F-A74E-9D7E-607DEA972169}"/>
              </a:ext>
            </a:extLst>
          </p:cNvPr>
          <p:cNvSpPr/>
          <p:nvPr/>
        </p:nvSpPr>
        <p:spPr>
          <a:xfrm>
            <a:off x="6491255" y="1354244"/>
            <a:ext cx="5427522" cy="414950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5400" b="1" dirty="0">
                <a:solidFill>
                  <a:srgbClr val="C00000"/>
                </a:solidFill>
                <a:latin typeface="Aharoni" panose="02010803020104030203" pitchFamily="2" charset="-79"/>
              </a:rPr>
              <a:t>١٨- ( ألم ترى أن الله يسبح له مافي السموات و الأرض) التسبح هنا: </a:t>
            </a:r>
          </a:p>
        </p:txBody>
      </p:sp>
      <p:graphicFrame>
        <p:nvGraphicFramePr>
          <p:cNvPr id="9" name="جدول 9">
            <a:extLst>
              <a:ext uri="{FF2B5EF4-FFF2-40B4-BE49-F238E27FC236}">
                <a16:creationId xmlns:a16="http://schemas.microsoft.com/office/drawing/2014/main" id="{1A0A6E4F-BF7E-6942-965C-CD707AE6AB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9954229"/>
              </p:ext>
            </p:extLst>
          </p:nvPr>
        </p:nvGraphicFramePr>
        <p:xfrm>
          <a:off x="1534059" y="1198537"/>
          <a:ext cx="3675409" cy="4636968"/>
        </p:xfrm>
        <a:graphic>
          <a:graphicData uri="http://schemas.openxmlformats.org/drawingml/2006/table">
            <a:tbl>
              <a:tblPr rtl="1" firstRow="1" bandRow="1">
                <a:tableStyleId>{69CF1AB2-1976-4502-BF36-3FF5EA218861}</a:tableStyleId>
              </a:tblPr>
              <a:tblGrid>
                <a:gridCol w="3675409">
                  <a:extLst>
                    <a:ext uri="{9D8B030D-6E8A-4147-A177-3AD203B41FA5}">
                      <a16:colId xmlns:a16="http://schemas.microsoft.com/office/drawing/2014/main" val="3897971066"/>
                    </a:ext>
                  </a:extLst>
                </a:gridCol>
              </a:tblGrid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4400" b="1" dirty="0">
                          <a:solidFill>
                            <a:schemeClr val="tx1"/>
                          </a:solidFill>
                        </a:rPr>
                        <a:t>خاص بالأنس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1953922"/>
                  </a:ext>
                </a:extLst>
              </a:tr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4400" b="1" dirty="0">
                          <a:solidFill>
                            <a:schemeClr val="tx1"/>
                          </a:solidFill>
                        </a:rPr>
                        <a:t>عام لجميع المخلوقات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8075847"/>
                  </a:ext>
                </a:extLst>
              </a:tr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4400" b="1" dirty="0">
                          <a:solidFill>
                            <a:schemeClr val="tx1"/>
                          </a:solidFill>
                        </a:rPr>
                        <a:t>خاص بالجن و الأنس فقط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3585502"/>
                  </a:ext>
                </a:extLst>
              </a:tr>
            </a:tbl>
          </a:graphicData>
        </a:graphic>
      </p:graphicFrame>
      <p:pic>
        <p:nvPicPr>
          <p:cNvPr id="10" name="صورة 10">
            <a:extLst>
              <a:ext uri="{FF2B5EF4-FFF2-40B4-BE49-F238E27FC236}">
                <a16:creationId xmlns:a16="http://schemas.microsoft.com/office/drawing/2014/main" id="{DDB646A7-6CBF-DF45-909F-000384431F5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7" t="15439" r="13428" b="16897"/>
          <a:stretch/>
        </p:blipFill>
        <p:spPr>
          <a:xfrm>
            <a:off x="744588" y="2910825"/>
            <a:ext cx="1258832" cy="1212391"/>
          </a:xfrm>
          <a:prstGeom prst="rect">
            <a:avLst/>
          </a:prstGeom>
        </p:spPr>
      </p:pic>
      <p:pic>
        <p:nvPicPr>
          <p:cNvPr id="3" name="صورة 11">
            <a:extLst>
              <a:ext uri="{FF2B5EF4-FFF2-40B4-BE49-F238E27FC236}">
                <a16:creationId xmlns:a16="http://schemas.microsoft.com/office/drawing/2014/main" id="{117F3225-69D3-CE4C-950C-5AD57D706F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3190" y="678460"/>
            <a:ext cx="1351571" cy="13515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صورة 12">
            <a:extLst>
              <a:ext uri="{FF2B5EF4-FFF2-40B4-BE49-F238E27FC236}">
                <a16:creationId xmlns:a16="http://schemas.microsoft.com/office/drawing/2014/main" id="{D3245082-5529-FF41-9745-DE5250C1F6F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9692" y="4877755"/>
            <a:ext cx="1624458" cy="16244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571679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4">
            <a:extLst>
              <a:ext uri="{FF2B5EF4-FFF2-40B4-BE49-F238E27FC236}">
                <a16:creationId xmlns:a16="http://schemas.microsoft.com/office/drawing/2014/main" id="{46080699-A749-5D47-873F-63B1986324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" t="3783" r="2364" b="4662"/>
          <a:stretch/>
        </p:blipFill>
        <p:spPr>
          <a:xfrm>
            <a:off x="422495" y="147117"/>
            <a:ext cx="11656337" cy="6563761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7FA0CF37-B06F-A74E-9D7E-607DEA972169}"/>
              </a:ext>
            </a:extLst>
          </p:cNvPr>
          <p:cNvSpPr/>
          <p:nvPr/>
        </p:nvSpPr>
        <p:spPr>
          <a:xfrm>
            <a:off x="6491255" y="1354244"/>
            <a:ext cx="5427522" cy="414950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5400" b="1" dirty="0">
                <a:solidFill>
                  <a:srgbClr val="C00000"/>
                </a:solidFill>
                <a:latin typeface="Aharoni" panose="02010803020104030203" pitchFamily="2" charset="-79"/>
              </a:rPr>
              <a:t>١٩- من أجل أوصاف النبي صلى الله عليه في القرآن الكريم):</a:t>
            </a:r>
          </a:p>
        </p:txBody>
      </p:sp>
      <p:graphicFrame>
        <p:nvGraphicFramePr>
          <p:cNvPr id="9" name="جدول 9">
            <a:extLst>
              <a:ext uri="{FF2B5EF4-FFF2-40B4-BE49-F238E27FC236}">
                <a16:creationId xmlns:a16="http://schemas.microsoft.com/office/drawing/2014/main" id="{1A0A6E4F-BF7E-6942-965C-CD707AE6AB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6832132"/>
              </p:ext>
            </p:extLst>
          </p:nvPr>
        </p:nvGraphicFramePr>
        <p:xfrm>
          <a:off x="1534059" y="1198537"/>
          <a:ext cx="3675409" cy="4636968"/>
        </p:xfrm>
        <a:graphic>
          <a:graphicData uri="http://schemas.openxmlformats.org/drawingml/2006/table">
            <a:tbl>
              <a:tblPr rtl="1" firstRow="1" bandRow="1">
                <a:tableStyleId>{69CF1AB2-1976-4502-BF36-3FF5EA218861}</a:tableStyleId>
              </a:tblPr>
              <a:tblGrid>
                <a:gridCol w="3675409">
                  <a:extLst>
                    <a:ext uri="{9D8B030D-6E8A-4147-A177-3AD203B41FA5}">
                      <a16:colId xmlns:a16="http://schemas.microsoft.com/office/drawing/2014/main" val="3897971066"/>
                    </a:ext>
                  </a:extLst>
                </a:gridCol>
              </a:tblGrid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4400" b="1" dirty="0">
                          <a:solidFill>
                            <a:schemeClr val="tx1"/>
                          </a:solidFill>
                        </a:rPr>
                        <a:t>(يا أيها النبي)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1953922"/>
                  </a:ext>
                </a:extLst>
              </a:tr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4400" b="1" dirty="0">
                          <a:solidFill>
                            <a:schemeClr val="tx1"/>
                          </a:solidFill>
                        </a:rPr>
                        <a:t>(أرسل إليكم رسولا)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8075847"/>
                  </a:ext>
                </a:extLst>
              </a:tr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4400" b="1" dirty="0">
                          <a:solidFill>
                            <a:schemeClr val="tx1"/>
                          </a:solidFill>
                        </a:rPr>
                        <a:t>(تبارك الذي نزل الفرقان على عبده)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3585502"/>
                  </a:ext>
                </a:extLst>
              </a:tr>
            </a:tbl>
          </a:graphicData>
        </a:graphic>
      </p:graphicFrame>
      <p:pic>
        <p:nvPicPr>
          <p:cNvPr id="10" name="صورة 10">
            <a:extLst>
              <a:ext uri="{FF2B5EF4-FFF2-40B4-BE49-F238E27FC236}">
                <a16:creationId xmlns:a16="http://schemas.microsoft.com/office/drawing/2014/main" id="{DDB646A7-6CBF-DF45-909F-000384431F5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7" t="15439" r="13428" b="16897"/>
          <a:stretch/>
        </p:blipFill>
        <p:spPr>
          <a:xfrm>
            <a:off x="640425" y="4477593"/>
            <a:ext cx="1258832" cy="1212391"/>
          </a:xfrm>
          <a:prstGeom prst="rect">
            <a:avLst/>
          </a:prstGeom>
        </p:spPr>
      </p:pic>
      <p:pic>
        <p:nvPicPr>
          <p:cNvPr id="3" name="صورة 11">
            <a:extLst>
              <a:ext uri="{FF2B5EF4-FFF2-40B4-BE49-F238E27FC236}">
                <a16:creationId xmlns:a16="http://schemas.microsoft.com/office/drawing/2014/main" id="{117F3225-69D3-CE4C-950C-5AD57D706F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3190" y="678460"/>
            <a:ext cx="1351571" cy="13515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صورة 12">
            <a:extLst>
              <a:ext uri="{FF2B5EF4-FFF2-40B4-BE49-F238E27FC236}">
                <a16:creationId xmlns:a16="http://schemas.microsoft.com/office/drawing/2014/main" id="{D3245082-5529-FF41-9745-DE5250C1F6F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9692" y="4877755"/>
            <a:ext cx="1624458" cy="16244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4725208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4">
            <a:extLst>
              <a:ext uri="{FF2B5EF4-FFF2-40B4-BE49-F238E27FC236}">
                <a16:creationId xmlns:a16="http://schemas.microsoft.com/office/drawing/2014/main" id="{46080699-A749-5D47-873F-63B1986324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" t="3783" r="2364" b="4662"/>
          <a:stretch/>
        </p:blipFill>
        <p:spPr>
          <a:xfrm>
            <a:off x="422495" y="147117"/>
            <a:ext cx="11656337" cy="6563761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7FA0CF37-B06F-A74E-9D7E-607DEA972169}"/>
              </a:ext>
            </a:extLst>
          </p:cNvPr>
          <p:cNvSpPr/>
          <p:nvPr/>
        </p:nvSpPr>
        <p:spPr>
          <a:xfrm>
            <a:off x="6491255" y="1354244"/>
            <a:ext cx="5427522" cy="414950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5400" b="1" dirty="0">
                <a:solidFill>
                  <a:srgbClr val="C00000"/>
                </a:solidFill>
                <a:latin typeface="Aharoni" panose="02010803020104030203" pitchFamily="2" charset="-79"/>
              </a:rPr>
              <a:t>٢٠- وصف كفار قريش القرآن بوصفين باطلين في سورة الفرقان . ما هما؟</a:t>
            </a:r>
          </a:p>
        </p:txBody>
      </p:sp>
      <p:pic>
        <p:nvPicPr>
          <p:cNvPr id="3" name="صورة 11">
            <a:extLst>
              <a:ext uri="{FF2B5EF4-FFF2-40B4-BE49-F238E27FC236}">
                <a16:creationId xmlns:a16="http://schemas.microsoft.com/office/drawing/2014/main" id="{117F3225-69D3-CE4C-950C-5AD57D706F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9703" y="628164"/>
            <a:ext cx="865058" cy="8650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صورة 12">
            <a:extLst>
              <a:ext uri="{FF2B5EF4-FFF2-40B4-BE49-F238E27FC236}">
                <a16:creationId xmlns:a16="http://schemas.microsoft.com/office/drawing/2014/main" id="{D3245082-5529-FF41-9745-DE5250C1F6F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9692" y="4877755"/>
            <a:ext cx="1624458" cy="16244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مستطيل: زوايا مستديرة 1">
            <a:extLst>
              <a:ext uri="{FF2B5EF4-FFF2-40B4-BE49-F238E27FC236}">
                <a16:creationId xmlns:a16="http://schemas.microsoft.com/office/drawing/2014/main" id="{046D11D6-CEB9-954D-A8CB-ABF66FA1BE79}"/>
              </a:ext>
            </a:extLst>
          </p:cNvPr>
          <p:cNvSpPr/>
          <p:nvPr/>
        </p:nvSpPr>
        <p:spPr>
          <a:xfrm>
            <a:off x="903678" y="1354244"/>
            <a:ext cx="5427522" cy="414950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5400" b="1" dirty="0">
                <a:solidFill>
                  <a:schemeClr val="tx1"/>
                </a:solidFill>
                <a:latin typeface="Aharoni" panose="02010803020104030203" pitchFamily="2" charset="-79"/>
              </a:rPr>
              <a:t>١- ( إفك افتراه)</a:t>
            </a:r>
          </a:p>
          <a:p>
            <a:pPr algn="ctr"/>
            <a:r>
              <a:rPr lang="ar-SA" sz="5400" b="1" dirty="0">
                <a:solidFill>
                  <a:schemeClr val="tx1"/>
                </a:solidFill>
                <a:latin typeface="Aharoni" panose="02010803020104030203" pitchFamily="2" charset="-79"/>
              </a:rPr>
              <a:t>٢- ( أساطير الأولين)</a:t>
            </a:r>
          </a:p>
        </p:txBody>
      </p:sp>
    </p:spTree>
    <p:extLst>
      <p:ext uri="{BB962C8B-B14F-4D97-AF65-F5344CB8AC3E}">
        <p14:creationId xmlns:p14="http://schemas.microsoft.com/office/powerpoint/2010/main" val="3322211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4">
            <a:extLst>
              <a:ext uri="{FF2B5EF4-FFF2-40B4-BE49-F238E27FC236}">
                <a16:creationId xmlns:a16="http://schemas.microsoft.com/office/drawing/2014/main" id="{46080699-A749-5D47-873F-63B1986324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" t="3783" r="2364" b="4662"/>
          <a:stretch/>
        </p:blipFill>
        <p:spPr>
          <a:xfrm>
            <a:off x="422495" y="147117"/>
            <a:ext cx="11656337" cy="6563761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7FA0CF37-B06F-A74E-9D7E-607DEA972169}"/>
              </a:ext>
            </a:extLst>
          </p:cNvPr>
          <p:cNvSpPr/>
          <p:nvPr/>
        </p:nvSpPr>
        <p:spPr>
          <a:xfrm>
            <a:off x="6386337" y="-402829"/>
            <a:ext cx="5427522" cy="414950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800" b="1" dirty="0">
                <a:solidFill>
                  <a:srgbClr val="C00000"/>
                </a:solidFill>
                <a:latin typeface="Aharoni" panose="02010803020104030203" pitchFamily="2" charset="-79"/>
              </a:rPr>
              <a:t>١٣- ضعي الكلمة المناسبة في المكان المناسب:</a:t>
            </a:r>
          </a:p>
        </p:txBody>
      </p:sp>
      <p:graphicFrame>
        <p:nvGraphicFramePr>
          <p:cNvPr id="9" name="جدول 9">
            <a:extLst>
              <a:ext uri="{FF2B5EF4-FFF2-40B4-BE49-F238E27FC236}">
                <a16:creationId xmlns:a16="http://schemas.microsoft.com/office/drawing/2014/main" id="{1A0A6E4F-BF7E-6942-965C-CD707AE6AB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0009121"/>
              </p:ext>
            </p:extLst>
          </p:nvPr>
        </p:nvGraphicFramePr>
        <p:xfrm>
          <a:off x="782381" y="1320296"/>
          <a:ext cx="4999116" cy="3420197"/>
        </p:xfrm>
        <a:graphic>
          <a:graphicData uri="http://schemas.openxmlformats.org/drawingml/2006/table">
            <a:tbl>
              <a:tblPr rtl="1" firstRow="1" bandRow="1">
                <a:tableStyleId>{69CF1AB2-1976-4502-BF36-3FF5EA218861}</a:tableStyleId>
              </a:tblPr>
              <a:tblGrid>
                <a:gridCol w="2499558">
                  <a:extLst>
                    <a:ext uri="{9D8B030D-6E8A-4147-A177-3AD203B41FA5}">
                      <a16:colId xmlns:a16="http://schemas.microsoft.com/office/drawing/2014/main" val="3897971066"/>
                    </a:ext>
                  </a:extLst>
                </a:gridCol>
                <a:gridCol w="2499558">
                  <a:extLst>
                    <a:ext uri="{9D8B030D-6E8A-4147-A177-3AD203B41FA5}">
                      <a16:colId xmlns:a16="http://schemas.microsoft.com/office/drawing/2014/main" val="2137227351"/>
                    </a:ext>
                  </a:extLst>
                </a:gridCol>
              </a:tblGrid>
              <a:tr h="537850">
                <a:tc>
                  <a:txBody>
                    <a:bodyPr/>
                    <a:lstStyle/>
                    <a:p>
                      <a:pPr algn="ctr" rtl="1"/>
                      <a:r>
                        <a:rPr lang="ar-SA" sz="2800" b="1" dirty="0">
                          <a:solidFill>
                            <a:schemeClr val="tx1"/>
                          </a:solidFill>
                        </a:rPr>
                        <a:t>المعنى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800" b="1" dirty="0">
                          <a:solidFill>
                            <a:schemeClr val="tx1"/>
                          </a:solidFill>
                        </a:rPr>
                        <a:t>الكلمة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1953922"/>
                  </a:ext>
                </a:extLst>
              </a:tr>
              <a:tr h="730947">
                <a:tc>
                  <a:txBody>
                    <a:bodyPr/>
                    <a:lstStyle/>
                    <a:p>
                      <a:pPr algn="ctr" rtl="1"/>
                      <a:r>
                        <a:rPr lang="ar-SA" sz="2800" b="1" dirty="0">
                          <a:solidFill>
                            <a:schemeClr val="tx1"/>
                          </a:solidFill>
                        </a:rPr>
                        <a:t>البعث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ar-SA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8075847"/>
                  </a:ext>
                </a:extLst>
              </a:tr>
              <a:tr h="537850">
                <a:tc>
                  <a:txBody>
                    <a:bodyPr/>
                    <a:lstStyle/>
                    <a:p>
                      <a:pPr algn="ctr" rtl="1"/>
                      <a:r>
                        <a:rPr lang="ar-SA" sz="2800" b="1" dirty="0">
                          <a:solidFill>
                            <a:schemeClr val="tx1"/>
                          </a:solidFill>
                        </a:rPr>
                        <a:t>القرآن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ar-SA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3585502"/>
                  </a:ext>
                </a:extLst>
              </a:tr>
              <a:tr h="537850">
                <a:tc>
                  <a:txBody>
                    <a:bodyPr/>
                    <a:lstStyle/>
                    <a:p>
                      <a:pPr algn="ctr" rtl="1"/>
                      <a:r>
                        <a:rPr lang="ar-SA" sz="2800" b="1" dirty="0">
                          <a:solidFill>
                            <a:schemeClr val="tx1"/>
                          </a:solidFill>
                        </a:rPr>
                        <a:t>كذب و بهتان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ar-SA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99464284"/>
                  </a:ext>
                </a:extLst>
              </a:tr>
              <a:tr h="537850">
                <a:tc>
                  <a:txBody>
                    <a:bodyPr/>
                    <a:lstStyle/>
                    <a:p>
                      <a:pPr algn="ctr" rtl="1"/>
                      <a:r>
                        <a:rPr lang="ar-SA" sz="2800" b="1" dirty="0">
                          <a:solidFill>
                            <a:schemeClr val="tx1"/>
                          </a:solidFill>
                        </a:rPr>
                        <a:t>صباحا و مساء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ar-SA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23753009"/>
                  </a:ext>
                </a:extLst>
              </a:tr>
              <a:tr h="537850">
                <a:tc>
                  <a:txBody>
                    <a:bodyPr/>
                    <a:lstStyle/>
                    <a:p>
                      <a:pPr algn="ctr" rtl="1"/>
                      <a:r>
                        <a:rPr lang="ar-SA" sz="2800" b="1" dirty="0">
                          <a:solidFill>
                            <a:schemeClr val="tx1"/>
                          </a:solidFill>
                        </a:rPr>
                        <a:t>يتحسر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ar-SA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08593732"/>
                  </a:ext>
                </a:extLst>
              </a:tr>
            </a:tbl>
          </a:graphicData>
        </a:graphic>
      </p:graphicFrame>
      <p:pic>
        <p:nvPicPr>
          <p:cNvPr id="3" name="صورة 11">
            <a:extLst>
              <a:ext uri="{FF2B5EF4-FFF2-40B4-BE49-F238E27FC236}">
                <a16:creationId xmlns:a16="http://schemas.microsoft.com/office/drawing/2014/main" id="{117F3225-69D3-CE4C-950C-5AD57D706F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75773" y="459500"/>
            <a:ext cx="964335" cy="9643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صورة 12">
            <a:extLst>
              <a:ext uri="{FF2B5EF4-FFF2-40B4-BE49-F238E27FC236}">
                <a16:creationId xmlns:a16="http://schemas.microsoft.com/office/drawing/2014/main" id="{D3245082-5529-FF41-9745-DE5250C1F6F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9692" y="4877755"/>
            <a:ext cx="1624458" cy="16244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451891E1-2FC0-CF41-BDE1-82FAE13ACF68}"/>
              </a:ext>
            </a:extLst>
          </p:cNvPr>
          <p:cNvSpPr txBox="1"/>
          <p:nvPr/>
        </p:nvSpPr>
        <p:spPr>
          <a:xfrm>
            <a:off x="7086711" y="2498946"/>
            <a:ext cx="3089062" cy="452431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285750" indent="-285750" algn="r">
              <a:buFontTx/>
              <a:buChar char="-"/>
            </a:pPr>
            <a:r>
              <a:rPr lang="ar-SA" sz="3200" b="1" dirty="0">
                <a:solidFill>
                  <a:schemeClr val="accent1"/>
                </a:solidFill>
              </a:rPr>
              <a:t>الفرقان</a:t>
            </a:r>
          </a:p>
          <a:p>
            <a:pPr marL="285750" indent="-285750" algn="r">
              <a:buFontTx/>
              <a:buChar char="-"/>
            </a:pPr>
            <a:r>
              <a:rPr lang="ar-SA" sz="3200" b="1" dirty="0">
                <a:solidFill>
                  <a:schemeClr val="accent1"/>
                </a:solidFill>
              </a:rPr>
              <a:t>بكرة و أصيلا</a:t>
            </a:r>
          </a:p>
          <a:p>
            <a:pPr marL="285750" indent="-285750" algn="r">
              <a:buFontTx/>
              <a:buChar char="-"/>
            </a:pPr>
            <a:r>
              <a:rPr lang="ar-SA" sz="3200" b="1" dirty="0">
                <a:solidFill>
                  <a:schemeClr val="accent1"/>
                </a:solidFill>
              </a:rPr>
              <a:t>إفك افتراه</a:t>
            </a:r>
          </a:p>
          <a:p>
            <a:pPr marL="285750" indent="-285750" algn="r">
              <a:buFontTx/>
              <a:buChar char="-"/>
            </a:pPr>
            <a:r>
              <a:rPr lang="ar-SA" sz="3200" b="1" dirty="0">
                <a:solidFill>
                  <a:schemeClr val="accent1"/>
                </a:solidFill>
              </a:rPr>
              <a:t>نشورا</a:t>
            </a:r>
          </a:p>
          <a:p>
            <a:pPr marL="285750" indent="-285750" algn="r">
              <a:buFontTx/>
              <a:buChar char="-"/>
            </a:pPr>
            <a:r>
              <a:rPr lang="ar-SA" sz="3200" b="1" dirty="0">
                <a:solidFill>
                  <a:schemeClr val="accent1"/>
                </a:solidFill>
              </a:rPr>
              <a:t>يعض</a:t>
            </a:r>
          </a:p>
          <a:p>
            <a:pPr marL="285750" indent="-285750" algn="r">
              <a:buFontTx/>
              <a:buChar char="-"/>
            </a:pPr>
            <a:endParaRPr lang="ar-SA" sz="3200" b="1" dirty="0">
              <a:solidFill>
                <a:schemeClr val="accent1"/>
              </a:solidFill>
            </a:endParaRPr>
          </a:p>
          <a:p>
            <a:pPr marL="285750" indent="-285750" algn="r">
              <a:buFontTx/>
              <a:buChar char="-"/>
            </a:pPr>
            <a:endParaRPr lang="ar-SA" sz="3200" b="1" dirty="0">
              <a:solidFill>
                <a:schemeClr val="accent1"/>
              </a:solidFill>
            </a:endParaRPr>
          </a:p>
          <a:p>
            <a:pPr marL="285750" indent="-285750" algn="r">
              <a:buFontTx/>
              <a:buChar char="-"/>
            </a:pPr>
            <a:endParaRPr lang="ar-SA" sz="3200" b="1" dirty="0">
              <a:solidFill>
                <a:schemeClr val="accent1"/>
              </a:solidFill>
            </a:endParaRPr>
          </a:p>
          <a:p>
            <a:pPr marL="285750" indent="-285750" algn="r">
              <a:buFontTx/>
              <a:buChar char="-"/>
            </a:pPr>
            <a:endParaRPr lang="ar-SA" sz="3200" b="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11058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4">
            <a:extLst>
              <a:ext uri="{FF2B5EF4-FFF2-40B4-BE49-F238E27FC236}">
                <a16:creationId xmlns:a16="http://schemas.microsoft.com/office/drawing/2014/main" id="{46080699-A749-5D47-873F-63B1986324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" t="3783" r="2364" b="4662"/>
          <a:stretch/>
        </p:blipFill>
        <p:spPr>
          <a:xfrm>
            <a:off x="422495" y="147117"/>
            <a:ext cx="11656337" cy="6563761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7FA0CF37-B06F-A74E-9D7E-607DEA972169}"/>
              </a:ext>
            </a:extLst>
          </p:cNvPr>
          <p:cNvSpPr/>
          <p:nvPr/>
        </p:nvSpPr>
        <p:spPr>
          <a:xfrm>
            <a:off x="6386337" y="-402829"/>
            <a:ext cx="5427522" cy="414950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800" b="1" dirty="0">
                <a:solidFill>
                  <a:srgbClr val="C00000"/>
                </a:solidFill>
                <a:latin typeface="Aharoni" panose="02010803020104030203" pitchFamily="2" charset="-79"/>
              </a:rPr>
              <a:t>١٣- ضعي رقم الآية المناسبة أمام الموضوع المناسب :</a:t>
            </a:r>
          </a:p>
        </p:txBody>
      </p:sp>
      <p:graphicFrame>
        <p:nvGraphicFramePr>
          <p:cNvPr id="9" name="جدول 9">
            <a:extLst>
              <a:ext uri="{FF2B5EF4-FFF2-40B4-BE49-F238E27FC236}">
                <a16:creationId xmlns:a16="http://schemas.microsoft.com/office/drawing/2014/main" id="{1A0A6E4F-BF7E-6942-965C-CD707AE6AB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7872442"/>
              </p:ext>
            </p:extLst>
          </p:nvPr>
        </p:nvGraphicFramePr>
        <p:xfrm>
          <a:off x="713470" y="1282573"/>
          <a:ext cx="4999116" cy="3799210"/>
        </p:xfrm>
        <a:graphic>
          <a:graphicData uri="http://schemas.openxmlformats.org/drawingml/2006/table">
            <a:tbl>
              <a:tblPr rtl="1" firstRow="1" bandRow="1">
                <a:tableStyleId>{69CF1AB2-1976-4502-BF36-3FF5EA218861}</a:tableStyleId>
              </a:tblPr>
              <a:tblGrid>
                <a:gridCol w="2499558">
                  <a:extLst>
                    <a:ext uri="{9D8B030D-6E8A-4147-A177-3AD203B41FA5}">
                      <a16:colId xmlns:a16="http://schemas.microsoft.com/office/drawing/2014/main" val="3897971066"/>
                    </a:ext>
                  </a:extLst>
                </a:gridCol>
                <a:gridCol w="2499558">
                  <a:extLst>
                    <a:ext uri="{9D8B030D-6E8A-4147-A177-3AD203B41FA5}">
                      <a16:colId xmlns:a16="http://schemas.microsoft.com/office/drawing/2014/main" val="2137227351"/>
                    </a:ext>
                  </a:extLst>
                </a:gridCol>
              </a:tblGrid>
              <a:tr h="537850">
                <a:tc>
                  <a:txBody>
                    <a:bodyPr/>
                    <a:lstStyle/>
                    <a:p>
                      <a:pPr algn="ctr" rtl="1"/>
                      <a:r>
                        <a:rPr lang="ar-SA" sz="2800" b="1" dirty="0">
                          <a:solidFill>
                            <a:schemeClr val="tx1"/>
                          </a:solidFill>
                        </a:rPr>
                        <a:t>الموضوع 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800" b="1" dirty="0">
                          <a:solidFill>
                            <a:schemeClr val="tx1"/>
                          </a:solidFill>
                        </a:rPr>
                        <a:t>الرقم 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1953922"/>
                  </a:ext>
                </a:extLst>
              </a:tr>
              <a:tr h="730947">
                <a:tc>
                  <a:txBody>
                    <a:bodyPr/>
                    <a:lstStyle/>
                    <a:p>
                      <a:pPr algn="ctr" rtl="1"/>
                      <a:r>
                        <a:rPr lang="ar-SA" sz="2800" b="1" dirty="0">
                          <a:solidFill>
                            <a:schemeClr val="tx1"/>
                          </a:solidFill>
                        </a:rPr>
                        <a:t>الحكمة من إنزال القرآن مفرقا 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ar-SA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8075847"/>
                  </a:ext>
                </a:extLst>
              </a:tr>
              <a:tr h="537850">
                <a:tc>
                  <a:txBody>
                    <a:bodyPr/>
                    <a:lstStyle/>
                    <a:p>
                      <a:pPr algn="ctr" rtl="1"/>
                      <a:r>
                        <a:rPr lang="ar-SA" sz="2800" b="1" dirty="0">
                          <a:solidFill>
                            <a:schemeClr val="tx1"/>
                          </a:solidFill>
                        </a:rPr>
                        <a:t>خطورة الصحبة السيئة 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ar-SA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3585502"/>
                  </a:ext>
                </a:extLst>
              </a:tr>
              <a:tr h="537850">
                <a:tc>
                  <a:txBody>
                    <a:bodyPr/>
                    <a:lstStyle/>
                    <a:p>
                      <a:pPr algn="ctr" rtl="1"/>
                      <a:r>
                        <a:rPr lang="ar-SA" sz="2800" b="1" dirty="0">
                          <a:solidFill>
                            <a:schemeClr val="tx1"/>
                          </a:solidFill>
                        </a:rPr>
                        <a:t>ترك التحاكم إليه و العمل به و ترك قراءته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ar-SA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99464284"/>
                  </a:ext>
                </a:extLst>
              </a:tr>
            </a:tbl>
          </a:graphicData>
        </a:graphic>
      </p:graphicFrame>
      <p:pic>
        <p:nvPicPr>
          <p:cNvPr id="3" name="صورة 11">
            <a:extLst>
              <a:ext uri="{FF2B5EF4-FFF2-40B4-BE49-F238E27FC236}">
                <a16:creationId xmlns:a16="http://schemas.microsoft.com/office/drawing/2014/main" id="{117F3225-69D3-CE4C-950C-5AD57D706F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75773" y="459500"/>
            <a:ext cx="964335" cy="9643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صورة 12">
            <a:extLst>
              <a:ext uri="{FF2B5EF4-FFF2-40B4-BE49-F238E27FC236}">
                <a16:creationId xmlns:a16="http://schemas.microsoft.com/office/drawing/2014/main" id="{D3245082-5529-FF41-9745-DE5250C1F6F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9692" y="4877755"/>
            <a:ext cx="1624458" cy="16244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451891E1-2FC0-CF41-BDE1-82FAE13ACF68}"/>
              </a:ext>
            </a:extLst>
          </p:cNvPr>
          <p:cNvSpPr txBox="1"/>
          <p:nvPr/>
        </p:nvSpPr>
        <p:spPr>
          <a:xfrm>
            <a:off x="7086711" y="2498946"/>
            <a:ext cx="4469032" cy="452431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285750" indent="-285750" algn="r">
              <a:buFontTx/>
              <a:buChar char="-"/>
            </a:pPr>
            <a:r>
              <a:rPr lang="ar-SA" sz="3200" b="1" dirty="0">
                <a:solidFill>
                  <a:schemeClr val="accent1"/>
                </a:solidFill>
              </a:rPr>
              <a:t>١- (لقد أضلني عن الذكر)</a:t>
            </a:r>
          </a:p>
          <a:p>
            <a:pPr marL="285750" indent="-285750" algn="r">
              <a:buFontTx/>
              <a:buChar char="-"/>
            </a:pPr>
            <a:r>
              <a:rPr lang="ar-SA" sz="3200" b="1" dirty="0">
                <a:solidFill>
                  <a:schemeClr val="accent1"/>
                </a:solidFill>
              </a:rPr>
              <a:t>٢-(و قال الرسول يا رب إن قومي اتخذوا هذا القرآن مهجورا).</a:t>
            </a:r>
          </a:p>
          <a:p>
            <a:pPr marL="285750" indent="-285750" algn="r">
              <a:buFontTx/>
              <a:buChar char="-"/>
            </a:pPr>
            <a:r>
              <a:rPr lang="ar-SA" sz="3200" b="1" dirty="0">
                <a:solidFill>
                  <a:schemeClr val="accent1"/>
                </a:solidFill>
              </a:rPr>
              <a:t>٣-( كذلك لنثبت به فؤاد)</a:t>
            </a:r>
          </a:p>
          <a:p>
            <a:pPr marL="285750" indent="-285750" algn="r">
              <a:buFontTx/>
              <a:buChar char="-"/>
            </a:pPr>
            <a:endParaRPr lang="ar-SA" sz="3200" b="1" dirty="0">
              <a:solidFill>
                <a:schemeClr val="accent1"/>
              </a:solidFill>
            </a:endParaRPr>
          </a:p>
          <a:p>
            <a:pPr marL="285750" indent="-285750" algn="r">
              <a:buFontTx/>
              <a:buChar char="-"/>
            </a:pPr>
            <a:endParaRPr lang="ar-SA" sz="3200" b="1" dirty="0">
              <a:solidFill>
                <a:schemeClr val="accent1"/>
              </a:solidFill>
            </a:endParaRPr>
          </a:p>
          <a:p>
            <a:pPr marL="285750" indent="-285750" algn="r">
              <a:buFontTx/>
              <a:buChar char="-"/>
            </a:pPr>
            <a:endParaRPr lang="ar-SA" sz="3200" b="1" dirty="0">
              <a:solidFill>
                <a:schemeClr val="accent1"/>
              </a:solidFill>
            </a:endParaRPr>
          </a:p>
          <a:p>
            <a:pPr marL="285750" indent="-285750" algn="r">
              <a:buFontTx/>
              <a:buChar char="-"/>
            </a:pPr>
            <a:endParaRPr lang="ar-SA" sz="3200" b="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62369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4">
            <a:extLst>
              <a:ext uri="{FF2B5EF4-FFF2-40B4-BE49-F238E27FC236}">
                <a16:creationId xmlns:a16="http://schemas.microsoft.com/office/drawing/2014/main" id="{46080699-A749-5D47-873F-63B1986324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" t="3783" r="2364" b="4662"/>
          <a:stretch/>
        </p:blipFill>
        <p:spPr>
          <a:xfrm>
            <a:off x="842475" y="176041"/>
            <a:ext cx="10700693" cy="6563761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7FA0CF37-B06F-A74E-9D7E-607DEA972169}"/>
              </a:ext>
            </a:extLst>
          </p:cNvPr>
          <p:cNvSpPr/>
          <p:nvPr/>
        </p:nvSpPr>
        <p:spPr>
          <a:xfrm>
            <a:off x="6806194" y="1383168"/>
            <a:ext cx="4045642" cy="4149505"/>
          </a:xfrm>
          <a:prstGeom prst="round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9600" b="1" dirty="0">
                <a:solidFill>
                  <a:schemeClr val="bg1"/>
                </a:solidFill>
                <a:latin typeface="Aharoni" panose="02010803020104030203" pitchFamily="2" charset="-79"/>
              </a:rPr>
              <a:t>قسم </a:t>
            </a:r>
          </a:p>
          <a:p>
            <a:pPr algn="ctr"/>
            <a:r>
              <a:rPr lang="ar-SA" sz="9600" b="1" dirty="0">
                <a:solidFill>
                  <a:schemeClr val="bg1"/>
                </a:solidFill>
                <a:latin typeface="Aharoni" panose="02010803020104030203" pitchFamily="2" charset="-79"/>
              </a:rPr>
              <a:t>الحديث</a:t>
            </a:r>
          </a:p>
        </p:txBody>
      </p:sp>
      <p:pic>
        <p:nvPicPr>
          <p:cNvPr id="6" name="صورة 6">
            <a:extLst>
              <a:ext uri="{FF2B5EF4-FFF2-40B4-BE49-F238E27FC236}">
                <a16:creationId xmlns:a16="http://schemas.microsoft.com/office/drawing/2014/main" id="{A4739E45-C608-A348-A3BE-11D5A28DF25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0164" y="671086"/>
            <a:ext cx="4300396" cy="5859981"/>
          </a:xfrm>
          <a:prstGeom prst="rect">
            <a:avLst/>
          </a:prstGeom>
        </p:spPr>
      </p:pic>
      <p:pic>
        <p:nvPicPr>
          <p:cNvPr id="2" name="صورة 2">
            <a:extLst>
              <a:ext uri="{FF2B5EF4-FFF2-40B4-BE49-F238E27FC236}">
                <a16:creationId xmlns:a16="http://schemas.microsoft.com/office/drawing/2014/main" id="{3BC50153-DDD9-2D4A-A3F0-A4DD10DF424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9614" y="1706326"/>
            <a:ext cx="3637734" cy="3637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15355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4">
            <a:extLst>
              <a:ext uri="{FF2B5EF4-FFF2-40B4-BE49-F238E27FC236}">
                <a16:creationId xmlns:a16="http://schemas.microsoft.com/office/drawing/2014/main" id="{46080699-A749-5D47-873F-63B1986324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" t="3783" r="2364" b="4662"/>
          <a:stretch/>
        </p:blipFill>
        <p:spPr>
          <a:xfrm>
            <a:off x="422495" y="147117"/>
            <a:ext cx="11656337" cy="6563761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7FA0CF37-B06F-A74E-9D7E-607DEA972169}"/>
              </a:ext>
            </a:extLst>
          </p:cNvPr>
          <p:cNvSpPr/>
          <p:nvPr/>
        </p:nvSpPr>
        <p:spPr>
          <a:xfrm>
            <a:off x="6466107" y="1198537"/>
            <a:ext cx="5454290" cy="484989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6600" b="1" dirty="0">
                <a:solidFill>
                  <a:srgbClr val="C00000"/>
                </a:solidFill>
                <a:latin typeface="Aharoni" panose="02010803020104030203" pitchFamily="2" charset="-79"/>
              </a:rPr>
              <a:t>١- أرشد النبي صلى الله عليه وسلم إلى تعاهد القرآن الكريم لأنه :</a:t>
            </a:r>
          </a:p>
        </p:txBody>
      </p:sp>
      <p:graphicFrame>
        <p:nvGraphicFramePr>
          <p:cNvPr id="9" name="جدول 9">
            <a:extLst>
              <a:ext uri="{FF2B5EF4-FFF2-40B4-BE49-F238E27FC236}">
                <a16:creationId xmlns:a16="http://schemas.microsoft.com/office/drawing/2014/main" id="{1A0A6E4F-BF7E-6942-965C-CD707AE6AB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7620207"/>
              </p:ext>
            </p:extLst>
          </p:nvPr>
        </p:nvGraphicFramePr>
        <p:xfrm>
          <a:off x="1534059" y="1198537"/>
          <a:ext cx="3675409" cy="4636968"/>
        </p:xfrm>
        <a:graphic>
          <a:graphicData uri="http://schemas.openxmlformats.org/drawingml/2006/table">
            <a:tbl>
              <a:tblPr rtl="1" firstRow="1" bandRow="1">
                <a:tableStyleId>{69CF1AB2-1976-4502-BF36-3FF5EA218861}</a:tableStyleId>
              </a:tblPr>
              <a:tblGrid>
                <a:gridCol w="3675409">
                  <a:extLst>
                    <a:ext uri="{9D8B030D-6E8A-4147-A177-3AD203B41FA5}">
                      <a16:colId xmlns:a16="http://schemas.microsoft.com/office/drawing/2014/main" val="3897971066"/>
                    </a:ext>
                  </a:extLst>
                </a:gridCol>
              </a:tblGrid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7200" b="1" dirty="0">
                          <a:solidFill>
                            <a:schemeClr val="bg1"/>
                          </a:solidFill>
                        </a:rPr>
                        <a:t>أكثر لفظا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1953922"/>
                  </a:ext>
                </a:extLst>
              </a:tr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7200" b="1" dirty="0">
                          <a:solidFill>
                            <a:schemeClr val="bg1"/>
                          </a:solidFill>
                        </a:rPr>
                        <a:t>أشد تفلتا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8075847"/>
                  </a:ext>
                </a:extLst>
              </a:tr>
              <a:tr h="1545656">
                <a:tc>
                  <a:txBody>
                    <a:bodyPr/>
                    <a:lstStyle/>
                    <a:p>
                      <a:pPr algn="ctr" rtl="1"/>
                      <a:r>
                        <a:rPr lang="ar-SA" sz="7200" b="1" dirty="0">
                          <a:solidFill>
                            <a:schemeClr val="bg1"/>
                          </a:solidFill>
                        </a:rPr>
                        <a:t>أعمق معنى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3585502"/>
                  </a:ext>
                </a:extLst>
              </a:tr>
            </a:tbl>
          </a:graphicData>
        </a:graphic>
      </p:graphicFrame>
      <p:pic>
        <p:nvPicPr>
          <p:cNvPr id="10" name="صورة 10">
            <a:extLst>
              <a:ext uri="{FF2B5EF4-FFF2-40B4-BE49-F238E27FC236}">
                <a16:creationId xmlns:a16="http://schemas.microsoft.com/office/drawing/2014/main" id="{DDB646A7-6CBF-DF45-909F-000384431F5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7" t="15439" r="13428" b="16897"/>
          <a:stretch/>
        </p:blipFill>
        <p:spPr>
          <a:xfrm>
            <a:off x="1031372" y="3032879"/>
            <a:ext cx="1005373" cy="968283"/>
          </a:xfrm>
          <a:prstGeom prst="rect">
            <a:avLst/>
          </a:prstGeom>
        </p:spPr>
      </p:pic>
      <p:pic>
        <p:nvPicPr>
          <p:cNvPr id="3" name="صورة 11">
            <a:extLst>
              <a:ext uri="{FF2B5EF4-FFF2-40B4-BE49-F238E27FC236}">
                <a16:creationId xmlns:a16="http://schemas.microsoft.com/office/drawing/2014/main" id="{117F3225-69D3-CE4C-950C-5AD57D706F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7449" y="337673"/>
            <a:ext cx="826018" cy="8260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صورة 12">
            <a:extLst>
              <a:ext uri="{FF2B5EF4-FFF2-40B4-BE49-F238E27FC236}">
                <a16:creationId xmlns:a16="http://schemas.microsoft.com/office/drawing/2014/main" id="{D3245082-5529-FF41-9745-DE5250C1F6F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9692" y="5361895"/>
            <a:ext cx="1140317" cy="11403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5668477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4">
            <a:extLst>
              <a:ext uri="{FF2B5EF4-FFF2-40B4-BE49-F238E27FC236}">
                <a16:creationId xmlns:a16="http://schemas.microsoft.com/office/drawing/2014/main" id="{46080699-A749-5D47-873F-63B1986324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" t="3783" r="2364" b="4662"/>
          <a:stretch/>
        </p:blipFill>
        <p:spPr>
          <a:xfrm>
            <a:off x="422495" y="147117"/>
            <a:ext cx="11656337" cy="6563761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7FA0CF37-B06F-A74E-9D7E-607DEA972169}"/>
              </a:ext>
            </a:extLst>
          </p:cNvPr>
          <p:cNvSpPr/>
          <p:nvPr/>
        </p:nvSpPr>
        <p:spPr>
          <a:xfrm>
            <a:off x="6466107" y="1198537"/>
            <a:ext cx="5454290" cy="484989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6600" b="1" dirty="0">
                <a:solidFill>
                  <a:srgbClr val="C00000"/>
                </a:solidFill>
                <a:latin typeface="Aharoni" panose="02010803020104030203" pitchFamily="2" charset="-79"/>
              </a:rPr>
              <a:t>٢- سورتان تحتاجان عن صاحبها يوم القيامة:</a:t>
            </a:r>
          </a:p>
        </p:txBody>
      </p:sp>
      <p:graphicFrame>
        <p:nvGraphicFramePr>
          <p:cNvPr id="9" name="جدول 9">
            <a:extLst>
              <a:ext uri="{FF2B5EF4-FFF2-40B4-BE49-F238E27FC236}">
                <a16:creationId xmlns:a16="http://schemas.microsoft.com/office/drawing/2014/main" id="{1A0A6E4F-BF7E-6942-965C-CD707AE6AB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5410267"/>
              </p:ext>
            </p:extLst>
          </p:nvPr>
        </p:nvGraphicFramePr>
        <p:xfrm>
          <a:off x="1268955" y="1293368"/>
          <a:ext cx="4350692" cy="4447304"/>
        </p:xfrm>
        <a:graphic>
          <a:graphicData uri="http://schemas.openxmlformats.org/drawingml/2006/table">
            <a:tbl>
              <a:tblPr rtl="1" firstRow="1" bandRow="1">
                <a:tableStyleId>{69CF1AB2-1976-4502-BF36-3FF5EA218861}</a:tableStyleId>
              </a:tblPr>
              <a:tblGrid>
                <a:gridCol w="4350692">
                  <a:extLst>
                    <a:ext uri="{9D8B030D-6E8A-4147-A177-3AD203B41FA5}">
                      <a16:colId xmlns:a16="http://schemas.microsoft.com/office/drawing/2014/main" val="3897971066"/>
                    </a:ext>
                  </a:extLst>
                </a:gridCol>
              </a:tblGrid>
              <a:tr h="1479619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bg1"/>
                          </a:solidFill>
                        </a:rPr>
                        <a:t>الرحمن و الإخلاص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1953922"/>
                  </a:ext>
                </a:extLst>
              </a:tr>
              <a:tr h="1479619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bg1"/>
                          </a:solidFill>
                        </a:rPr>
                        <a:t>المعوذتان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8075847"/>
                  </a:ext>
                </a:extLst>
              </a:tr>
              <a:tr h="1488066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bg1"/>
                          </a:solidFill>
                        </a:rPr>
                        <a:t>البقرة و آل عمران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3585502"/>
                  </a:ext>
                </a:extLst>
              </a:tr>
            </a:tbl>
          </a:graphicData>
        </a:graphic>
      </p:graphicFrame>
      <p:pic>
        <p:nvPicPr>
          <p:cNvPr id="10" name="صورة 10">
            <a:extLst>
              <a:ext uri="{FF2B5EF4-FFF2-40B4-BE49-F238E27FC236}">
                <a16:creationId xmlns:a16="http://schemas.microsoft.com/office/drawing/2014/main" id="{DDB646A7-6CBF-DF45-909F-000384431F5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7" t="15439" r="13428" b="16897"/>
          <a:stretch/>
        </p:blipFill>
        <p:spPr>
          <a:xfrm>
            <a:off x="955926" y="4991014"/>
            <a:ext cx="1005373" cy="968283"/>
          </a:xfrm>
          <a:prstGeom prst="rect">
            <a:avLst/>
          </a:prstGeom>
        </p:spPr>
      </p:pic>
      <p:pic>
        <p:nvPicPr>
          <p:cNvPr id="3" name="صورة 11">
            <a:extLst>
              <a:ext uri="{FF2B5EF4-FFF2-40B4-BE49-F238E27FC236}">
                <a16:creationId xmlns:a16="http://schemas.microsoft.com/office/drawing/2014/main" id="{117F3225-69D3-CE4C-950C-5AD57D706F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7449" y="337673"/>
            <a:ext cx="826018" cy="8260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صورة 12">
            <a:extLst>
              <a:ext uri="{FF2B5EF4-FFF2-40B4-BE49-F238E27FC236}">
                <a16:creationId xmlns:a16="http://schemas.microsoft.com/office/drawing/2014/main" id="{D3245082-5529-FF41-9745-DE5250C1F6F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9692" y="5361895"/>
            <a:ext cx="1140317" cy="11403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370461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4">
            <a:extLst>
              <a:ext uri="{FF2B5EF4-FFF2-40B4-BE49-F238E27FC236}">
                <a16:creationId xmlns:a16="http://schemas.microsoft.com/office/drawing/2014/main" id="{46080699-A749-5D47-873F-63B1986324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" t="3783" r="2364" b="4662"/>
          <a:stretch/>
        </p:blipFill>
        <p:spPr>
          <a:xfrm>
            <a:off x="422495" y="147117"/>
            <a:ext cx="11769505" cy="6563761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7FA0CF37-B06F-A74E-9D7E-607DEA972169}"/>
              </a:ext>
            </a:extLst>
          </p:cNvPr>
          <p:cNvSpPr/>
          <p:nvPr/>
        </p:nvSpPr>
        <p:spPr>
          <a:xfrm>
            <a:off x="6999538" y="1082163"/>
            <a:ext cx="4769967" cy="484989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6600" b="1" dirty="0">
                <a:solidFill>
                  <a:srgbClr val="C00000"/>
                </a:solidFill>
                <a:latin typeface="Aharoni" panose="02010803020104030203" pitchFamily="2" charset="-79"/>
              </a:rPr>
              <a:t>٣- من ثمرات البحث عن العمل :</a:t>
            </a:r>
          </a:p>
        </p:txBody>
      </p:sp>
      <p:graphicFrame>
        <p:nvGraphicFramePr>
          <p:cNvPr id="9" name="جدول 9">
            <a:extLst>
              <a:ext uri="{FF2B5EF4-FFF2-40B4-BE49-F238E27FC236}">
                <a16:creationId xmlns:a16="http://schemas.microsoft.com/office/drawing/2014/main" id="{1A0A6E4F-BF7E-6942-965C-CD707AE6AB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94600323"/>
              </p:ext>
            </p:extLst>
          </p:nvPr>
        </p:nvGraphicFramePr>
        <p:xfrm>
          <a:off x="1873563" y="1293368"/>
          <a:ext cx="3746083" cy="4522165"/>
        </p:xfrm>
        <a:graphic>
          <a:graphicData uri="http://schemas.openxmlformats.org/drawingml/2006/table">
            <a:tbl>
              <a:tblPr rtl="1" firstRow="1" bandRow="1">
                <a:tableStyleId>{69CF1AB2-1976-4502-BF36-3FF5EA218861}</a:tableStyleId>
              </a:tblPr>
              <a:tblGrid>
                <a:gridCol w="3746083">
                  <a:extLst>
                    <a:ext uri="{9D8B030D-6E8A-4147-A177-3AD203B41FA5}">
                      <a16:colId xmlns:a16="http://schemas.microsoft.com/office/drawing/2014/main" val="3897971066"/>
                    </a:ext>
                  </a:extLst>
                </a:gridCol>
              </a:tblGrid>
              <a:tr h="1479619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bg1"/>
                          </a:solidFill>
                        </a:rPr>
                        <a:t>الاستغناء عن سؤال الناس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1953922"/>
                  </a:ext>
                </a:extLst>
              </a:tr>
              <a:tr h="1479619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bg1"/>
                          </a:solidFill>
                        </a:rPr>
                        <a:t> الرفاهية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8075847"/>
                  </a:ext>
                </a:extLst>
              </a:tr>
              <a:tr h="1488066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bg1"/>
                          </a:solidFill>
                        </a:rPr>
                        <a:t>الراحة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3585502"/>
                  </a:ext>
                </a:extLst>
              </a:tr>
            </a:tbl>
          </a:graphicData>
        </a:graphic>
      </p:graphicFrame>
      <p:pic>
        <p:nvPicPr>
          <p:cNvPr id="10" name="صورة 10">
            <a:extLst>
              <a:ext uri="{FF2B5EF4-FFF2-40B4-BE49-F238E27FC236}">
                <a16:creationId xmlns:a16="http://schemas.microsoft.com/office/drawing/2014/main" id="{DDB646A7-6CBF-DF45-909F-000384431F5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7" t="15439" r="13428" b="16897"/>
          <a:stretch/>
        </p:blipFill>
        <p:spPr>
          <a:xfrm>
            <a:off x="1109606" y="1640907"/>
            <a:ext cx="1005373" cy="968283"/>
          </a:xfrm>
          <a:prstGeom prst="rect">
            <a:avLst/>
          </a:prstGeom>
        </p:spPr>
      </p:pic>
      <p:pic>
        <p:nvPicPr>
          <p:cNvPr id="3" name="صورة 11">
            <a:extLst>
              <a:ext uri="{FF2B5EF4-FFF2-40B4-BE49-F238E27FC236}">
                <a16:creationId xmlns:a16="http://schemas.microsoft.com/office/drawing/2014/main" id="{117F3225-69D3-CE4C-950C-5AD57D706F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92021" y="740049"/>
            <a:ext cx="1385000" cy="138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صورة 12">
            <a:extLst>
              <a:ext uri="{FF2B5EF4-FFF2-40B4-BE49-F238E27FC236}">
                <a16:creationId xmlns:a16="http://schemas.microsoft.com/office/drawing/2014/main" id="{D3245082-5529-FF41-9745-DE5250C1F6F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9538" y="4618909"/>
            <a:ext cx="1518650" cy="15186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8943417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4">
            <a:extLst>
              <a:ext uri="{FF2B5EF4-FFF2-40B4-BE49-F238E27FC236}">
                <a16:creationId xmlns:a16="http://schemas.microsoft.com/office/drawing/2014/main" id="{46080699-A749-5D47-873F-63B1986324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" t="3783" r="2364" b="4662"/>
          <a:stretch/>
        </p:blipFill>
        <p:spPr>
          <a:xfrm>
            <a:off x="422495" y="147117"/>
            <a:ext cx="11769505" cy="6563761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7FA0CF37-B06F-A74E-9D7E-607DEA972169}"/>
              </a:ext>
            </a:extLst>
          </p:cNvPr>
          <p:cNvSpPr/>
          <p:nvPr/>
        </p:nvSpPr>
        <p:spPr>
          <a:xfrm>
            <a:off x="6999538" y="1082163"/>
            <a:ext cx="4769967" cy="484989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800" b="1" dirty="0">
                <a:solidFill>
                  <a:srgbClr val="C00000"/>
                </a:solidFill>
                <a:latin typeface="Aharoni" panose="02010803020104030203" pitchFamily="2" charset="-79"/>
              </a:rPr>
              <a:t>٤- (اليد العليا خير من اليد السفلى). بالمقصود باليد العليا  :</a:t>
            </a:r>
          </a:p>
        </p:txBody>
      </p:sp>
      <p:graphicFrame>
        <p:nvGraphicFramePr>
          <p:cNvPr id="9" name="جدول 9">
            <a:extLst>
              <a:ext uri="{FF2B5EF4-FFF2-40B4-BE49-F238E27FC236}">
                <a16:creationId xmlns:a16="http://schemas.microsoft.com/office/drawing/2014/main" id="{1A0A6E4F-BF7E-6942-965C-CD707AE6AB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4106136"/>
              </p:ext>
            </p:extLst>
          </p:nvPr>
        </p:nvGraphicFramePr>
        <p:xfrm>
          <a:off x="1873563" y="1293368"/>
          <a:ext cx="3746083" cy="4447304"/>
        </p:xfrm>
        <a:graphic>
          <a:graphicData uri="http://schemas.openxmlformats.org/drawingml/2006/table">
            <a:tbl>
              <a:tblPr rtl="1" firstRow="1" bandRow="1">
                <a:tableStyleId>{69CF1AB2-1976-4502-BF36-3FF5EA218861}</a:tableStyleId>
              </a:tblPr>
              <a:tblGrid>
                <a:gridCol w="3746083">
                  <a:extLst>
                    <a:ext uri="{9D8B030D-6E8A-4147-A177-3AD203B41FA5}">
                      <a16:colId xmlns:a16="http://schemas.microsoft.com/office/drawing/2014/main" val="3897971066"/>
                    </a:ext>
                  </a:extLst>
                </a:gridCol>
              </a:tblGrid>
              <a:tr h="1479619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bg1"/>
                          </a:solidFill>
                        </a:rPr>
                        <a:t>يد السائل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1953922"/>
                  </a:ext>
                </a:extLst>
              </a:tr>
              <a:tr h="1479619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bg1"/>
                          </a:solidFill>
                        </a:rPr>
                        <a:t>يد الآخذ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8075847"/>
                  </a:ext>
                </a:extLst>
              </a:tr>
              <a:tr h="1488066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bg1"/>
                          </a:solidFill>
                        </a:rPr>
                        <a:t>يد المنفق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3585502"/>
                  </a:ext>
                </a:extLst>
              </a:tr>
            </a:tbl>
          </a:graphicData>
        </a:graphic>
      </p:graphicFrame>
      <p:pic>
        <p:nvPicPr>
          <p:cNvPr id="10" name="صورة 10">
            <a:extLst>
              <a:ext uri="{FF2B5EF4-FFF2-40B4-BE49-F238E27FC236}">
                <a16:creationId xmlns:a16="http://schemas.microsoft.com/office/drawing/2014/main" id="{DDB646A7-6CBF-DF45-909F-000384431F5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7" t="15439" r="13428" b="16897"/>
          <a:stretch/>
        </p:blipFill>
        <p:spPr>
          <a:xfrm>
            <a:off x="1451068" y="4435099"/>
            <a:ext cx="1005373" cy="968283"/>
          </a:xfrm>
          <a:prstGeom prst="rect">
            <a:avLst/>
          </a:prstGeom>
        </p:spPr>
      </p:pic>
      <p:pic>
        <p:nvPicPr>
          <p:cNvPr id="3" name="صورة 11">
            <a:extLst>
              <a:ext uri="{FF2B5EF4-FFF2-40B4-BE49-F238E27FC236}">
                <a16:creationId xmlns:a16="http://schemas.microsoft.com/office/drawing/2014/main" id="{117F3225-69D3-CE4C-950C-5AD57D706F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92021" y="740049"/>
            <a:ext cx="1385000" cy="138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صورة 12">
            <a:extLst>
              <a:ext uri="{FF2B5EF4-FFF2-40B4-BE49-F238E27FC236}">
                <a16:creationId xmlns:a16="http://schemas.microsoft.com/office/drawing/2014/main" id="{D3245082-5529-FF41-9745-DE5250C1F6F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9538" y="4618909"/>
            <a:ext cx="1518650" cy="15186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5523961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4">
            <a:extLst>
              <a:ext uri="{FF2B5EF4-FFF2-40B4-BE49-F238E27FC236}">
                <a16:creationId xmlns:a16="http://schemas.microsoft.com/office/drawing/2014/main" id="{46080699-A749-5D47-873F-63B1986324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" t="3783" r="2364" b="4662"/>
          <a:stretch/>
        </p:blipFill>
        <p:spPr>
          <a:xfrm>
            <a:off x="422495" y="147117"/>
            <a:ext cx="11769505" cy="6563761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7FA0CF37-B06F-A74E-9D7E-607DEA972169}"/>
              </a:ext>
            </a:extLst>
          </p:cNvPr>
          <p:cNvSpPr/>
          <p:nvPr/>
        </p:nvSpPr>
        <p:spPr>
          <a:xfrm>
            <a:off x="6999538" y="1082163"/>
            <a:ext cx="4769967" cy="484989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800" b="1" dirty="0">
                <a:solidFill>
                  <a:srgbClr val="C00000"/>
                </a:solidFill>
                <a:latin typeface="Aharoni" panose="02010803020104030203" pitchFamily="2" charset="-79"/>
              </a:rPr>
              <a:t>٥- (اليد العليا خير من اليد السفلى). بالمقصود باليد السفلى :</a:t>
            </a:r>
          </a:p>
        </p:txBody>
      </p:sp>
      <p:graphicFrame>
        <p:nvGraphicFramePr>
          <p:cNvPr id="9" name="جدول 9">
            <a:extLst>
              <a:ext uri="{FF2B5EF4-FFF2-40B4-BE49-F238E27FC236}">
                <a16:creationId xmlns:a16="http://schemas.microsoft.com/office/drawing/2014/main" id="{1A0A6E4F-BF7E-6942-965C-CD707AE6AB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6100291"/>
              </p:ext>
            </p:extLst>
          </p:nvPr>
        </p:nvGraphicFramePr>
        <p:xfrm>
          <a:off x="1873563" y="1293368"/>
          <a:ext cx="3746083" cy="4447304"/>
        </p:xfrm>
        <a:graphic>
          <a:graphicData uri="http://schemas.openxmlformats.org/drawingml/2006/table">
            <a:tbl>
              <a:tblPr rtl="1" firstRow="1" bandRow="1">
                <a:tableStyleId>{69CF1AB2-1976-4502-BF36-3FF5EA218861}</a:tableStyleId>
              </a:tblPr>
              <a:tblGrid>
                <a:gridCol w="3746083">
                  <a:extLst>
                    <a:ext uri="{9D8B030D-6E8A-4147-A177-3AD203B41FA5}">
                      <a16:colId xmlns:a16="http://schemas.microsoft.com/office/drawing/2014/main" val="3897971066"/>
                    </a:ext>
                  </a:extLst>
                </a:gridCol>
              </a:tblGrid>
              <a:tr h="1479619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bg1"/>
                          </a:solidFill>
                        </a:rPr>
                        <a:t>يد السائل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1953922"/>
                  </a:ext>
                </a:extLst>
              </a:tr>
              <a:tr h="1479619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bg1"/>
                          </a:solidFill>
                        </a:rPr>
                        <a:t>يد المعطي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8075847"/>
                  </a:ext>
                </a:extLst>
              </a:tr>
              <a:tr h="1488066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bg1"/>
                          </a:solidFill>
                        </a:rPr>
                        <a:t>يد المنفق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3585502"/>
                  </a:ext>
                </a:extLst>
              </a:tr>
            </a:tbl>
          </a:graphicData>
        </a:graphic>
      </p:graphicFrame>
      <p:pic>
        <p:nvPicPr>
          <p:cNvPr id="10" name="صورة 10">
            <a:extLst>
              <a:ext uri="{FF2B5EF4-FFF2-40B4-BE49-F238E27FC236}">
                <a16:creationId xmlns:a16="http://schemas.microsoft.com/office/drawing/2014/main" id="{DDB646A7-6CBF-DF45-909F-000384431F5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7" t="15439" r="13428" b="16897"/>
          <a:stretch/>
        </p:blipFill>
        <p:spPr>
          <a:xfrm>
            <a:off x="1356716" y="1474428"/>
            <a:ext cx="1005373" cy="968283"/>
          </a:xfrm>
          <a:prstGeom prst="rect">
            <a:avLst/>
          </a:prstGeom>
        </p:spPr>
      </p:pic>
      <p:pic>
        <p:nvPicPr>
          <p:cNvPr id="3" name="صورة 11">
            <a:extLst>
              <a:ext uri="{FF2B5EF4-FFF2-40B4-BE49-F238E27FC236}">
                <a16:creationId xmlns:a16="http://schemas.microsoft.com/office/drawing/2014/main" id="{117F3225-69D3-CE4C-950C-5AD57D706F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92021" y="740049"/>
            <a:ext cx="1385000" cy="138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صورة 12">
            <a:extLst>
              <a:ext uri="{FF2B5EF4-FFF2-40B4-BE49-F238E27FC236}">
                <a16:creationId xmlns:a16="http://schemas.microsoft.com/office/drawing/2014/main" id="{D3245082-5529-FF41-9745-DE5250C1F6F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9538" y="4618909"/>
            <a:ext cx="1518650" cy="15186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507875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4">
            <a:extLst>
              <a:ext uri="{FF2B5EF4-FFF2-40B4-BE49-F238E27FC236}">
                <a16:creationId xmlns:a16="http://schemas.microsoft.com/office/drawing/2014/main" id="{46080699-A749-5D47-873F-63B1986324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" t="3783" r="2364" b="4662"/>
          <a:stretch/>
        </p:blipFill>
        <p:spPr>
          <a:xfrm>
            <a:off x="422495" y="147117"/>
            <a:ext cx="11769505" cy="6563761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7FA0CF37-B06F-A74E-9D7E-607DEA972169}"/>
              </a:ext>
            </a:extLst>
          </p:cNvPr>
          <p:cNvSpPr/>
          <p:nvPr/>
        </p:nvSpPr>
        <p:spPr>
          <a:xfrm>
            <a:off x="6999538" y="1082163"/>
            <a:ext cx="4769967" cy="484989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800" b="1" dirty="0">
                <a:solidFill>
                  <a:srgbClr val="C00000"/>
                </a:solidFill>
                <a:latin typeface="Aharoni" panose="02010803020104030203" pitchFamily="2" charset="-79"/>
              </a:rPr>
              <a:t>٦-معنى </a:t>
            </a:r>
          </a:p>
          <a:p>
            <a:pPr algn="ctr"/>
            <a:r>
              <a:rPr lang="ar-SA" sz="4800" b="1" dirty="0">
                <a:solidFill>
                  <a:srgbClr val="C00000"/>
                </a:solidFill>
                <a:latin typeface="Aharoni" panose="02010803020104030203" pitchFamily="2" charset="-79"/>
              </a:rPr>
              <a:t>( ومن يستغني يغنه الله) :</a:t>
            </a:r>
          </a:p>
        </p:txBody>
      </p:sp>
      <p:graphicFrame>
        <p:nvGraphicFramePr>
          <p:cNvPr id="9" name="جدول 9">
            <a:extLst>
              <a:ext uri="{FF2B5EF4-FFF2-40B4-BE49-F238E27FC236}">
                <a16:creationId xmlns:a16="http://schemas.microsoft.com/office/drawing/2014/main" id="{1A0A6E4F-BF7E-6942-965C-CD707AE6AB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1046379"/>
              </p:ext>
            </p:extLst>
          </p:nvPr>
        </p:nvGraphicFramePr>
        <p:xfrm>
          <a:off x="1873563" y="1293368"/>
          <a:ext cx="3746083" cy="4447304"/>
        </p:xfrm>
        <a:graphic>
          <a:graphicData uri="http://schemas.openxmlformats.org/drawingml/2006/table">
            <a:tbl>
              <a:tblPr rtl="1" firstRow="1" bandRow="1">
                <a:tableStyleId>{69CF1AB2-1976-4502-BF36-3FF5EA218861}</a:tableStyleId>
              </a:tblPr>
              <a:tblGrid>
                <a:gridCol w="3746083">
                  <a:extLst>
                    <a:ext uri="{9D8B030D-6E8A-4147-A177-3AD203B41FA5}">
                      <a16:colId xmlns:a16="http://schemas.microsoft.com/office/drawing/2014/main" val="3897971066"/>
                    </a:ext>
                  </a:extLst>
                </a:gridCol>
              </a:tblGrid>
              <a:tr h="1479619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>
                          <a:solidFill>
                            <a:schemeClr val="bg1"/>
                          </a:solidFill>
                        </a:rPr>
                        <a:t>يطلب</a:t>
                      </a:r>
                      <a:endParaRPr lang="ar-SA" sz="4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1953922"/>
                  </a:ext>
                </a:extLst>
              </a:tr>
              <a:tr h="1479619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bg1"/>
                          </a:solidFill>
                        </a:rPr>
                        <a:t>يتمنى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8075847"/>
                  </a:ext>
                </a:extLst>
              </a:tr>
              <a:tr h="1488066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bg1"/>
                          </a:solidFill>
                        </a:rPr>
                        <a:t>يقنع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3585502"/>
                  </a:ext>
                </a:extLst>
              </a:tr>
            </a:tbl>
          </a:graphicData>
        </a:graphic>
      </p:graphicFrame>
      <p:pic>
        <p:nvPicPr>
          <p:cNvPr id="10" name="صورة 10">
            <a:extLst>
              <a:ext uri="{FF2B5EF4-FFF2-40B4-BE49-F238E27FC236}">
                <a16:creationId xmlns:a16="http://schemas.microsoft.com/office/drawing/2014/main" id="{DDB646A7-6CBF-DF45-909F-000384431F5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7" t="15439" r="13428" b="16897"/>
          <a:stretch/>
        </p:blipFill>
        <p:spPr>
          <a:xfrm>
            <a:off x="1451068" y="4409951"/>
            <a:ext cx="1005373" cy="968283"/>
          </a:xfrm>
          <a:prstGeom prst="rect">
            <a:avLst/>
          </a:prstGeom>
        </p:spPr>
      </p:pic>
      <p:pic>
        <p:nvPicPr>
          <p:cNvPr id="3" name="صورة 11">
            <a:extLst>
              <a:ext uri="{FF2B5EF4-FFF2-40B4-BE49-F238E27FC236}">
                <a16:creationId xmlns:a16="http://schemas.microsoft.com/office/drawing/2014/main" id="{117F3225-69D3-CE4C-950C-5AD57D706F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92021" y="740049"/>
            <a:ext cx="1385000" cy="138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صورة 12">
            <a:extLst>
              <a:ext uri="{FF2B5EF4-FFF2-40B4-BE49-F238E27FC236}">
                <a16:creationId xmlns:a16="http://schemas.microsoft.com/office/drawing/2014/main" id="{D3245082-5529-FF41-9745-DE5250C1F6F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9538" y="4618909"/>
            <a:ext cx="1518650" cy="15186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5239947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4">
            <a:extLst>
              <a:ext uri="{FF2B5EF4-FFF2-40B4-BE49-F238E27FC236}">
                <a16:creationId xmlns:a16="http://schemas.microsoft.com/office/drawing/2014/main" id="{46080699-A749-5D47-873F-63B1986324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" t="3783" r="2364" b="4662"/>
          <a:stretch/>
        </p:blipFill>
        <p:spPr>
          <a:xfrm>
            <a:off x="422495" y="147117"/>
            <a:ext cx="11769505" cy="6563761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7FA0CF37-B06F-A74E-9D7E-607DEA972169}"/>
              </a:ext>
            </a:extLst>
          </p:cNvPr>
          <p:cNvSpPr/>
          <p:nvPr/>
        </p:nvSpPr>
        <p:spPr>
          <a:xfrm>
            <a:off x="6999538" y="1082163"/>
            <a:ext cx="4769967" cy="484989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800" b="1" dirty="0">
                <a:solidFill>
                  <a:srgbClr val="C00000"/>
                </a:solidFill>
                <a:latin typeface="Aharoni" panose="02010803020104030203" pitchFamily="2" charset="-79"/>
              </a:rPr>
              <a:t>٧- من ترجمة عبدالله بن مسعود رضي الله عنه .ماهو السبب الذي جعل النبي صلى الله عليه وسلم أن يقرأ عليه القرآن :</a:t>
            </a:r>
          </a:p>
        </p:txBody>
      </p:sp>
      <p:graphicFrame>
        <p:nvGraphicFramePr>
          <p:cNvPr id="9" name="جدول 9">
            <a:extLst>
              <a:ext uri="{FF2B5EF4-FFF2-40B4-BE49-F238E27FC236}">
                <a16:creationId xmlns:a16="http://schemas.microsoft.com/office/drawing/2014/main" id="{1A0A6E4F-BF7E-6942-965C-CD707AE6AB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6811893"/>
              </p:ext>
            </p:extLst>
          </p:nvPr>
        </p:nvGraphicFramePr>
        <p:xfrm>
          <a:off x="1873563" y="1293368"/>
          <a:ext cx="3746083" cy="4447304"/>
        </p:xfrm>
        <a:graphic>
          <a:graphicData uri="http://schemas.openxmlformats.org/drawingml/2006/table">
            <a:tbl>
              <a:tblPr rtl="1" firstRow="1" bandRow="1">
                <a:tableStyleId>{69CF1AB2-1976-4502-BF36-3FF5EA218861}</a:tableStyleId>
              </a:tblPr>
              <a:tblGrid>
                <a:gridCol w="3746083">
                  <a:extLst>
                    <a:ext uri="{9D8B030D-6E8A-4147-A177-3AD203B41FA5}">
                      <a16:colId xmlns:a16="http://schemas.microsoft.com/office/drawing/2014/main" val="3897971066"/>
                    </a:ext>
                  </a:extLst>
                </a:gridCol>
              </a:tblGrid>
              <a:tr h="1479619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bg1"/>
                          </a:solidFill>
                        </a:rPr>
                        <a:t>حسن الصوت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1953922"/>
                  </a:ext>
                </a:extLst>
              </a:tr>
              <a:tr h="1479619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bg1"/>
                          </a:solidFill>
                        </a:rPr>
                        <a:t>هاجر الهجرتين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8075847"/>
                  </a:ext>
                </a:extLst>
              </a:tr>
              <a:tr h="1488066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bg1"/>
                          </a:solidFill>
                        </a:rPr>
                        <a:t>شهد بدرا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3585502"/>
                  </a:ext>
                </a:extLst>
              </a:tr>
            </a:tbl>
          </a:graphicData>
        </a:graphic>
      </p:graphicFrame>
      <p:pic>
        <p:nvPicPr>
          <p:cNvPr id="10" name="صورة 10">
            <a:extLst>
              <a:ext uri="{FF2B5EF4-FFF2-40B4-BE49-F238E27FC236}">
                <a16:creationId xmlns:a16="http://schemas.microsoft.com/office/drawing/2014/main" id="{DDB646A7-6CBF-DF45-909F-000384431F5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7" t="15439" r="13428" b="16897"/>
          <a:stretch/>
        </p:blipFill>
        <p:spPr>
          <a:xfrm>
            <a:off x="1136711" y="1467575"/>
            <a:ext cx="1005373" cy="968283"/>
          </a:xfrm>
          <a:prstGeom prst="rect">
            <a:avLst/>
          </a:prstGeom>
        </p:spPr>
      </p:pic>
      <p:pic>
        <p:nvPicPr>
          <p:cNvPr id="3" name="صورة 11">
            <a:extLst>
              <a:ext uri="{FF2B5EF4-FFF2-40B4-BE49-F238E27FC236}">
                <a16:creationId xmlns:a16="http://schemas.microsoft.com/office/drawing/2014/main" id="{117F3225-69D3-CE4C-950C-5AD57D706F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18437" y="501589"/>
            <a:ext cx="848716" cy="8487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صورة 12">
            <a:extLst>
              <a:ext uri="{FF2B5EF4-FFF2-40B4-BE49-F238E27FC236}">
                <a16:creationId xmlns:a16="http://schemas.microsoft.com/office/drawing/2014/main" id="{D3245082-5529-FF41-9745-DE5250C1F6F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8152" y="5477218"/>
            <a:ext cx="909670" cy="9096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3981205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4">
            <a:extLst>
              <a:ext uri="{FF2B5EF4-FFF2-40B4-BE49-F238E27FC236}">
                <a16:creationId xmlns:a16="http://schemas.microsoft.com/office/drawing/2014/main" id="{46080699-A749-5D47-873F-63B1986324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" t="3783" r="2364" b="4662"/>
          <a:stretch/>
        </p:blipFill>
        <p:spPr>
          <a:xfrm>
            <a:off x="422495" y="147117"/>
            <a:ext cx="11769505" cy="6563761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7FA0CF37-B06F-A74E-9D7E-607DEA972169}"/>
              </a:ext>
            </a:extLst>
          </p:cNvPr>
          <p:cNvSpPr/>
          <p:nvPr/>
        </p:nvSpPr>
        <p:spPr>
          <a:xfrm>
            <a:off x="6999538" y="1082163"/>
            <a:ext cx="4769967" cy="484989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800" b="1" dirty="0">
                <a:solidFill>
                  <a:srgbClr val="C00000"/>
                </a:solidFill>
                <a:latin typeface="Aharoni" panose="02010803020104030203" pitchFamily="2" charset="-79"/>
              </a:rPr>
              <a:t>٨-من صور كسب الرزق بالعمل اليدوي :</a:t>
            </a:r>
          </a:p>
        </p:txBody>
      </p:sp>
      <p:graphicFrame>
        <p:nvGraphicFramePr>
          <p:cNvPr id="9" name="جدول 9">
            <a:extLst>
              <a:ext uri="{FF2B5EF4-FFF2-40B4-BE49-F238E27FC236}">
                <a16:creationId xmlns:a16="http://schemas.microsoft.com/office/drawing/2014/main" id="{1A0A6E4F-BF7E-6942-965C-CD707AE6AB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766331"/>
              </p:ext>
            </p:extLst>
          </p:nvPr>
        </p:nvGraphicFramePr>
        <p:xfrm>
          <a:off x="1873563" y="1293368"/>
          <a:ext cx="3746083" cy="4447304"/>
        </p:xfrm>
        <a:graphic>
          <a:graphicData uri="http://schemas.openxmlformats.org/drawingml/2006/table">
            <a:tbl>
              <a:tblPr rtl="1" firstRow="1" bandRow="1">
                <a:tableStyleId>{69CF1AB2-1976-4502-BF36-3FF5EA218861}</a:tableStyleId>
              </a:tblPr>
              <a:tblGrid>
                <a:gridCol w="3746083">
                  <a:extLst>
                    <a:ext uri="{9D8B030D-6E8A-4147-A177-3AD203B41FA5}">
                      <a16:colId xmlns:a16="http://schemas.microsoft.com/office/drawing/2014/main" val="3897971066"/>
                    </a:ext>
                  </a:extLst>
                </a:gridCol>
              </a:tblGrid>
              <a:tr h="1479619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bg1"/>
                          </a:solidFill>
                        </a:rPr>
                        <a:t>الأسر المنتجة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1953922"/>
                  </a:ext>
                </a:extLst>
              </a:tr>
              <a:tr h="1479619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bg1"/>
                          </a:solidFill>
                        </a:rPr>
                        <a:t>الاستشارات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8075847"/>
                  </a:ext>
                </a:extLst>
              </a:tr>
              <a:tr h="1488066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bg1"/>
                          </a:solidFill>
                        </a:rPr>
                        <a:t>الحراسة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3585502"/>
                  </a:ext>
                </a:extLst>
              </a:tr>
            </a:tbl>
          </a:graphicData>
        </a:graphic>
      </p:graphicFrame>
      <p:pic>
        <p:nvPicPr>
          <p:cNvPr id="10" name="صورة 10">
            <a:extLst>
              <a:ext uri="{FF2B5EF4-FFF2-40B4-BE49-F238E27FC236}">
                <a16:creationId xmlns:a16="http://schemas.microsoft.com/office/drawing/2014/main" id="{DDB646A7-6CBF-DF45-909F-000384431F5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7" t="15439" r="13428" b="16897"/>
          <a:stretch/>
        </p:blipFill>
        <p:spPr>
          <a:xfrm>
            <a:off x="1187009" y="1605891"/>
            <a:ext cx="1005373" cy="968283"/>
          </a:xfrm>
          <a:prstGeom prst="rect">
            <a:avLst/>
          </a:prstGeom>
        </p:spPr>
      </p:pic>
      <p:pic>
        <p:nvPicPr>
          <p:cNvPr id="3" name="صورة 11">
            <a:extLst>
              <a:ext uri="{FF2B5EF4-FFF2-40B4-BE49-F238E27FC236}">
                <a16:creationId xmlns:a16="http://schemas.microsoft.com/office/drawing/2014/main" id="{117F3225-69D3-CE4C-950C-5AD57D706F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1313" y="907329"/>
            <a:ext cx="1397124" cy="13971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صورة 12">
            <a:extLst>
              <a:ext uri="{FF2B5EF4-FFF2-40B4-BE49-F238E27FC236}">
                <a16:creationId xmlns:a16="http://schemas.microsoft.com/office/drawing/2014/main" id="{D3245082-5529-FF41-9745-DE5250C1F6F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485" y="4195530"/>
            <a:ext cx="1613828" cy="16138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2661815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4">
            <a:extLst>
              <a:ext uri="{FF2B5EF4-FFF2-40B4-BE49-F238E27FC236}">
                <a16:creationId xmlns:a16="http://schemas.microsoft.com/office/drawing/2014/main" id="{46080699-A749-5D47-873F-63B1986324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" t="3783" r="2364" b="4662"/>
          <a:stretch/>
        </p:blipFill>
        <p:spPr>
          <a:xfrm>
            <a:off x="422495" y="147117"/>
            <a:ext cx="11769505" cy="6563761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7FA0CF37-B06F-A74E-9D7E-607DEA972169}"/>
              </a:ext>
            </a:extLst>
          </p:cNvPr>
          <p:cNvSpPr/>
          <p:nvPr/>
        </p:nvSpPr>
        <p:spPr>
          <a:xfrm>
            <a:off x="6999538" y="1082163"/>
            <a:ext cx="4769967" cy="484989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800" b="1" dirty="0">
                <a:solidFill>
                  <a:srgbClr val="C00000"/>
                </a:solidFill>
                <a:latin typeface="Aharoni" panose="02010803020104030203" pitchFamily="2" charset="-79"/>
              </a:rPr>
              <a:t>٨- صور كسب الرزق كثيرة ومنها ما يكون بغير اليد مثل :</a:t>
            </a:r>
          </a:p>
        </p:txBody>
      </p:sp>
      <p:graphicFrame>
        <p:nvGraphicFramePr>
          <p:cNvPr id="9" name="جدول 9">
            <a:extLst>
              <a:ext uri="{FF2B5EF4-FFF2-40B4-BE49-F238E27FC236}">
                <a16:creationId xmlns:a16="http://schemas.microsoft.com/office/drawing/2014/main" id="{1A0A6E4F-BF7E-6942-965C-CD707AE6AB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9796034"/>
              </p:ext>
            </p:extLst>
          </p:nvPr>
        </p:nvGraphicFramePr>
        <p:xfrm>
          <a:off x="1873563" y="1293368"/>
          <a:ext cx="3746083" cy="4447304"/>
        </p:xfrm>
        <a:graphic>
          <a:graphicData uri="http://schemas.openxmlformats.org/drawingml/2006/table">
            <a:tbl>
              <a:tblPr rtl="1" firstRow="1" bandRow="1">
                <a:tableStyleId>{69CF1AB2-1976-4502-BF36-3FF5EA218861}</a:tableStyleId>
              </a:tblPr>
              <a:tblGrid>
                <a:gridCol w="3746083">
                  <a:extLst>
                    <a:ext uri="{9D8B030D-6E8A-4147-A177-3AD203B41FA5}">
                      <a16:colId xmlns:a16="http://schemas.microsoft.com/office/drawing/2014/main" val="3897971066"/>
                    </a:ext>
                  </a:extLst>
                </a:gridCol>
              </a:tblGrid>
              <a:tr h="1479619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bg1"/>
                          </a:solidFill>
                        </a:rPr>
                        <a:t>النجارة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1953922"/>
                  </a:ext>
                </a:extLst>
              </a:tr>
              <a:tr h="1479619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bg1"/>
                          </a:solidFill>
                        </a:rPr>
                        <a:t>الاستشارات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8075847"/>
                  </a:ext>
                </a:extLst>
              </a:tr>
              <a:tr h="1488066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bg1"/>
                          </a:solidFill>
                        </a:rPr>
                        <a:t>الحدادة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3585502"/>
                  </a:ext>
                </a:extLst>
              </a:tr>
            </a:tbl>
          </a:graphicData>
        </a:graphic>
      </p:graphicFrame>
      <p:pic>
        <p:nvPicPr>
          <p:cNvPr id="10" name="صورة 10">
            <a:extLst>
              <a:ext uri="{FF2B5EF4-FFF2-40B4-BE49-F238E27FC236}">
                <a16:creationId xmlns:a16="http://schemas.microsoft.com/office/drawing/2014/main" id="{DDB646A7-6CBF-DF45-909F-000384431F5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7" t="15439" r="13428" b="16897"/>
          <a:stretch/>
        </p:blipFill>
        <p:spPr>
          <a:xfrm>
            <a:off x="1370876" y="3032878"/>
            <a:ext cx="1005373" cy="968283"/>
          </a:xfrm>
          <a:prstGeom prst="rect">
            <a:avLst/>
          </a:prstGeom>
        </p:spPr>
      </p:pic>
      <p:pic>
        <p:nvPicPr>
          <p:cNvPr id="3" name="صورة 11">
            <a:extLst>
              <a:ext uri="{FF2B5EF4-FFF2-40B4-BE49-F238E27FC236}">
                <a16:creationId xmlns:a16="http://schemas.microsoft.com/office/drawing/2014/main" id="{117F3225-69D3-CE4C-950C-5AD57D706F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1313" y="907329"/>
            <a:ext cx="1397124" cy="13971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صورة 12">
            <a:extLst>
              <a:ext uri="{FF2B5EF4-FFF2-40B4-BE49-F238E27FC236}">
                <a16:creationId xmlns:a16="http://schemas.microsoft.com/office/drawing/2014/main" id="{D3245082-5529-FF41-9745-DE5250C1F6F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485" y="4195530"/>
            <a:ext cx="1613828" cy="16138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9478291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4">
            <a:extLst>
              <a:ext uri="{FF2B5EF4-FFF2-40B4-BE49-F238E27FC236}">
                <a16:creationId xmlns:a16="http://schemas.microsoft.com/office/drawing/2014/main" id="{46080699-A749-5D47-873F-63B1986324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" t="3783" r="2364" b="4662"/>
          <a:stretch/>
        </p:blipFill>
        <p:spPr>
          <a:xfrm>
            <a:off x="422495" y="147117"/>
            <a:ext cx="11769505" cy="6563761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7FA0CF37-B06F-A74E-9D7E-607DEA972169}"/>
              </a:ext>
            </a:extLst>
          </p:cNvPr>
          <p:cNvSpPr/>
          <p:nvPr/>
        </p:nvSpPr>
        <p:spPr>
          <a:xfrm>
            <a:off x="6999538" y="1082163"/>
            <a:ext cx="4769967" cy="484989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800" b="1" dirty="0">
                <a:solidFill>
                  <a:srgbClr val="C00000"/>
                </a:solidFill>
                <a:latin typeface="Aharoni" panose="02010803020104030203" pitchFamily="2" charset="-79"/>
              </a:rPr>
              <a:t>٩-النبي الذي ذكره النبي صلى الله عليه وسلم شاهدا على فضل العمل  :</a:t>
            </a:r>
          </a:p>
        </p:txBody>
      </p:sp>
      <p:graphicFrame>
        <p:nvGraphicFramePr>
          <p:cNvPr id="9" name="جدول 9">
            <a:extLst>
              <a:ext uri="{FF2B5EF4-FFF2-40B4-BE49-F238E27FC236}">
                <a16:creationId xmlns:a16="http://schemas.microsoft.com/office/drawing/2014/main" id="{1A0A6E4F-BF7E-6942-965C-CD707AE6AB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0424492"/>
              </p:ext>
            </p:extLst>
          </p:nvPr>
        </p:nvGraphicFramePr>
        <p:xfrm>
          <a:off x="1873563" y="1293368"/>
          <a:ext cx="3746083" cy="4447304"/>
        </p:xfrm>
        <a:graphic>
          <a:graphicData uri="http://schemas.openxmlformats.org/drawingml/2006/table">
            <a:tbl>
              <a:tblPr rtl="1" firstRow="1" bandRow="1">
                <a:tableStyleId>{69CF1AB2-1976-4502-BF36-3FF5EA218861}</a:tableStyleId>
              </a:tblPr>
              <a:tblGrid>
                <a:gridCol w="3746083">
                  <a:extLst>
                    <a:ext uri="{9D8B030D-6E8A-4147-A177-3AD203B41FA5}">
                      <a16:colId xmlns:a16="http://schemas.microsoft.com/office/drawing/2014/main" val="3897971066"/>
                    </a:ext>
                  </a:extLst>
                </a:gridCol>
              </a:tblGrid>
              <a:tr h="1479619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bg1"/>
                          </a:solidFill>
                        </a:rPr>
                        <a:t>زكريا عليه السلام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1953922"/>
                  </a:ext>
                </a:extLst>
              </a:tr>
              <a:tr h="1479619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bg1"/>
                          </a:solidFill>
                        </a:rPr>
                        <a:t>نوح عليه السلام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8075847"/>
                  </a:ext>
                </a:extLst>
              </a:tr>
              <a:tr h="1488066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bg1"/>
                          </a:solidFill>
                        </a:rPr>
                        <a:t>داود عليه السلام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3585502"/>
                  </a:ext>
                </a:extLst>
              </a:tr>
            </a:tbl>
          </a:graphicData>
        </a:graphic>
      </p:graphicFrame>
      <p:pic>
        <p:nvPicPr>
          <p:cNvPr id="10" name="صورة 10">
            <a:extLst>
              <a:ext uri="{FF2B5EF4-FFF2-40B4-BE49-F238E27FC236}">
                <a16:creationId xmlns:a16="http://schemas.microsoft.com/office/drawing/2014/main" id="{DDB646A7-6CBF-DF45-909F-000384431F5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7" t="15439" r="13428" b="16897"/>
          <a:stretch/>
        </p:blipFill>
        <p:spPr>
          <a:xfrm>
            <a:off x="1216903" y="4596349"/>
            <a:ext cx="1005373" cy="968283"/>
          </a:xfrm>
          <a:prstGeom prst="rect">
            <a:avLst/>
          </a:prstGeom>
        </p:spPr>
      </p:pic>
      <p:pic>
        <p:nvPicPr>
          <p:cNvPr id="3" name="صورة 11">
            <a:extLst>
              <a:ext uri="{FF2B5EF4-FFF2-40B4-BE49-F238E27FC236}">
                <a16:creationId xmlns:a16="http://schemas.microsoft.com/office/drawing/2014/main" id="{117F3225-69D3-CE4C-950C-5AD57D706F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1313" y="907329"/>
            <a:ext cx="1397124" cy="13971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صورة 12">
            <a:extLst>
              <a:ext uri="{FF2B5EF4-FFF2-40B4-BE49-F238E27FC236}">
                <a16:creationId xmlns:a16="http://schemas.microsoft.com/office/drawing/2014/main" id="{D3245082-5529-FF41-9745-DE5250C1F6F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485" y="4602178"/>
            <a:ext cx="1207180" cy="12071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0215036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4">
            <a:extLst>
              <a:ext uri="{FF2B5EF4-FFF2-40B4-BE49-F238E27FC236}">
                <a16:creationId xmlns:a16="http://schemas.microsoft.com/office/drawing/2014/main" id="{46080699-A749-5D47-873F-63B1986324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" t="3783" r="2364" b="4662"/>
          <a:stretch/>
        </p:blipFill>
        <p:spPr>
          <a:xfrm>
            <a:off x="422495" y="147117"/>
            <a:ext cx="11769505" cy="6563761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7FA0CF37-B06F-A74E-9D7E-607DEA972169}"/>
              </a:ext>
            </a:extLst>
          </p:cNvPr>
          <p:cNvSpPr/>
          <p:nvPr/>
        </p:nvSpPr>
        <p:spPr>
          <a:xfrm>
            <a:off x="6999538" y="1082163"/>
            <a:ext cx="4769967" cy="484989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800" b="1" dirty="0">
                <a:solidFill>
                  <a:srgbClr val="C00000"/>
                </a:solidFill>
                <a:latin typeface="Aharoni" panose="02010803020104030203" pitchFamily="2" charset="-79"/>
              </a:rPr>
              <a:t>١٠- معنى : ( ومن يستعفف يعفه الله )  :</a:t>
            </a:r>
          </a:p>
        </p:txBody>
      </p:sp>
      <p:graphicFrame>
        <p:nvGraphicFramePr>
          <p:cNvPr id="9" name="جدول 9">
            <a:extLst>
              <a:ext uri="{FF2B5EF4-FFF2-40B4-BE49-F238E27FC236}">
                <a16:creationId xmlns:a16="http://schemas.microsoft.com/office/drawing/2014/main" id="{1A0A6E4F-BF7E-6942-965C-CD707AE6AB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3401026"/>
              </p:ext>
            </p:extLst>
          </p:nvPr>
        </p:nvGraphicFramePr>
        <p:xfrm>
          <a:off x="1873563" y="1293368"/>
          <a:ext cx="3746083" cy="4447304"/>
        </p:xfrm>
        <a:graphic>
          <a:graphicData uri="http://schemas.openxmlformats.org/drawingml/2006/table">
            <a:tbl>
              <a:tblPr rtl="1" firstRow="1" bandRow="1">
                <a:tableStyleId>{69CF1AB2-1976-4502-BF36-3FF5EA218861}</a:tableStyleId>
              </a:tblPr>
              <a:tblGrid>
                <a:gridCol w="3746083">
                  <a:extLst>
                    <a:ext uri="{9D8B030D-6E8A-4147-A177-3AD203B41FA5}">
                      <a16:colId xmlns:a16="http://schemas.microsoft.com/office/drawing/2014/main" val="3897971066"/>
                    </a:ext>
                  </a:extLst>
                </a:gridCol>
              </a:tblGrid>
              <a:tr h="1479619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bg1"/>
                          </a:solidFill>
                        </a:rPr>
                        <a:t>يقنع 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1953922"/>
                  </a:ext>
                </a:extLst>
              </a:tr>
              <a:tr h="1479619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bg1"/>
                          </a:solidFill>
                        </a:rPr>
                        <a:t>يمتنع عن السؤال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8075847"/>
                  </a:ext>
                </a:extLst>
              </a:tr>
              <a:tr h="1488066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bg1"/>
                          </a:solidFill>
                        </a:rPr>
                        <a:t>يسأل الناس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3585502"/>
                  </a:ext>
                </a:extLst>
              </a:tr>
            </a:tbl>
          </a:graphicData>
        </a:graphic>
      </p:graphicFrame>
      <p:pic>
        <p:nvPicPr>
          <p:cNvPr id="10" name="صورة 10">
            <a:extLst>
              <a:ext uri="{FF2B5EF4-FFF2-40B4-BE49-F238E27FC236}">
                <a16:creationId xmlns:a16="http://schemas.microsoft.com/office/drawing/2014/main" id="{DDB646A7-6CBF-DF45-909F-000384431F5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7" t="15439" r="13428" b="16897"/>
          <a:stretch/>
        </p:blipFill>
        <p:spPr>
          <a:xfrm>
            <a:off x="1056520" y="2944855"/>
            <a:ext cx="1005373" cy="968283"/>
          </a:xfrm>
          <a:prstGeom prst="rect">
            <a:avLst/>
          </a:prstGeom>
        </p:spPr>
      </p:pic>
      <p:pic>
        <p:nvPicPr>
          <p:cNvPr id="3" name="صورة 11">
            <a:extLst>
              <a:ext uri="{FF2B5EF4-FFF2-40B4-BE49-F238E27FC236}">
                <a16:creationId xmlns:a16="http://schemas.microsoft.com/office/drawing/2014/main" id="{117F3225-69D3-CE4C-950C-5AD57D706F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1313" y="907329"/>
            <a:ext cx="1397124" cy="13971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صورة 12">
            <a:extLst>
              <a:ext uri="{FF2B5EF4-FFF2-40B4-BE49-F238E27FC236}">
                <a16:creationId xmlns:a16="http://schemas.microsoft.com/office/drawing/2014/main" id="{D3245082-5529-FF41-9745-DE5250C1F6F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485" y="4602178"/>
            <a:ext cx="1207180" cy="12071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6059455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4">
            <a:extLst>
              <a:ext uri="{FF2B5EF4-FFF2-40B4-BE49-F238E27FC236}">
                <a16:creationId xmlns:a16="http://schemas.microsoft.com/office/drawing/2014/main" id="{46080699-A749-5D47-873F-63B1986324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" t="3783" r="2364" b="4662"/>
          <a:stretch/>
        </p:blipFill>
        <p:spPr>
          <a:xfrm>
            <a:off x="422495" y="147117"/>
            <a:ext cx="11769505" cy="6563761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7FA0CF37-B06F-A74E-9D7E-607DEA972169}"/>
              </a:ext>
            </a:extLst>
          </p:cNvPr>
          <p:cNvSpPr/>
          <p:nvPr/>
        </p:nvSpPr>
        <p:spPr>
          <a:xfrm>
            <a:off x="6999538" y="1082163"/>
            <a:ext cx="4769967" cy="484989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800" b="1" dirty="0">
                <a:solidFill>
                  <a:srgbClr val="C00000"/>
                </a:solidFill>
                <a:latin typeface="Aharoni" panose="02010803020104030203" pitchFamily="2" charset="-79"/>
              </a:rPr>
              <a:t>١١- أفضل الصدقة ما كان على  :</a:t>
            </a:r>
          </a:p>
        </p:txBody>
      </p:sp>
      <p:graphicFrame>
        <p:nvGraphicFramePr>
          <p:cNvPr id="9" name="جدول 9">
            <a:extLst>
              <a:ext uri="{FF2B5EF4-FFF2-40B4-BE49-F238E27FC236}">
                <a16:creationId xmlns:a16="http://schemas.microsoft.com/office/drawing/2014/main" id="{1A0A6E4F-BF7E-6942-965C-CD707AE6AB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4559403"/>
              </p:ext>
            </p:extLst>
          </p:nvPr>
        </p:nvGraphicFramePr>
        <p:xfrm>
          <a:off x="1005941" y="1293368"/>
          <a:ext cx="4613705" cy="4447304"/>
        </p:xfrm>
        <a:graphic>
          <a:graphicData uri="http://schemas.openxmlformats.org/drawingml/2006/table">
            <a:tbl>
              <a:tblPr rtl="1" firstRow="1" bandRow="1">
                <a:tableStyleId>{69CF1AB2-1976-4502-BF36-3FF5EA218861}</a:tableStyleId>
              </a:tblPr>
              <a:tblGrid>
                <a:gridCol w="4613705">
                  <a:extLst>
                    <a:ext uri="{9D8B030D-6E8A-4147-A177-3AD203B41FA5}">
                      <a16:colId xmlns:a16="http://schemas.microsoft.com/office/drawing/2014/main" val="3897971066"/>
                    </a:ext>
                  </a:extLst>
                </a:gridCol>
              </a:tblGrid>
              <a:tr h="1479619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bg1"/>
                          </a:solidFill>
                        </a:rPr>
                        <a:t>الأهل و العيال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1953922"/>
                  </a:ext>
                </a:extLst>
              </a:tr>
              <a:tr h="1479619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bg1"/>
                          </a:solidFill>
                        </a:rPr>
                        <a:t>الجيران و الأصحاب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8075847"/>
                  </a:ext>
                </a:extLst>
              </a:tr>
              <a:tr h="1488066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bg1"/>
                          </a:solidFill>
                        </a:rPr>
                        <a:t>الفقراء و المساكين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3585502"/>
                  </a:ext>
                </a:extLst>
              </a:tr>
            </a:tbl>
          </a:graphicData>
        </a:graphic>
      </p:graphicFrame>
      <p:pic>
        <p:nvPicPr>
          <p:cNvPr id="10" name="صورة 10">
            <a:extLst>
              <a:ext uri="{FF2B5EF4-FFF2-40B4-BE49-F238E27FC236}">
                <a16:creationId xmlns:a16="http://schemas.microsoft.com/office/drawing/2014/main" id="{DDB646A7-6CBF-DF45-909F-000384431F5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7" t="15439" r="13428" b="16897"/>
          <a:stretch/>
        </p:blipFill>
        <p:spPr>
          <a:xfrm>
            <a:off x="583446" y="1498816"/>
            <a:ext cx="1005373" cy="968283"/>
          </a:xfrm>
          <a:prstGeom prst="rect">
            <a:avLst/>
          </a:prstGeom>
        </p:spPr>
      </p:pic>
      <p:pic>
        <p:nvPicPr>
          <p:cNvPr id="3" name="صورة 11">
            <a:extLst>
              <a:ext uri="{FF2B5EF4-FFF2-40B4-BE49-F238E27FC236}">
                <a16:creationId xmlns:a16="http://schemas.microsoft.com/office/drawing/2014/main" id="{117F3225-69D3-CE4C-950C-5AD57D706F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1313" y="907329"/>
            <a:ext cx="1397124" cy="13971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صورة 12">
            <a:extLst>
              <a:ext uri="{FF2B5EF4-FFF2-40B4-BE49-F238E27FC236}">
                <a16:creationId xmlns:a16="http://schemas.microsoft.com/office/drawing/2014/main" id="{D3245082-5529-FF41-9745-DE5250C1F6F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485" y="4602178"/>
            <a:ext cx="1207180" cy="12071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8573032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4">
            <a:extLst>
              <a:ext uri="{FF2B5EF4-FFF2-40B4-BE49-F238E27FC236}">
                <a16:creationId xmlns:a16="http://schemas.microsoft.com/office/drawing/2014/main" id="{46080699-A749-5D47-873F-63B1986324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" t="3783" r="2364" b="4662"/>
          <a:stretch/>
        </p:blipFill>
        <p:spPr>
          <a:xfrm>
            <a:off x="422495" y="147117"/>
            <a:ext cx="11769505" cy="6563761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7FA0CF37-B06F-A74E-9D7E-607DEA972169}"/>
              </a:ext>
            </a:extLst>
          </p:cNvPr>
          <p:cNvSpPr/>
          <p:nvPr/>
        </p:nvSpPr>
        <p:spPr>
          <a:xfrm>
            <a:off x="6999538" y="1082163"/>
            <a:ext cx="4769967" cy="484989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800" b="1" dirty="0">
                <a:solidFill>
                  <a:srgbClr val="C00000"/>
                </a:solidFill>
                <a:latin typeface="Aharoni" panose="02010803020104030203" pitchFamily="2" charset="-79"/>
              </a:rPr>
              <a:t>١٢: (أفلا جعلته فوق الطعام كي يراه الناس) هنا أدب من آداب البيع و الشراء ماهو :</a:t>
            </a:r>
          </a:p>
        </p:txBody>
      </p:sp>
      <p:graphicFrame>
        <p:nvGraphicFramePr>
          <p:cNvPr id="9" name="جدول 9">
            <a:extLst>
              <a:ext uri="{FF2B5EF4-FFF2-40B4-BE49-F238E27FC236}">
                <a16:creationId xmlns:a16="http://schemas.microsoft.com/office/drawing/2014/main" id="{1A0A6E4F-BF7E-6942-965C-CD707AE6AB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2338169"/>
              </p:ext>
            </p:extLst>
          </p:nvPr>
        </p:nvGraphicFramePr>
        <p:xfrm>
          <a:off x="1005941" y="1293368"/>
          <a:ext cx="4613705" cy="4447304"/>
        </p:xfrm>
        <a:graphic>
          <a:graphicData uri="http://schemas.openxmlformats.org/drawingml/2006/table">
            <a:tbl>
              <a:tblPr rtl="1" firstRow="1" bandRow="1">
                <a:tableStyleId>{69CF1AB2-1976-4502-BF36-3FF5EA218861}</a:tableStyleId>
              </a:tblPr>
              <a:tblGrid>
                <a:gridCol w="4613705">
                  <a:extLst>
                    <a:ext uri="{9D8B030D-6E8A-4147-A177-3AD203B41FA5}">
                      <a16:colId xmlns:a16="http://schemas.microsoft.com/office/drawing/2014/main" val="3897971066"/>
                    </a:ext>
                  </a:extLst>
                </a:gridCol>
              </a:tblGrid>
              <a:tr h="1479619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bg1"/>
                          </a:solidFill>
                        </a:rPr>
                        <a:t>مراعاة الأحوال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1953922"/>
                  </a:ext>
                </a:extLst>
              </a:tr>
              <a:tr h="1479619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bg1"/>
                          </a:solidFill>
                        </a:rPr>
                        <a:t>منع غلاء الأسعار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8075847"/>
                  </a:ext>
                </a:extLst>
              </a:tr>
              <a:tr h="1488066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bg1"/>
                          </a:solidFill>
                        </a:rPr>
                        <a:t>إظهار عيب السلعة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3585502"/>
                  </a:ext>
                </a:extLst>
              </a:tr>
            </a:tbl>
          </a:graphicData>
        </a:graphic>
      </p:graphicFrame>
      <p:pic>
        <p:nvPicPr>
          <p:cNvPr id="10" name="صورة 10">
            <a:extLst>
              <a:ext uri="{FF2B5EF4-FFF2-40B4-BE49-F238E27FC236}">
                <a16:creationId xmlns:a16="http://schemas.microsoft.com/office/drawing/2014/main" id="{DDB646A7-6CBF-DF45-909F-000384431F5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7" t="15439" r="13428" b="16897"/>
          <a:stretch/>
        </p:blipFill>
        <p:spPr>
          <a:xfrm>
            <a:off x="2739325" y="5205768"/>
            <a:ext cx="1005373" cy="968283"/>
          </a:xfrm>
          <a:prstGeom prst="rect">
            <a:avLst/>
          </a:prstGeom>
        </p:spPr>
      </p:pic>
      <p:pic>
        <p:nvPicPr>
          <p:cNvPr id="3" name="صورة 11">
            <a:extLst>
              <a:ext uri="{FF2B5EF4-FFF2-40B4-BE49-F238E27FC236}">
                <a16:creationId xmlns:a16="http://schemas.microsoft.com/office/drawing/2014/main" id="{117F3225-69D3-CE4C-950C-5AD57D706F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74485" y="496984"/>
            <a:ext cx="1122049" cy="11220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صورة 12">
            <a:extLst>
              <a:ext uri="{FF2B5EF4-FFF2-40B4-BE49-F238E27FC236}">
                <a16:creationId xmlns:a16="http://schemas.microsoft.com/office/drawing/2014/main" id="{D3245082-5529-FF41-9745-DE5250C1F6F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485" y="4602178"/>
            <a:ext cx="1207180" cy="12071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9380064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4">
            <a:extLst>
              <a:ext uri="{FF2B5EF4-FFF2-40B4-BE49-F238E27FC236}">
                <a16:creationId xmlns:a16="http://schemas.microsoft.com/office/drawing/2014/main" id="{46080699-A749-5D47-873F-63B1986324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" t="3783" r="2364" b="4662"/>
          <a:stretch/>
        </p:blipFill>
        <p:spPr>
          <a:xfrm>
            <a:off x="422495" y="147117"/>
            <a:ext cx="11769505" cy="6563761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7FA0CF37-B06F-A74E-9D7E-607DEA972169}"/>
              </a:ext>
            </a:extLst>
          </p:cNvPr>
          <p:cNvSpPr/>
          <p:nvPr/>
        </p:nvSpPr>
        <p:spPr>
          <a:xfrm>
            <a:off x="6999538" y="817327"/>
            <a:ext cx="4769967" cy="5114726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000" b="1" dirty="0">
                <a:solidFill>
                  <a:srgbClr val="C00000"/>
                </a:solidFill>
                <a:latin typeface="Aharoni" panose="02010803020104030203" pitchFamily="2" charset="-79"/>
              </a:rPr>
              <a:t>١٣- من حديث : ( ما هذا يا صاحب الطعام ) هنا ارتكب البائع صوره من صور الكسب المحرم ما هي؟ :</a:t>
            </a:r>
          </a:p>
        </p:txBody>
      </p:sp>
      <p:graphicFrame>
        <p:nvGraphicFramePr>
          <p:cNvPr id="9" name="جدول 9">
            <a:extLst>
              <a:ext uri="{FF2B5EF4-FFF2-40B4-BE49-F238E27FC236}">
                <a16:creationId xmlns:a16="http://schemas.microsoft.com/office/drawing/2014/main" id="{1A0A6E4F-BF7E-6942-965C-CD707AE6AB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4353658"/>
              </p:ext>
            </p:extLst>
          </p:nvPr>
        </p:nvGraphicFramePr>
        <p:xfrm>
          <a:off x="1005941" y="1293368"/>
          <a:ext cx="4613705" cy="4447304"/>
        </p:xfrm>
        <a:graphic>
          <a:graphicData uri="http://schemas.openxmlformats.org/drawingml/2006/table">
            <a:tbl>
              <a:tblPr rtl="1" firstRow="1" bandRow="1">
                <a:tableStyleId>{69CF1AB2-1976-4502-BF36-3FF5EA218861}</a:tableStyleId>
              </a:tblPr>
              <a:tblGrid>
                <a:gridCol w="4613705">
                  <a:extLst>
                    <a:ext uri="{9D8B030D-6E8A-4147-A177-3AD203B41FA5}">
                      <a16:colId xmlns:a16="http://schemas.microsoft.com/office/drawing/2014/main" val="3897971066"/>
                    </a:ext>
                  </a:extLst>
                </a:gridCol>
              </a:tblGrid>
              <a:tr h="1479619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bg1"/>
                          </a:solidFill>
                        </a:rPr>
                        <a:t>الغلاء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1953922"/>
                  </a:ext>
                </a:extLst>
              </a:tr>
              <a:tr h="1479619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bg1"/>
                          </a:solidFill>
                        </a:rPr>
                        <a:t>الغش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8075847"/>
                  </a:ext>
                </a:extLst>
              </a:tr>
              <a:tr h="1488066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bg1"/>
                          </a:solidFill>
                        </a:rPr>
                        <a:t>البيع على بيع الآخر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3585502"/>
                  </a:ext>
                </a:extLst>
              </a:tr>
            </a:tbl>
          </a:graphicData>
        </a:graphic>
      </p:graphicFrame>
      <p:pic>
        <p:nvPicPr>
          <p:cNvPr id="10" name="صورة 10">
            <a:extLst>
              <a:ext uri="{FF2B5EF4-FFF2-40B4-BE49-F238E27FC236}">
                <a16:creationId xmlns:a16="http://schemas.microsoft.com/office/drawing/2014/main" id="{DDB646A7-6CBF-DF45-909F-000384431F5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7" t="15439" r="13428" b="16897"/>
          <a:stretch/>
        </p:blipFill>
        <p:spPr>
          <a:xfrm>
            <a:off x="1368731" y="3032878"/>
            <a:ext cx="1005373" cy="968283"/>
          </a:xfrm>
          <a:prstGeom prst="rect">
            <a:avLst/>
          </a:prstGeom>
        </p:spPr>
      </p:pic>
      <p:pic>
        <p:nvPicPr>
          <p:cNvPr id="3" name="صورة 11">
            <a:extLst>
              <a:ext uri="{FF2B5EF4-FFF2-40B4-BE49-F238E27FC236}">
                <a16:creationId xmlns:a16="http://schemas.microsoft.com/office/drawing/2014/main" id="{117F3225-69D3-CE4C-950C-5AD57D706F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14665" y="311577"/>
            <a:ext cx="1474129" cy="14741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صورة 12">
            <a:extLst>
              <a:ext uri="{FF2B5EF4-FFF2-40B4-BE49-F238E27FC236}">
                <a16:creationId xmlns:a16="http://schemas.microsoft.com/office/drawing/2014/main" id="{D3245082-5529-FF41-9745-DE5250C1F6F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485" y="4602178"/>
            <a:ext cx="1207180" cy="12071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8009928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4">
            <a:extLst>
              <a:ext uri="{FF2B5EF4-FFF2-40B4-BE49-F238E27FC236}">
                <a16:creationId xmlns:a16="http://schemas.microsoft.com/office/drawing/2014/main" id="{46080699-A749-5D47-873F-63B1986324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" t="3783" r="2364" b="4662"/>
          <a:stretch/>
        </p:blipFill>
        <p:spPr>
          <a:xfrm>
            <a:off x="422495" y="147117"/>
            <a:ext cx="11769505" cy="6563761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7FA0CF37-B06F-A74E-9D7E-607DEA972169}"/>
              </a:ext>
            </a:extLst>
          </p:cNvPr>
          <p:cNvSpPr/>
          <p:nvPr/>
        </p:nvSpPr>
        <p:spPr>
          <a:xfrm>
            <a:off x="6999538" y="817327"/>
            <a:ext cx="4769967" cy="5114726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400" b="1" dirty="0">
                <a:solidFill>
                  <a:srgbClr val="C00000"/>
                </a:solidFill>
                <a:latin typeface="Aharoni" panose="02010803020104030203" pitchFamily="2" charset="-79"/>
              </a:rPr>
              <a:t>١٤- ( إن المقسطين عند الله على منابر من نور ) ما معنى ما تحته خط :</a:t>
            </a:r>
          </a:p>
        </p:txBody>
      </p:sp>
      <p:graphicFrame>
        <p:nvGraphicFramePr>
          <p:cNvPr id="9" name="جدول 9">
            <a:extLst>
              <a:ext uri="{FF2B5EF4-FFF2-40B4-BE49-F238E27FC236}">
                <a16:creationId xmlns:a16="http://schemas.microsoft.com/office/drawing/2014/main" id="{1A0A6E4F-BF7E-6942-965C-CD707AE6AB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3794789"/>
              </p:ext>
            </p:extLst>
          </p:nvPr>
        </p:nvGraphicFramePr>
        <p:xfrm>
          <a:off x="1638629" y="1205345"/>
          <a:ext cx="3245542" cy="4447304"/>
        </p:xfrm>
        <a:graphic>
          <a:graphicData uri="http://schemas.openxmlformats.org/drawingml/2006/table">
            <a:tbl>
              <a:tblPr rtl="1" firstRow="1" bandRow="1">
                <a:tableStyleId>{69CF1AB2-1976-4502-BF36-3FF5EA218861}</a:tableStyleId>
              </a:tblPr>
              <a:tblGrid>
                <a:gridCol w="3245542">
                  <a:extLst>
                    <a:ext uri="{9D8B030D-6E8A-4147-A177-3AD203B41FA5}">
                      <a16:colId xmlns:a16="http://schemas.microsoft.com/office/drawing/2014/main" val="3897971066"/>
                    </a:ext>
                  </a:extLst>
                </a:gridCol>
              </a:tblGrid>
              <a:tr h="1479619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bg1"/>
                          </a:solidFill>
                        </a:rPr>
                        <a:t>المنفقين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1953922"/>
                  </a:ext>
                </a:extLst>
              </a:tr>
              <a:tr h="1479619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bg1"/>
                          </a:solidFill>
                        </a:rPr>
                        <a:t>الصادقين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8075847"/>
                  </a:ext>
                </a:extLst>
              </a:tr>
              <a:tr h="1488066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bg1"/>
                          </a:solidFill>
                        </a:rPr>
                        <a:t>العادلين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3585502"/>
                  </a:ext>
                </a:extLst>
              </a:tr>
            </a:tbl>
          </a:graphicData>
        </a:graphic>
      </p:graphicFrame>
      <p:pic>
        <p:nvPicPr>
          <p:cNvPr id="10" name="صورة 10">
            <a:extLst>
              <a:ext uri="{FF2B5EF4-FFF2-40B4-BE49-F238E27FC236}">
                <a16:creationId xmlns:a16="http://schemas.microsoft.com/office/drawing/2014/main" id="{DDB646A7-6CBF-DF45-909F-000384431F5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7" t="15439" r="13428" b="16897"/>
          <a:stretch/>
        </p:blipFill>
        <p:spPr>
          <a:xfrm>
            <a:off x="1216134" y="4403472"/>
            <a:ext cx="1005373" cy="968283"/>
          </a:xfrm>
          <a:prstGeom prst="rect">
            <a:avLst/>
          </a:prstGeom>
        </p:spPr>
      </p:pic>
      <p:pic>
        <p:nvPicPr>
          <p:cNvPr id="3" name="صورة 11">
            <a:extLst>
              <a:ext uri="{FF2B5EF4-FFF2-40B4-BE49-F238E27FC236}">
                <a16:creationId xmlns:a16="http://schemas.microsoft.com/office/drawing/2014/main" id="{117F3225-69D3-CE4C-950C-5AD57D706F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14665" y="311577"/>
            <a:ext cx="1474129" cy="14741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صورة 12">
            <a:extLst>
              <a:ext uri="{FF2B5EF4-FFF2-40B4-BE49-F238E27FC236}">
                <a16:creationId xmlns:a16="http://schemas.microsoft.com/office/drawing/2014/main" id="{D3245082-5529-FF41-9745-DE5250C1F6F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485" y="4602178"/>
            <a:ext cx="1207180" cy="12071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علامة الطرح 1">
            <a:extLst>
              <a:ext uri="{FF2B5EF4-FFF2-40B4-BE49-F238E27FC236}">
                <a16:creationId xmlns:a16="http://schemas.microsoft.com/office/drawing/2014/main" id="{EDC6B791-F3D4-E342-A613-0FFBC559DAAC}"/>
              </a:ext>
            </a:extLst>
          </p:cNvPr>
          <p:cNvSpPr/>
          <p:nvPr/>
        </p:nvSpPr>
        <p:spPr>
          <a:xfrm>
            <a:off x="7307485" y="1640669"/>
            <a:ext cx="2335291" cy="2335291"/>
          </a:xfrm>
          <a:prstGeom prst="mathMinus">
            <a:avLst>
              <a:gd name="adj1" fmla="val 8444"/>
            </a:avLst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1213367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4">
            <a:extLst>
              <a:ext uri="{FF2B5EF4-FFF2-40B4-BE49-F238E27FC236}">
                <a16:creationId xmlns:a16="http://schemas.microsoft.com/office/drawing/2014/main" id="{46080699-A749-5D47-873F-63B1986324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" t="3783" r="2364" b="4662"/>
          <a:stretch/>
        </p:blipFill>
        <p:spPr>
          <a:xfrm>
            <a:off x="422495" y="147117"/>
            <a:ext cx="11769505" cy="6563761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7FA0CF37-B06F-A74E-9D7E-607DEA972169}"/>
              </a:ext>
            </a:extLst>
          </p:cNvPr>
          <p:cNvSpPr/>
          <p:nvPr/>
        </p:nvSpPr>
        <p:spPr>
          <a:xfrm>
            <a:off x="6999538" y="817327"/>
            <a:ext cx="4769967" cy="5114726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400" b="1" dirty="0">
                <a:solidFill>
                  <a:srgbClr val="C00000"/>
                </a:solidFill>
                <a:latin typeface="Aharoni" panose="02010803020104030203" pitchFamily="2" charset="-79"/>
              </a:rPr>
              <a:t>١٥- ( إن المقسطين ) ماهو ثوابهم كما ورد في الحديث  :</a:t>
            </a:r>
          </a:p>
        </p:txBody>
      </p:sp>
      <p:graphicFrame>
        <p:nvGraphicFramePr>
          <p:cNvPr id="9" name="جدول 9">
            <a:extLst>
              <a:ext uri="{FF2B5EF4-FFF2-40B4-BE49-F238E27FC236}">
                <a16:creationId xmlns:a16="http://schemas.microsoft.com/office/drawing/2014/main" id="{1A0A6E4F-BF7E-6942-965C-CD707AE6AB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6849933"/>
              </p:ext>
            </p:extLst>
          </p:nvPr>
        </p:nvGraphicFramePr>
        <p:xfrm>
          <a:off x="1638629" y="1205345"/>
          <a:ext cx="3245542" cy="4588579"/>
        </p:xfrm>
        <a:graphic>
          <a:graphicData uri="http://schemas.openxmlformats.org/drawingml/2006/table">
            <a:tbl>
              <a:tblPr rtl="1" firstRow="1" bandRow="1">
                <a:tableStyleId>{69CF1AB2-1976-4502-BF36-3FF5EA218861}</a:tableStyleId>
              </a:tblPr>
              <a:tblGrid>
                <a:gridCol w="3245542">
                  <a:extLst>
                    <a:ext uri="{9D8B030D-6E8A-4147-A177-3AD203B41FA5}">
                      <a16:colId xmlns:a16="http://schemas.microsoft.com/office/drawing/2014/main" val="3897971066"/>
                    </a:ext>
                  </a:extLst>
                </a:gridCol>
              </a:tblGrid>
              <a:tr h="1479619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bg1"/>
                          </a:solidFill>
                        </a:rPr>
                        <a:t>الفردوس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1953922"/>
                  </a:ext>
                </a:extLst>
              </a:tr>
              <a:tr h="1479619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bg1"/>
                          </a:solidFill>
                        </a:rPr>
                        <a:t>على منابر من نور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8075847"/>
                  </a:ext>
                </a:extLst>
              </a:tr>
              <a:tr h="1488066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bg1"/>
                          </a:solidFill>
                        </a:rPr>
                        <a:t>يسير في ظل شجرة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3585502"/>
                  </a:ext>
                </a:extLst>
              </a:tr>
            </a:tbl>
          </a:graphicData>
        </a:graphic>
      </p:graphicFrame>
      <p:pic>
        <p:nvPicPr>
          <p:cNvPr id="10" name="صورة 10">
            <a:extLst>
              <a:ext uri="{FF2B5EF4-FFF2-40B4-BE49-F238E27FC236}">
                <a16:creationId xmlns:a16="http://schemas.microsoft.com/office/drawing/2014/main" id="{DDB646A7-6CBF-DF45-909F-000384431F5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7" t="15439" r="13428" b="16897"/>
          <a:stretch/>
        </p:blipFill>
        <p:spPr>
          <a:xfrm>
            <a:off x="826332" y="3015492"/>
            <a:ext cx="1005373" cy="968283"/>
          </a:xfrm>
          <a:prstGeom prst="rect">
            <a:avLst/>
          </a:prstGeom>
        </p:spPr>
      </p:pic>
      <p:pic>
        <p:nvPicPr>
          <p:cNvPr id="3" name="صورة 11">
            <a:extLst>
              <a:ext uri="{FF2B5EF4-FFF2-40B4-BE49-F238E27FC236}">
                <a16:creationId xmlns:a16="http://schemas.microsoft.com/office/drawing/2014/main" id="{117F3225-69D3-CE4C-950C-5AD57D706F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14665" y="311577"/>
            <a:ext cx="1474129" cy="14741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صورة 12">
            <a:extLst>
              <a:ext uri="{FF2B5EF4-FFF2-40B4-BE49-F238E27FC236}">
                <a16:creationId xmlns:a16="http://schemas.microsoft.com/office/drawing/2014/main" id="{D3245082-5529-FF41-9745-DE5250C1F6F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485" y="4602178"/>
            <a:ext cx="1207180" cy="12071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9614420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4">
            <a:extLst>
              <a:ext uri="{FF2B5EF4-FFF2-40B4-BE49-F238E27FC236}">
                <a16:creationId xmlns:a16="http://schemas.microsoft.com/office/drawing/2014/main" id="{46080699-A749-5D47-873F-63B1986324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" t="3783" r="2364" b="4662"/>
          <a:stretch/>
        </p:blipFill>
        <p:spPr>
          <a:xfrm>
            <a:off x="422495" y="147117"/>
            <a:ext cx="11769505" cy="6563761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7FA0CF37-B06F-A74E-9D7E-607DEA972169}"/>
              </a:ext>
            </a:extLst>
          </p:cNvPr>
          <p:cNvSpPr/>
          <p:nvPr/>
        </p:nvSpPr>
        <p:spPr>
          <a:xfrm>
            <a:off x="6999538" y="817327"/>
            <a:ext cx="4769967" cy="5114726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400" b="1" dirty="0">
                <a:solidFill>
                  <a:srgbClr val="C00000"/>
                </a:solidFill>
                <a:latin typeface="Aharoni" panose="02010803020104030203" pitchFamily="2" charset="-79"/>
              </a:rPr>
              <a:t>١٦- من وضع الشيء في موضعه بلا زيادة و لا نقصان يسمى:</a:t>
            </a:r>
          </a:p>
        </p:txBody>
      </p:sp>
      <p:graphicFrame>
        <p:nvGraphicFramePr>
          <p:cNvPr id="9" name="جدول 9">
            <a:extLst>
              <a:ext uri="{FF2B5EF4-FFF2-40B4-BE49-F238E27FC236}">
                <a16:creationId xmlns:a16="http://schemas.microsoft.com/office/drawing/2014/main" id="{1A0A6E4F-BF7E-6942-965C-CD707AE6AB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1044373"/>
              </p:ext>
            </p:extLst>
          </p:nvPr>
        </p:nvGraphicFramePr>
        <p:xfrm>
          <a:off x="1638629" y="1205345"/>
          <a:ext cx="3245542" cy="4447304"/>
        </p:xfrm>
        <a:graphic>
          <a:graphicData uri="http://schemas.openxmlformats.org/drawingml/2006/table">
            <a:tbl>
              <a:tblPr rtl="1" firstRow="1" bandRow="1">
                <a:tableStyleId>{69CF1AB2-1976-4502-BF36-3FF5EA218861}</a:tableStyleId>
              </a:tblPr>
              <a:tblGrid>
                <a:gridCol w="3245542">
                  <a:extLst>
                    <a:ext uri="{9D8B030D-6E8A-4147-A177-3AD203B41FA5}">
                      <a16:colId xmlns:a16="http://schemas.microsoft.com/office/drawing/2014/main" val="3897971066"/>
                    </a:ext>
                  </a:extLst>
                </a:gridCol>
              </a:tblGrid>
              <a:tr h="1479619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bg1"/>
                          </a:solidFill>
                        </a:rPr>
                        <a:t>الصادق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1953922"/>
                  </a:ext>
                </a:extLst>
              </a:tr>
              <a:tr h="1479619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bg1"/>
                          </a:solidFill>
                        </a:rPr>
                        <a:t>القائد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8075847"/>
                  </a:ext>
                </a:extLst>
              </a:tr>
              <a:tr h="1488066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bg1"/>
                          </a:solidFill>
                        </a:rPr>
                        <a:t>المقسط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3585502"/>
                  </a:ext>
                </a:extLst>
              </a:tr>
            </a:tbl>
          </a:graphicData>
        </a:graphic>
      </p:graphicFrame>
      <p:pic>
        <p:nvPicPr>
          <p:cNvPr id="10" name="صورة 10">
            <a:extLst>
              <a:ext uri="{FF2B5EF4-FFF2-40B4-BE49-F238E27FC236}">
                <a16:creationId xmlns:a16="http://schemas.microsoft.com/office/drawing/2014/main" id="{DDB646A7-6CBF-DF45-909F-000384431F5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7" t="15439" r="13428" b="16897"/>
          <a:stretch/>
        </p:blipFill>
        <p:spPr>
          <a:xfrm>
            <a:off x="1135942" y="4560387"/>
            <a:ext cx="1005373" cy="968283"/>
          </a:xfrm>
          <a:prstGeom prst="rect">
            <a:avLst/>
          </a:prstGeom>
        </p:spPr>
      </p:pic>
      <p:pic>
        <p:nvPicPr>
          <p:cNvPr id="3" name="صورة 11">
            <a:extLst>
              <a:ext uri="{FF2B5EF4-FFF2-40B4-BE49-F238E27FC236}">
                <a16:creationId xmlns:a16="http://schemas.microsoft.com/office/drawing/2014/main" id="{117F3225-69D3-CE4C-950C-5AD57D706F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14665" y="311577"/>
            <a:ext cx="1474129" cy="14741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صورة 12">
            <a:extLst>
              <a:ext uri="{FF2B5EF4-FFF2-40B4-BE49-F238E27FC236}">
                <a16:creationId xmlns:a16="http://schemas.microsoft.com/office/drawing/2014/main" id="{D3245082-5529-FF41-9745-DE5250C1F6F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485" y="4602178"/>
            <a:ext cx="1207180" cy="12071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2832154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4">
            <a:extLst>
              <a:ext uri="{FF2B5EF4-FFF2-40B4-BE49-F238E27FC236}">
                <a16:creationId xmlns:a16="http://schemas.microsoft.com/office/drawing/2014/main" id="{46080699-A749-5D47-873F-63B1986324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" t="3783" r="2364" b="4662"/>
          <a:stretch/>
        </p:blipFill>
        <p:spPr>
          <a:xfrm>
            <a:off x="422495" y="147117"/>
            <a:ext cx="11769505" cy="6563761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7FA0CF37-B06F-A74E-9D7E-607DEA972169}"/>
              </a:ext>
            </a:extLst>
          </p:cNvPr>
          <p:cNvSpPr/>
          <p:nvPr/>
        </p:nvSpPr>
        <p:spPr>
          <a:xfrm>
            <a:off x="6999538" y="817327"/>
            <a:ext cx="4769967" cy="5114726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5400" b="1" dirty="0">
                <a:solidFill>
                  <a:srgbClr val="C00000"/>
                </a:solidFill>
                <a:latin typeface="Aharoni" panose="02010803020104030203" pitchFamily="2" charset="-79"/>
              </a:rPr>
              <a:t>١٧- لين الجانب و الأخذ بالأيسر  يسمى:</a:t>
            </a:r>
          </a:p>
        </p:txBody>
      </p:sp>
      <p:graphicFrame>
        <p:nvGraphicFramePr>
          <p:cNvPr id="9" name="جدول 9">
            <a:extLst>
              <a:ext uri="{FF2B5EF4-FFF2-40B4-BE49-F238E27FC236}">
                <a16:creationId xmlns:a16="http://schemas.microsoft.com/office/drawing/2014/main" id="{1A0A6E4F-BF7E-6942-965C-CD707AE6AB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1209687"/>
              </p:ext>
            </p:extLst>
          </p:nvPr>
        </p:nvGraphicFramePr>
        <p:xfrm>
          <a:off x="1638629" y="1205345"/>
          <a:ext cx="3245542" cy="4447304"/>
        </p:xfrm>
        <a:graphic>
          <a:graphicData uri="http://schemas.openxmlformats.org/drawingml/2006/table">
            <a:tbl>
              <a:tblPr rtl="1" firstRow="1" bandRow="1">
                <a:tableStyleId>{69CF1AB2-1976-4502-BF36-3FF5EA218861}</a:tableStyleId>
              </a:tblPr>
              <a:tblGrid>
                <a:gridCol w="3245542">
                  <a:extLst>
                    <a:ext uri="{9D8B030D-6E8A-4147-A177-3AD203B41FA5}">
                      <a16:colId xmlns:a16="http://schemas.microsoft.com/office/drawing/2014/main" val="3897971066"/>
                    </a:ext>
                  </a:extLst>
                </a:gridCol>
              </a:tblGrid>
              <a:tr h="1479619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bg1"/>
                          </a:solidFill>
                        </a:rPr>
                        <a:t>الرفق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1953922"/>
                  </a:ext>
                </a:extLst>
              </a:tr>
              <a:tr h="1479619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bg1"/>
                          </a:solidFill>
                        </a:rPr>
                        <a:t>العدل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8075847"/>
                  </a:ext>
                </a:extLst>
              </a:tr>
              <a:tr h="1488066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bg1"/>
                          </a:solidFill>
                        </a:rPr>
                        <a:t>الحياء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3585502"/>
                  </a:ext>
                </a:extLst>
              </a:tr>
            </a:tbl>
          </a:graphicData>
        </a:graphic>
      </p:graphicFrame>
      <p:pic>
        <p:nvPicPr>
          <p:cNvPr id="10" name="صورة 10">
            <a:extLst>
              <a:ext uri="{FF2B5EF4-FFF2-40B4-BE49-F238E27FC236}">
                <a16:creationId xmlns:a16="http://schemas.microsoft.com/office/drawing/2014/main" id="{DDB646A7-6CBF-DF45-909F-000384431F5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7" t="15439" r="13428" b="16897"/>
          <a:stretch/>
        </p:blipFill>
        <p:spPr>
          <a:xfrm>
            <a:off x="1126363" y="1580288"/>
            <a:ext cx="1005373" cy="968283"/>
          </a:xfrm>
          <a:prstGeom prst="rect">
            <a:avLst/>
          </a:prstGeom>
        </p:spPr>
      </p:pic>
      <p:pic>
        <p:nvPicPr>
          <p:cNvPr id="3" name="صورة 11">
            <a:extLst>
              <a:ext uri="{FF2B5EF4-FFF2-40B4-BE49-F238E27FC236}">
                <a16:creationId xmlns:a16="http://schemas.microsoft.com/office/drawing/2014/main" id="{117F3225-69D3-CE4C-950C-5AD57D706F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14665" y="311577"/>
            <a:ext cx="1474129" cy="14741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صورة 12">
            <a:extLst>
              <a:ext uri="{FF2B5EF4-FFF2-40B4-BE49-F238E27FC236}">
                <a16:creationId xmlns:a16="http://schemas.microsoft.com/office/drawing/2014/main" id="{D3245082-5529-FF41-9745-DE5250C1F6F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485" y="4602178"/>
            <a:ext cx="1207180" cy="12071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8076405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4">
            <a:extLst>
              <a:ext uri="{FF2B5EF4-FFF2-40B4-BE49-F238E27FC236}">
                <a16:creationId xmlns:a16="http://schemas.microsoft.com/office/drawing/2014/main" id="{46080699-A749-5D47-873F-63B1986324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" t="3783" r="2364" b="4662"/>
          <a:stretch/>
        </p:blipFill>
        <p:spPr>
          <a:xfrm>
            <a:off x="422495" y="147117"/>
            <a:ext cx="11769505" cy="6563761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7FA0CF37-B06F-A74E-9D7E-607DEA972169}"/>
              </a:ext>
            </a:extLst>
          </p:cNvPr>
          <p:cNvSpPr/>
          <p:nvPr/>
        </p:nvSpPr>
        <p:spPr>
          <a:xfrm>
            <a:off x="6999538" y="817327"/>
            <a:ext cx="4769967" cy="5114726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5400" b="1" dirty="0">
                <a:solidFill>
                  <a:srgbClr val="C00000"/>
                </a:solidFill>
                <a:latin typeface="Aharoni" panose="02010803020104030203" pitchFamily="2" charset="-79"/>
              </a:rPr>
              <a:t>١٨- من الوسائل المعينة على الرفق :</a:t>
            </a:r>
          </a:p>
        </p:txBody>
      </p:sp>
      <p:graphicFrame>
        <p:nvGraphicFramePr>
          <p:cNvPr id="9" name="جدول 9">
            <a:extLst>
              <a:ext uri="{FF2B5EF4-FFF2-40B4-BE49-F238E27FC236}">
                <a16:creationId xmlns:a16="http://schemas.microsoft.com/office/drawing/2014/main" id="{1A0A6E4F-BF7E-6942-965C-CD707AE6AB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8034728"/>
              </p:ext>
            </p:extLst>
          </p:nvPr>
        </p:nvGraphicFramePr>
        <p:xfrm>
          <a:off x="1068368" y="1205345"/>
          <a:ext cx="4725261" cy="4522165"/>
        </p:xfrm>
        <a:graphic>
          <a:graphicData uri="http://schemas.openxmlformats.org/drawingml/2006/table">
            <a:tbl>
              <a:tblPr rtl="1" firstRow="1" bandRow="1">
                <a:tableStyleId>{69CF1AB2-1976-4502-BF36-3FF5EA218861}</a:tableStyleId>
              </a:tblPr>
              <a:tblGrid>
                <a:gridCol w="4725261">
                  <a:extLst>
                    <a:ext uri="{9D8B030D-6E8A-4147-A177-3AD203B41FA5}">
                      <a16:colId xmlns:a16="http://schemas.microsoft.com/office/drawing/2014/main" val="3897971066"/>
                    </a:ext>
                  </a:extLst>
                </a:gridCol>
              </a:tblGrid>
              <a:tr h="1479619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bg1"/>
                          </a:solidFill>
                        </a:rPr>
                        <a:t>التعامل مع الأقربين فقط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1953922"/>
                  </a:ext>
                </a:extLst>
              </a:tr>
              <a:tr h="1479619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bg1"/>
                          </a:solidFill>
                        </a:rPr>
                        <a:t>وضع قيود في العلاقات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8075847"/>
                  </a:ext>
                </a:extLst>
              </a:tr>
              <a:tr h="1488066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bg1"/>
                          </a:solidFill>
                        </a:rPr>
                        <a:t>اطعام المساكين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3585502"/>
                  </a:ext>
                </a:extLst>
              </a:tr>
            </a:tbl>
          </a:graphicData>
        </a:graphic>
      </p:graphicFrame>
      <p:pic>
        <p:nvPicPr>
          <p:cNvPr id="10" name="صورة 10">
            <a:extLst>
              <a:ext uri="{FF2B5EF4-FFF2-40B4-BE49-F238E27FC236}">
                <a16:creationId xmlns:a16="http://schemas.microsoft.com/office/drawing/2014/main" id="{DDB646A7-6CBF-DF45-909F-000384431F5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7" t="15439" r="13428" b="16897"/>
          <a:stretch/>
        </p:blipFill>
        <p:spPr>
          <a:xfrm>
            <a:off x="910499" y="4396922"/>
            <a:ext cx="1005373" cy="968283"/>
          </a:xfrm>
          <a:prstGeom prst="rect">
            <a:avLst/>
          </a:prstGeom>
        </p:spPr>
      </p:pic>
      <p:pic>
        <p:nvPicPr>
          <p:cNvPr id="3" name="صورة 11">
            <a:extLst>
              <a:ext uri="{FF2B5EF4-FFF2-40B4-BE49-F238E27FC236}">
                <a16:creationId xmlns:a16="http://schemas.microsoft.com/office/drawing/2014/main" id="{117F3225-69D3-CE4C-950C-5AD57D706F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14665" y="311577"/>
            <a:ext cx="1474129" cy="14741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صورة 12">
            <a:extLst>
              <a:ext uri="{FF2B5EF4-FFF2-40B4-BE49-F238E27FC236}">
                <a16:creationId xmlns:a16="http://schemas.microsoft.com/office/drawing/2014/main" id="{D3245082-5529-FF41-9745-DE5250C1F6F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485" y="4602178"/>
            <a:ext cx="1207180" cy="12071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1738586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4">
            <a:extLst>
              <a:ext uri="{FF2B5EF4-FFF2-40B4-BE49-F238E27FC236}">
                <a16:creationId xmlns:a16="http://schemas.microsoft.com/office/drawing/2014/main" id="{46080699-A749-5D47-873F-63B1986324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" t="3783" r="2364" b="4662"/>
          <a:stretch/>
        </p:blipFill>
        <p:spPr>
          <a:xfrm>
            <a:off x="422495" y="147117"/>
            <a:ext cx="11769505" cy="6563761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7FA0CF37-B06F-A74E-9D7E-607DEA972169}"/>
              </a:ext>
            </a:extLst>
          </p:cNvPr>
          <p:cNvSpPr/>
          <p:nvPr/>
        </p:nvSpPr>
        <p:spPr>
          <a:xfrm>
            <a:off x="6999538" y="817327"/>
            <a:ext cx="4769967" cy="5114726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5400" b="1" dirty="0">
                <a:solidFill>
                  <a:srgbClr val="C00000"/>
                </a:solidFill>
                <a:latin typeface="Aharoni" panose="02010803020104030203" pitchFamily="2" charset="-79"/>
              </a:rPr>
              <a:t>١٩- من مفاسد العنف و ترك  الرفق :</a:t>
            </a:r>
          </a:p>
        </p:txBody>
      </p:sp>
      <p:graphicFrame>
        <p:nvGraphicFramePr>
          <p:cNvPr id="9" name="جدول 9">
            <a:extLst>
              <a:ext uri="{FF2B5EF4-FFF2-40B4-BE49-F238E27FC236}">
                <a16:creationId xmlns:a16="http://schemas.microsoft.com/office/drawing/2014/main" id="{1A0A6E4F-BF7E-6942-965C-CD707AE6AB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8737105"/>
              </p:ext>
            </p:extLst>
          </p:nvPr>
        </p:nvGraphicFramePr>
        <p:xfrm>
          <a:off x="2403876" y="1205345"/>
          <a:ext cx="3389753" cy="4447304"/>
        </p:xfrm>
        <a:graphic>
          <a:graphicData uri="http://schemas.openxmlformats.org/drawingml/2006/table">
            <a:tbl>
              <a:tblPr rtl="1" firstRow="1" bandRow="1">
                <a:tableStyleId>{69CF1AB2-1976-4502-BF36-3FF5EA218861}</a:tableStyleId>
              </a:tblPr>
              <a:tblGrid>
                <a:gridCol w="3389753">
                  <a:extLst>
                    <a:ext uri="{9D8B030D-6E8A-4147-A177-3AD203B41FA5}">
                      <a16:colId xmlns:a16="http://schemas.microsoft.com/office/drawing/2014/main" val="3897971066"/>
                    </a:ext>
                  </a:extLst>
                </a:gridCol>
              </a:tblGrid>
              <a:tr h="1479619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bg1"/>
                          </a:solidFill>
                        </a:rPr>
                        <a:t>المحبة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1953922"/>
                  </a:ext>
                </a:extLst>
              </a:tr>
              <a:tr h="1479619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bg1"/>
                          </a:solidFill>
                        </a:rPr>
                        <a:t>القطيعة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8075847"/>
                  </a:ext>
                </a:extLst>
              </a:tr>
              <a:tr h="1488066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bg1"/>
                          </a:solidFill>
                        </a:rPr>
                        <a:t>التيسير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3585502"/>
                  </a:ext>
                </a:extLst>
              </a:tr>
            </a:tbl>
          </a:graphicData>
        </a:graphic>
      </p:graphicFrame>
      <p:pic>
        <p:nvPicPr>
          <p:cNvPr id="10" name="صورة 10">
            <a:extLst>
              <a:ext uri="{FF2B5EF4-FFF2-40B4-BE49-F238E27FC236}">
                <a16:creationId xmlns:a16="http://schemas.microsoft.com/office/drawing/2014/main" id="{DDB646A7-6CBF-DF45-909F-000384431F5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7" t="15439" r="13428" b="16897"/>
          <a:stretch/>
        </p:blipFill>
        <p:spPr>
          <a:xfrm>
            <a:off x="1981381" y="2890548"/>
            <a:ext cx="1005373" cy="968283"/>
          </a:xfrm>
          <a:prstGeom prst="rect">
            <a:avLst/>
          </a:prstGeom>
        </p:spPr>
      </p:pic>
      <p:pic>
        <p:nvPicPr>
          <p:cNvPr id="3" name="صورة 11">
            <a:extLst>
              <a:ext uri="{FF2B5EF4-FFF2-40B4-BE49-F238E27FC236}">
                <a16:creationId xmlns:a16="http://schemas.microsoft.com/office/drawing/2014/main" id="{117F3225-69D3-CE4C-950C-5AD57D706F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14665" y="311577"/>
            <a:ext cx="1474129" cy="14741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صورة 12">
            <a:extLst>
              <a:ext uri="{FF2B5EF4-FFF2-40B4-BE49-F238E27FC236}">
                <a16:creationId xmlns:a16="http://schemas.microsoft.com/office/drawing/2014/main" id="{D3245082-5529-FF41-9745-DE5250C1F6F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485" y="4602178"/>
            <a:ext cx="1207180" cy="12071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2416782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4">
            <a:extLst>
              <a:ext uri="{FF2B5EF4-FFF2-40B4-BE49-F238E27FC236}">
                <a16:creationId xmlns:a16="http://schemas.microsoft.com/office/drawing/2014/main" id="{46080699-A749-5D47-873F-63B1986324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" t="3783" r="2364" b="4662"/>
          <a:stretch/>
        </p:blipFill>
        <p:spPr>
          <a:xfrm>
            <a:off x="422495" y="147117"/>
            <a:ext cx="11769505" cy="6563761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7FA0CF37-B06F-A74E-9D7E-607DEA972169}"/>
              </a:ext>
            </a:extLst>
          </p:cNvPr>
          <p:cNvSpPr/>
          <p:nvPr/>
        </p:nvSpPr>
        <p:spPr>
          <a:xfrm>
            <a:off x="6999538" y="817327"/>
            <a:ext cx="4769967" cy="5114726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5400" b="1" dirty="0">
                <a:solidFill>
                  <a:srgbClr val="C00000"/>
                </a:solidFill>
                <a:latin typeface="Aharoni" panose="02010803020104030203" pitchFamily="2" charset="-79"/>
              </a:rPr>
              <a:t>٢٠- ماهي الخصلتان التي أحبها الله في الصحابي الجليل : (الأشج)؟ :</a:t>
            </a:r>
          </a:p>
        </p:txBody>
      </p:sp>
      <p:graphicFrame>
        <p:nvGraphicFramePr>
          <p:cNvPr id="9" name="جدول 9">
            <a:extLst>
              <a:ext uri="{FF2B5EF4-FFF2-40B4-BE49-F238E27FC236}">
                <a16:creationId xmlns:a16="http://schemas.microsoft.com/office/drawing/2014/main" id="{1A0A6E4F-BF7E-6942-965C-CD707AE6AB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1379145"/>
              </p:ext>
            </p:extLst>
          </p:nvPr>
        </p:nvGraphicFramePr>
        <p:xfrm>
          <a:off x="1270000" y="1205345"/>
          <a:ext cx="4523629" cy="4447304"/>
        </p:xfrm>
        <a:graphic>
          <a:graphicData uri="http://schemas.openxmlformats.org/drawingml/2006/table">
            <a:tbl>
              <a:tblPr rtl="1" firstRow="1" bandRow="1">
                <a:tableStyleId>{69CF1AB2-1976-4502-BF36-3FF5EA218861}</a:tableStyleId>
              </a:tblPr>
              <a:tblGrid>
                <a:gridCol w="4523629">
                  <a:extLst>
                    <a:ext uri="{9D8B030D-6E8A-4147-A177-3AD203B41FA5}">
                      <a16:colId xmlns:a16="http://schemas.microsoft.com/office/drawing/2014/main" val="3897971066"/>
                    </a:ext>
                  </a:extLst>
                </a:gridCol>
              </a:tblGrid>
              <a:tr h="1479619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bg1"/>
                          </a:solidFill>
                        </a:rPr>
                        <a:t>الحلم و الأناة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1953922"/>
                  </a:ext>
                </a:extLst>
              </a:tr>
              <a:tr h="1479619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bg1"/>
                          </a:solidFill>
                        </a:rPr>
                        <a:t>الصدق و الأمانة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8075847"/>
                  </a:ext>
                </a:extLst>
              </a:tr>
              <a:tr h="1488066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bg1"/>
                          </a:solidFill>
                        </a:rPr>
                        <a:t>الانفاق و العطف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3585502"/>
                  </a:ext>
                </a:extLst>
              </a:tr>
            </a:tbl>
          </a:graphicData>
        </a:graphic>
      </p:graphicFrame>
      <p:pic>
        <p:nvPicPr>
          <p:cNvPr id="10" name="صورة 10">
            <a:extLst>
              <a:ext uri="{FF2B5EF4-FFF2-40B4-BE49-F238E27FC236}">
                <a16:creationId xmlns:a16="http://schemas.microsoft.com/office/drawing/2014/main" id="{DDB646A7-6CBF-DF45-909F-000384431F5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7" t="15439" r="13428" b="16897"/>
          <a:stretch/>
        </p:blipFill>
        <p:spPr>
          <a:xfrm>
            <a:off x="847505" y="1458614"/>
            <a:ext cx="1005373" cy="968283"/>
          </a:xfrm>
          <a:prstGeom prst="rect">
            <a:avLst/>
          </a:prstGeom>
        </p:spPr>
      </p:pic>
      <p:pic>
        <p:nvPicPr>
          <p:cNvPr id="3" name="صورة 11">
            <a:extLst>
              <a:ext uri="{FF2B5EF4-FFF2-40B4-BE49-F238E27FC236}">
                <a16:creationId xmlns:a16="http://schemas.microsoft.com/office/drawing/2014/main" id="{117F3225-69D3-CE4C-950C-5AD57D706F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41757" y="311577"/>
            <a:ext cx="1147037" cy="11470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صورة 12">
            <a:extLst>
              <a:ext uri="{FF2B5EF4-FFF2-40B4-BE49-F238E27FC236}">
                <a16:creationId xmlns:a16="http://schemas.microsoft.com/office/drawing/2014/main" id="{D3245082-5529-FF41-9745-DE5250C1F6F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485" y="4602178"/>
            <a:ext cx="1207180" cy="12071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9075148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4">
            <a:extLst>
              <a:ext uri="{FF2B5EF4-FFF2-40B4-BE49-F238E27FC236}">
                <a16:creationId xmlns:a16="http://schemas.microsoft.com/office/drawing/2014/main" id="{46080699-A749-5D47-873F-63B1986324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" t="3783" r="2364" b="4662"/>
          <a:stretch/>
        </p:blipFill>
        <p:spPr>
          <a:xfrm>
            <a:off x="422495" y="147117"/>
            <a:ext cx="11769505" cy="6563761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7FA0CF37-B06F-A74E-9D7E-607DEA972169}"/>
              </a:ext>
            </a:extLst>
          </p:cNvPr>
          <p:cNvSpPr/>
          <p:nvPr/>
        </p:nvSpPr>
        <p:spPr>
          <a:xfrm>
            <a:off x="6999538" y="817327"/>
            <a:ext cx="4769967" cy="5114726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5400" b="1" dirty="0">
                <a:solidFill>
                  <a:srgbClr val="C00000"/>
                </a:solidFill>
                <a:latin typeface="Aharoni" panose="02010803020104030203" pitchFamily="2" charset="-79"/>
              </a:rPr>
              <a:t>٢١- (العقل و الصفح عند الغضب)</a:t>
            </a:r>
          </a:p>
          <a:p>
            <a:pPr algn="ctr"/>
            <a:r>
              <a:rPr lang="ar-SA" sz="5400" b="1" dirty="0">
                <a:solidFill>
                  <a:srgbClr val="C00000"/>
                </a:solidFill>
                <a:latin typeface="Aharoni" panose="02010803020104030203" pitchFamily="2" charset="-79"/>
              </a:rPr>
              <a:t> يسمى :</a:t>
            </a:r>
          </a:p>
        </p:txBody>
      </p:sp>
      <p:graphicFrame>
        <p:nvGraphicFramePr>
          <p:cNvPr id="9" name="جدول 9">
            <a:extLst>
              <a:ext uri="{FF2B5EF4-FFF2-40B4-BE49-F238E27FC236}">
                <a16:creationId xmlns:a16="http://schemas.microsoft.com/office/drawing/2014/main" id="{1A0A6E4F-BF7E-6942-965C-CD707AE6AB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1576504"/>
              </p:ext>
            </p:extLst>
          </p:nvPr>
        </p:nvGraphicFramePr>
        <p:xfrm>
          <a:off x="1852878" y="1514742"/>
          <a:ext cx="3391946" cy="4447304"/>
        </p:xfrm>
        <a:graphic>
          <a:graphicData uri="http://schemas.openxmlformats.org/drawingml/2006/table">
            <a:tbl>
              <a:tblPr rtl="1" firstRow="1" bandRow="1">
                <a:tableStyleId>{69CF1AB2-1976-4502-BF36-3FF5EA218861}</a:tableStyleId>
              </a:tblPr>
              <a:tblGrid>
                <a:gridCol w="3391946">
                  <a:extLst>
                    <a:ext uri="{9D8B030D-6E8A-4147-A177-3AD203B41FA5}">
                      <a16:colId xmlns:a16="http://schemas.microsoft.com/office/drawing/2014/main" val="3897971066"/>
                    </a:ext>
                  </a:extLst>
                </a:gridCol>
              </a:tblGrid>
              <a:tr h="1479619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bg1"/>
                          </a:solidFill>
                        </a:rPr>
                        <a:t>الحلم 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1953922"/>
                  </a:ext>
                </a:extLst>
              </a:tr>
              <a:tr h="1479619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bg1"/>
                          </a:solidFill>
                        </a:rPr>
                        <a:t>الأمانة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8075847"/>
                  </a:ext>
                </a:extLst>
              </a:tr>
              <a:tr h="1488066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bg1"/>
                          </a:solidFill>
                        </a:rPr>
                        <a:t>الانفاق 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3585502"/>
                  </a:ext>
                </a:extLst>
              </a:tr>
            </a:tbl>
          </a:graphicData>
        </a:graphic>
      </p:graphicFrame>
      <p:pic>
        <p:nvPicPr>
          <p:cNvPr id="10" name="صورة 10">
            <a:extLst>
              <a:ext uri="{FF2B5EF4-FFF2-40B4-BE49-F238E27FC236}">
                <a16:creationId xmlns:a16="http://schemas.microsoft.com/office/drawing/2014/main" id="{DDB646A7-6CBF-DF45-909F-000384431F5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7" t="15439" r="13428" b="16897"/>
          <a:stretch/>
        </p:blipFill>
        <p:spPr>
          <a:xfrm>
            <a:off x="1430383" y="1760396"/>
            <a:ext cx="1005373" cy="968283"/>
          </a:xfrm>
          <a:prstGeom prst="rect">
            <a:avLst/>
          </a:prstGeom>
        </p:spPr>
      </p:pic>
      <p:pic>
        <p:nvPicPr>
          <p:cNvPr id="3" name="صورة 11">
            <a:extLst>
              <a:ext uri="{FF2B5EF4-FFF2-40B4-BE49-F238E27FC236}">
                <a16:creationId xmlns:a16="http://schemas.microsoft.com/office/drawing/2014/main" id="{117F3225-69D3-CE4C-950C-5AD57D706F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41757" y="311577"/>
            <a:ext cx="1147037" cy="11470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صورة 12">
            <a:extLst>
              <a:ext uri="{FF2B5EF4-FFF2-40B4-BE49-F238E27FC236}">
                <a16:creationId xmlns:a16="http://schemas.microsoft.com/office/drawing/2014/main" id="{D3245082-5529-FF41-9745-DE5250C1F6F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485" y="4602178"/>
            <a:ext cx="1207180" cy="12071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1404105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4">
            <a:extLst>
              <a:ext uri="{FF2B5EF4-FFF2-40B4-BE49-F238E27FC236}">
                <a16:creationId xmlns:a16="http://schemas.microsoft.com/office/drawing/2014/main" id="{46080699-A749-5D47-873F-63B1986324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" t="3783" r="2364" b="4662"/>
          <a:stretch/>
        </p:blipFill>
        <p:spPr>
          <a:xfrm>
            <a:off x="422495" y="147117"/>
            <a:ext cx="11769505" cy="6563761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7FA0CF37-B06F-A74E-9D7E-607DEA972169}"/>
              </a:ext>
            </a:extLst>
          </p:cNvPr>
          <p:cNvSpPr/>
          <p:nvPr/>
        </p:nvSpPr>
        <p:spPr>
          <a:xfrm>
            <a:off x="6999538" y="817327"/>
            <a:ext cx="4769967" cy="5114726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7200" b="1" dirty="0">
                <a:solidFill>
                  <a:srgbClr val="C00000"/>
                </a:solidFill>
                <a:latin typeface="Aharoni" panose="02010803020104030203" pitchFamily="2" charset="-79"/>
              </a:rPr>
              <a:t>٢٣- من الاستعجال المحمود  :</a:t>
            </a:r>
          </a:p>
        </p:txBody>
      </p:sp>
      <p:graphicFrame>
        <p:nvGraphicFramePr>
          <p:cNvPr id="9" name="جدول 9">
            <a:extLst>
              <a:ext uri="{FF2B5EF4-FFF2-40B4-BE49-F238E27FC236}">
                <a16:creationId xmlns:a16="http://schemas.microsoft.com/office/drawing/2014/main" id="{1A0A6E4F-BF7E-6942-965C-CD707AE6AB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59957"/>
              </p:ext>
            </p:extLst>
          </p:nvPr>
        </p:nvGraphicFramePr>
        <p:xfrm>
          <a:off x="1852878" y="1514742"/>
          <a:ext cx="3391946" cy="4663440"/>
        </p:xfrm>
        <a:graphic>
          <a:graphicData uri="http://schemas.openxmlformats.org/drawingml/2006/table">
            <a:tbl>
              <a:tblPr rtl="1" firstRow="1" bandRow="1">
                <a:tableStyleId>{69CF1AB2-1976-4502-BF36-3FF5EA218861}</a:tableStyleId>
              </a:tblPr>
              <a:tblGrid>
                <a:gridCol w="3391946">
                  <a:extLst>
                    <a:ext uri="{9D8B030D-6E8A-4147-A177-3AD203B41FA5}">
                      <a16:colId xmlns:a16="http://schemas.microsoft.com/office/drawing/2014/main" val="3897971066"/>
                    </a:ext>
                  </a:extLst>
                </a:gridCol>
              </a:tblGrid>
              <a:tr h="1479619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bg1"/>
                          </a:solidFill>
                        </a:rPr>
                        <a:t>الاستعجال تصديق الاخبار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1953922"/>
                  </a:ext>
                </a:extLst>
              </a:tr>
              <a:tr h="1479619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bg1"/>
                          </a:solidFill>
                        </a:rPr>
                        <a:t>الاستعجال في تصديق الظنون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8075847"/>
                  </a:ext>
                </a:extLst>
              </a:tr>
              <a:tr h="1488066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bg1"/>
                          </a:solidFill>
                        </a:rPr>
                        <a:t>الاستعجال في تقديم الزكاة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3585502"/>
                  </a:ext>
                </a:extLst>
              </a:tr>
            </a:tbl>
          </a:graphicData>
        </a:graphic>
      </p:graphicFrame>
      <p:pic>
        <p:nvPicPr>
          <p:cNvPr id="10" name="صورة 10">
            <a:extLst>
              <a:ext uri="{FF2B5EF4-FFF2-40B4-BE49-F238E27FC236}">
                <a16:creationId xmlns:a16="http://schemas.microsoft.com/office/drawing/2014/main" id="{DDB646A7-6CBF-DF45-909F-000384431F5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7" t="15439" r="13428" b="16897"/>
          <a:stretch/>
        </p:blipFill>
        <p:spPr>
          <a:xfrm>
            <a:off x="829776" y="4775155"/>
            <a:ext cx="1201213" cy="1156898"/>
          </a:xfrm>
          <a:prstGeom prst="rect">
            <a:avLst/>
          </a:prstGeom>
        </p:spPr>
      </p:pic>
      <p:pic>
        <p:nvPicPr>
          <p:cNvPr id="3" name="صورة 11">
            <a:extLst>
              <a:ext uri="{FF2B5EF4-FFF2-40B4-BE49-F238E27FC236}">
                <a16:creationId xmlns:a16="http://schemas.microsoft.com/office/drawing/2014/main" id="{117F3225-69D3-CE4C-950C-5AD57D706F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41757" y="311577"/>
            <a:ext cx="1147037" cy="11470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صورة 12">
            <a:extLst>
              <a:ext uri="{FF2B5EF4-FFF2-40B4-BE49-F238E27FC236}">
                <a16:creationId xmlns:a16="http://schemas.microsoft.com/office/drawing/2014/main" id="{D3245082-5529-FF41-9745-DE5250C1F6F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485" y="4602178"/>
            <a:ext cx="1207180" cy="12071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4715700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4">
            <a:extLst>
              <a:ext uri="{FF2B5EF4-FFF2-40B4-BE49-F238E27FC236}">
                <a16:creationId xmlns:a16="http://schemas.microsoft.com/office/drawing/2014/main" id="{46080699-A749-5D47-873F-63B1986324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" t="3783" r="2364" b="4662"/>
          <a:stretch/>
        </p:blipFill>
        <p:spPr>
          <a:xfrm>
            <a:off x="422495" y="147117"/>
            <a:ext cx="11769505" cy="6563761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7FA0CF37-B06F-A74E-9D7E-607DEA972169}"/>
              </a:ext>
            </a:extLst>
          </p:cNvPr>
          <p:cNvSpPr/>
          <p:nvPr/>
        </p:nvSpPr>
        <p:spPr>
          <a:xfrm>
            <a:off x="6999538" y="817327"/>
            <a:ext cx="4769967" cy="5114726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000" b="1" dirty="0">
                <a:solidFill>
                  <a:srgbClr val="C00000"/>
                </a:solidFill>
                <a:latin typeface="Aharoni" panose="02010803020104030203" pitchFamily="2" charset="-79"/>
              </a:rPr>
              <a:t>٢٤- في الحديث : (كلوا وتصدقوا في غير إسراف و لا مخيلة) ٠ معنى الإسراف :</a:t>
            </a:r>
          </a:p>
        </p:txBody>
      </p:sp>
      <p:graphicFrame>
        <p:nvGraphicFramePr>
          <p:cNvPr id="9" name="جدول 9">
            <a:extLst>
              <a:ext uri="{FF2B5EF4-FFF2-40B4-BE49-F238E27FC236}">
                <a16:creationId xmlns:a16="http://schemas.microsoft.com/office/drawing/2014/main" id="{1A0A6E4F-BF7E-6942-965C-CD707AE6AB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0163945"/>
              </p:ext>
            </p:extLst>
          </p:nvPr>
        </p:nvGraphicFramePr>
        <p:xfrm>
          <a:off x="1852878" y="1514742"/>
          <a:ext cx="3391946" cy="4447304"/>
        </p:xfrm>
        <a:graphic>
          <a:graphicData uri="http://schemas.openxmlformats.org/drawingml/2006/table">
            <a:tbl>
              <a:tblPr rtl="1" firstRow="1" bandRow="1">
                <a:tableStyleId>{69CF1AB2-1976-4502-BF36-3FF5EA218861}</a:tableStyleId>
              </a:tblPr>
              <a:tblGrid>
                <a:gridCol w="3391946">
                  <a:extLst>
                    <a:ext uri="{9D8B030D-6E8A-4147-A177-3AD203B41FA5}">
                      <a16:colId xmlns:a16="http://schemas.microsoft.com/office/drawing/2014/main" val="3897971066"/>
                    </a:ext>
                  </a:extLst>
                </a:gridCol>
              </a:tblGrid>
              <a:tr h="1479619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bg1"/>
                          </a:solidFill>
                        </a:rPr>
                        <a:t>الاستعجال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1953922"/>
                  </a:ext>
                </a:extLst>
              </a:tr>
              <a:tr h="1479619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bg1"/>
                          </a:solidFill>
                        </a:rPr>
                        <a:t>مجاوزة الحد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8075847"/>
                  </a:ext>
                </a:extLst>
              </a:tr>
              <a:tr h="1488066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bg1"/>
                          </a:solidFill>
                        </a:rPr>
                        <a:t>الغضب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3585502"/>
                  </a:ext>
                </a:extLst>
              </a:tr>
            </a:tbl>
          </a:graphicData>
        </a:graphic>
      </p:graphicFrame>
      <p:pic>
        <p:nvPicPr>
          <p:cNvPr id="10" name="صورة 10">
            <a:extLst>
              <a:ext uri="{FF2B5EF4-FFF2-40B4-BE49-F238E27FC236}">
                <a16:creationId xmlns:a16="http://schemas.microsoft.com/office/drawing/2014/main" id="{DDB646A7-6CBF-DF45-909F-000384431F5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7" t="15439" r="13428" b="16897"/>
          <a:stretch/>
        </p:blipFill>
        <p:spPr>
          <a:xfrm>
            <a:off x="829776" y="3159945"/>
            <a:ext cx="1201213" cy="1156898"/>
          </a:xfrm>
          <a:prstGeom prst="rect">
            <a:avLst/>
          </a:prstGeom>
        </p:spPr>
      </p:pic>
      <p:pic>
        <p:nvPicPr>
          <p:cNvPr id="3" name="صورة 11">
            <a:extLst>
              <a:ext uri="{FF2B5EF4-FFF2-40B4-BE49-F238E27FC236}">
                <a16:creationId xmlns:a16="http://schemas.microsoft.com/office/drawing/2014/main" id="{117F3225-69D3-CE4C-950C-5AD57D706F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41757" y="311577"/>
            <a:ext cx="1147037" cy="11470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صورة 12">
            <a:extLst>
              <a:ext uri="{FF2B5EF4-FFF2-40B4-BE49-F238E27FC236}">
                <a16:creationId xmlns:a16="http://schemas.microsoft.com/office/drawing/2014/main" id="{D3245082-5529-FF41-9745-DE5250C1F6F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485" y="4602178"/>
            <a:ext cx="1207180" cy="12071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5160311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4">
            <a:extLst>
              <a:ext uri="{FF2B5EF4-FFF2-40B4-BE49-F238E27FC236}">
                <a16:creationId xmlns:a16="http://schemas.microsoft.com/office/drawing/2014/main" id="{46080699-A749-5D47-873F-63B1986324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" t="3783" r="2364" b="4662"/>
          <a:stretch/>
        </p:blipFill>
        <p:spPr>
          <a:xfrm>
            <a:off x="422495" y="147117"/>
            <a:ext cx="11769505" cy="6563761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7FA0CF37-B06F-A74E-9D7E-607DEA972169}"/>
              </a:ext>
            </a:extLst>
          </p:cNvPr>
          <p:cNvSpPr/>
          <p:nvPr/>
        </p:nvSpPr>
        <p:spPr>
          <a:xfrm>
            <a:off x="6999538" y="817327"/>
            <a:ext cx="4769967" cy="5114726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000" b="1" dirty="0">
                <a:solidFill>
                  <a:srgbClr val="C00000"/>
                </a:solidFill>
                <a:latin typeface="Aharoni" panose="02010803020104030203" pitchFamily="2" charset="-79"/>
              </a:rPr>
              <a:t>٢٥- في الحديث : (كلوا وتصدقوا في غير إسراف و لا مخيلة) ٠ معنى مخيلة :</a:t>
            </a:r>
          </a:p>
        </p:txBody>
      </p:sp>
      <p:graphicFrame>
        <p:nvGraphicFramePr>
          <p:cNvPr id="9" name="جدول 9">
            <a:extLst>
              <a:ext uri="{FF2B5EF4-FFF2-40B4-BE49-F238E27FC236}">
                <a16:creationId xmlns:a16="http://schemas.microsoft.com/office/drawing/2014/main" id="{1A0A6E4F-BF7E-6942-965C-CD707AE6AB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2396159"/>
              </p:ext>
            </p:extLst>
          </p:nvPr>
        </p:nvGraphicFramePr>
        <p:xfrm>
          <a:off x="1852878" y="1514742"/>
          <a:ext cx="3391946" cy="4447304"/>
        </p:xfrm>
        <a:graphic>
          <a:graphicData uri="http://schemas.openxmlformats.org/drawingml/2006/table">
            <a:tbl>
              <a:tblPr rtl="1" firstRow="1" bandRow="1">
                <a:tableStyleId>{69CF1AB2-1976-4502-BF36-3FF5EA218861}</a:tableStyleId>
              </a:tblPr>
              <a:tblGrid>
                <a:gridCol w="3391946">
                  <a:extLst>
                    <a:ext uri="{9D8B030D-6E8A-4147-A177-3AD203B41FA5}">
                      <a16:colId xmlns:a16="http://schemas.microsoft.com/office/drawing/2014/main" val="3897971066"/>
                    </a:ext>
                  </a:extLst>
                </a:gridCol>
              </a:tblGrid>
              <a:tr h="1479619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bg1"/>
                          </a:solidFill>
                        </a:rPr>
                        <a:t>الاستعجال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1953922"/>
                  </a:ext>
                </a:extLst>
              </a:tr>
              <a:tr h="1479619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bg1"/>
                          </a:solidFill>
                        </a:rPr>
                        <a:t>مجاوزة الحد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8075847"/>
                  </a:ext>
                </a:extLst>
              </a:tr>
              <a:tr h="1488066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bg1"/>
                          </a:solidFill>
                        </a:rPr>
                        <a:t>التكبر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3585502"/>
                  </a:ext>
                </a:extLst>
              </a:tr>
            </a:tbl>
          </a:graphicData>
        </a:graphic>
      </p:graphicFrame>
      <p:pic>
        <p:nvPicPr>
          <p:cNvPr id="10" name="صورة 10">
            <a:extLst>
              <a:ext uri="{FF2B5EF4-FFF2-40B4-BE49-F238E27FC236}">
                <a16:creationId xmlns:a16="http://schemas.microsoft.com/office/drawing/2014/main" id="{DDB646A7-6CBF-DF45-909F-000384431F5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7" t="15439" r="13428" b="16897"/>
          <a:stretch/>
        </p:blipFill>
        <p:spPr>
          <a:xfrm>
            <a:off x="993242" y="4601115"/>
            <a:ext cx="1201213" cy="1156898"/>
          </a:xfrm>
          <a:prstGeom prst="rect">
            <a:avLst/>
          </a:prstGeom>
        </p:spPr>
      </p:pic>
      <p:pic>
        <p:nvPicPr>
          <p:cNvPr id="3" name="صورة 11">
            <a:extLst>
              <a:ext uri="{FF2B5EF4-FFF2-40B4-BE49-F238E27FC236}">
                <a16:creationId xmlns:a16="http://schemas.microsoft.com/office/drawing/2014/main" id="{117F3225-69D3-CE4C-950C-5AD57D706F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41757" y="311577"/>
            <a:ext cx="1147037" cy="11470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صورة 12">
            <a:extLst>
              <a:ext uri="{FF2B5EF4-FFF2-40B4-BE49-F238E27FC236}">
                <a16:creationId xmlns:a16="http://schemas.microsoft.com/office/drawing/2014/main" id="{D3245082-5529-FF41-9745-DE5250C1F6F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485" y="4602178"/>
            <a:ext cx="1207180" cy="12071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8980161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4">
            <a:extLst>
              <a:ext uri="{FF2B5EF4-FFF2-40B4-BE49-F238E27FC236}">
                <a16:creationId xmlns:a16="http://schemas.microsoft.com/office/drawing/2014/main" id="{46080699-A749-5D47-873F-63B1986324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" t="3783" r="2364" b="4662"/>
          <a:stretch/>
        </p:blipFill>
        <p:spPr>
          <a:xfrm>
            <a:off x="422495" y="147117"/>
            <a:ext cx="11769505" cy="6563761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7FA0CF37-B06F-A74E-9D7E-607DEA972169}"/>
              </a:ext>
            </a:extLst>
          </p:cNvPr>
          <p:cNvSpPr/>
          <p:nvPr/>
        </p:nvSpPr>
        <p:spPr>
          <a:xfrm>
            <a:off x="6999538" y="817327"/>
            <a:ext cx="4769967" cy="5114726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6000" b="1" dirty="0">
                <a:solidFill>
                  <a:srgbClr val="C00000"/>
                </a:solidFill>
                <a:latin typeface="Aharoni" panose="02010803020104030203" pitchFamily="2" charset="-79"/>
              </a:rPr>
              <a:t>٢٦- من صور الاعتدال في العبادة :</a:t>
            </a:r>
          </a:p>
        </p:txBody>
      </p:sp>
      <p:graphicFrame>
        <p:nvGraphicFramePr>
          <p:cNvPr id="9" name="جدول 9">
            <a:extLst>
              <a:ext uri="{FF2B5EF4-FFF2-40B4-BE49-F238E27FC236}">
                <a16:creationId xmlns:a16="http://schemas.microsoft.com/office/drawing/2014/main" id="{1A0A6E4F-BF7E-6942-965C-CD707AE6AB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0321838"/>
              </p:ext>
            </p:extLst>
          </p:nvPr>
        </p:nvGraphicFramePr>
        <p:xfrm>
          <a:off x="1826881" y="1080400"/>
          <a:ext cx="3391946" cy="5394960"/>
        </p:xfrm>
        <a:graphic>
          <a:graphicData uri="http://schemas.openxmlformats.org/drawingml/2006/table">
            <a:tbl>
              <a:tblPr rtl="1" firstRow="1" bandRow="1">
                <a:tableStyleId>{69CF1AB2-1976-4502-BF36-3FF5EA218861}</a:tableStyleId>
              </a:tblPr>
              <a:tblGrid>
                <a:gridCol w="3391946">
                  <a:extLst>
                    <a:ext uri="{9D8B030D-6E8A-4147-A177-3AD203B41FA5}">
                      <a16:colId xmlns:a16="http://schemas.microsoft.com/office/drawing/2014/main" val="3897971066"/>
                    </a:ext>
                  </a:extLst>
                </a:gridCol>
              </a:tblGrid>
              <a:tr h="1479619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bg1"/>
                          </a:solidFill>
                        </a:rPr>
                        <a:t>المتابعة لسنة النبي صلى الله عليه وسلم 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1953922"/>
                  </a:ext>
                </a:extLst>
              </a:tr>
              <a:tr h="1479619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bg1"/>
                          </a:solidFill>
                        </a:rPr>
                        <a:t>الزيادة في العبادة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8075847"/>
                  </a:ext>
                </a:extLst>
              </a:tr>
              <a:tr h="1488066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bg1"/>
                          </a:solidFill>
                        </a:rPr>
                        <a:t>التقصير في الفرائض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3585502"/>
                  </a:ext>
                </a:extLst>
              </a:tr>
            </a:tbl>
          </a:graphicData>
        </a:graphic>
      </p:graphicFrame>
      <p:pic>
        <p:nvPicPr>
          <p:cNvPr id="10" name="صورة 10">
            <a:extLst>
              <a:ext uri="{FF2B5EF4-FFF2-40B4-BE49-F238E27FC236}">
                <a16:creationId xmlns:a16="http://schemas.microsoft.com/office/drawing/2014/main" id="{DDB646A7-6CBF-DF45-909F-000384431F5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7" t="15439" r="13428" b="16897"/>
          <a:stretch/>
        </p:blipFill>
        <p:spPr>
          <a:xfrm>
            <a:off x="803779" y="1658738"/>
            <a:ext cx="1201213" cy="1156898"/>
          </a:xfrm>
          <a:prstGeom prst="rect">
            <a:avLst/>
          </a:prstGeom>
        </p:spPr>
      </p:pic>
      <p:pic>
        <p:nvPicPr>
          <p:cNvPr id="3" name="صورة 11">
            <a:extLst>
              <a:ext uri="{FF2B5EF4-FFF2-40B4-BE49-F238E27FC236}">
                <a16:creationId xmlns:a16="http://schemas.microsoft.com/office/drawing/2014/main" id="{117F3225-69D3-CE4C-950C-5AD57D706F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41757" y="311577"/>
            <a:ext cx="1147037" cy="11470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صورة 12">
            <a:extLst>
              <a:ext uri="{FF2B5EF4-FFF2-40B4-BE49-F238E27FC236}">
                <a16:creationId xmlns:a16="http://schemas.microsoft.com/office/drawing/2014/main" id="{D3245082-5529-FF41-9745-DE5250C1F6F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485" y="4602178"/>
            <a:ext cx="1207180" cy="12071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3326732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4">
            <a:extLst>
              <a:ext uri="{FF2B5EF4-FFF2-40B4-BE49-F238E27FC236}">
                <a16:creationId xmlns:a16="http://schemas.microsoft.com/office/drawing/2014/main" id="{46080699-A749-5D47-873F-63B1986324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" t="3783" r="2364" b="4662"/>
          <a:stretch/>
        </p:blipFill>
        <p:spPr>
          <a:xfrm>
            <a:off x="422495" y="147117"/>
            <a:ext cx="11769505" cy="6563761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7FA0CF37-B06F-A74E-9D7E-607DEA972169}"/>
              </a:ext>
            </a:extLst>
          </p:cNvPr>
          <p:cNvSpPr/>
          <p:nvPr/>
        </p:nvSpPr>
        <p:spPr>
          <a:xfrm>
            <a:off x="6999538" y="817327"/>
            <a:ext cx="4769967" cy="5114726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6000" b="1" dirty="0">
                <a:solidFill>
                  <a:srgbClr val="C00000"/>
                </a:solidFill>
                <a:latin typeface="Aharoni" panose="02010803020104030203" pitchFamily="2" charset="-79"/>
              </a:rPr>
              <a:t>٢٦- من صور الاعتدال في الصدقة :</a:t>
            </a:r>
          </a:p>
        </p:txBody>
      </p:sp>
      <p:graphicFrame>
        <p:nvGraphicFramePr>
          <p:cNvPr id="9" name="جدول 9">
            <a:extLst>
              <a:ext uri="{FF2B5EF4-FFF2-40B4-BE49-F238E27FC236}">
                <a16:creationId xmlns:a16="http://schemas.microsoft.com/office/drawing/2014/main" id="{1A0A6E4F-BF7E-6942-965C-CD707AE6AB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0812787"/>
              </p:ext>
            </p:extLst>
          </p:nvPr>
        </p:nvGraphicFramePr>
        <p:xfrm>
          <a:off x="1826881" y="1080400"/>
          <a:ext cx="3391946" cy="4588579"/>
        </p:xfrm>
        <a:graphic>
          <a:graphicData uri="http://schemas.openxmlformats.org/drawingml/2006/table">
            <a:tbl>
              <a:tblPr rtl="1" firstRow="1" bandRow="1">
                <a:tableStyleId>{69CF1AB2-1976-4502-BF36-3FF5EA218861}</a:tableStyleId>
              </a:tblPr>
              <a:tblGrid>
                <a:gridCol w="3391946">
                  <a:extLst>
                    <a:ext uri="{9D8B030D-6E8A-4147-A177-3AD203B41FA5}">
                      <a16:colId xmlns:a16="http://schemas.microsoft.com/office/drawing/2014/main" val="3897971066"/>
                    </a:ext>
                  </a:extLst>
                </a:gridCol>
              </a:tblGrid>
              <a:tr h="1479619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bg1"/>
                          </a:solidFill>
                        </a:rPr>
                        <a:t>الزيادة عن الحاجة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1953922"/>
                  </a:ext>
                </a:extLst>
              </a:tr>
              <a:tr h="1479619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bg1"/>
                          </a:solidFill>
                        </a:rPr>
                        <a:t>انفاق المال كله 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8075847"/>
                  </a:ext>
                </a:extLst>
              </a:tr>
              <a:tr h="1488066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bg1"/>
                          </a:solidFill>
                        </a:rPr>
                        <a:t>إبقاء ما يكفي الأهل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3585502"/>
                  </a:ext>
                </a:extLst>
              </a:tr>
            </a:tbl>
          </a:graphicData>
        </a:graphic>
      </p:graphicFrame>
      <p:pic>
        <p:nvPicPr>
          <p:cNvPr id="10" name="صورة 10">
            <a:extLst>
              <a:ext uri="{FF2B5EF4-FFF2-40B4-BE49-F238E27FC236}">
                <a16:creationId xmlns:a16="http://schemas.microsoft.com/office/drawing/2014/main" id="{DDB646A7-6CBF-DF45-909F-000384431F5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7" t="15439" r="13428" b="16897"/>
          <a:stretch/>
        </p:blipFill>
        <p:spPr>
          <a:xfrm>
            <a:off x="1072301" y="5033031"/>
            <a:ext cx="1201213" cy="1156898"/>
          </a:xfrm>
          <a:prstGeom prst="rect">
            <a:avLst/>
          </a:prstGeom>
        </p:spPr>
      </p:pic>
      <p:pic>
        <p:nvPicPr>
          <p:cNvPr id="3" name="صورة 11">
            <a:extLst>
              <a:ext uri="{FF2B5EF4-FFF2-40B4-BE49-F238E27FC236}">
                <a16:creationId xmlns:a16="http://schemas.microsoft.com/office/drawing/2014/main" id="{117F3225-69D3-CE4C-950C-5AD57D706F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41757" y="311577"/>
            <a:ext cx="1147037" cy="11470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صورة 12">
            <a:extLst>
              <a:ext uri="{FF2B5EF4-FFF2-40B4-BE49-F238E27FC236}">
                <a16:creationId xmlns:a16="http://schemas.microsoft.com/office/drawing/2014/main" id="{D3245082-5529-FF41-9745-DE5250C1F6F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485" y="4602178"/>
            <a:ext cx="1207180" cy="12071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6510123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4">
            <a:extLst>
              <a:ext uri="{FF2B5EF4-FFF2-40B4-BE49-F238E27FC236}">
                <a16:creationId xmlns:a16="http://schemas.microsoft.com/office/drawing/2014/main" id="{46080699-A749-5D47-873F-63B1986324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" t="3783" r="2364" b="4662"/>
          <a:stretch/>
        </p:blipFill>
        <p:spPr>
          <a:xfrm>
            <a:off x="422495" y="147117"/>
            <a:ext cx="11769505" cy="6563761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7FA0CF37-B06F-A74E-9D7E-607DEA972169}"/>
              </a:ext>
            </a:extLst>
          </p:cNvPr>
          <p:cNvSpPr/>
          <p:nvPr/>
        </p:nvSpPr>
        <p:spPr>
          <a:xfrm>
            <a:off x="6999538" y="817327"/>
            <a:ext cx="4769967" cy="5114726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6000" b="1" dirty="0">
                <a:solidFill>
                  <a:srgbClr val="C00000"/>
                </a:solidFill>
                <a:latin typeface="Aharoni" panose="02010803020104030203" pitchFamily="2" charset="-79"/>
              </a:rPr>
              <a:t>٢٧- ( يارسول الله إنك تداعبنا ) أي :</a:t>
            </a:r>
          </a:p>
        </p:txBody>
      </p:sp>
      <p:graphicFrame>
        <p:nvGraphicFramePr>
          <p:cNvPr id="9" name="جدول 9">
            <a:extLst>
              <a:ext uri="{FF2B5EF4-FFF2-40B4-BE49-F238E27FC236}">
                <a16:creationId xmlns:a16="http://schemas.microsoft.com/office/drawing/2014/main" id="{1A0A6E4F-BF7E-6942-965C-CD707AE6AB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1389605"/>
              </p:ext>
            </p:extLst>
          </p:nvPr>
        </p:nvGraphicFramePr>
        <p:xfrm>
          <a:off x="1826881" y="1080400"/>
          <a:ext cx="3391946" cy="4447304"/>
        </p:xfrm>
        <a:graphic>
          <a:graphicData uri="http://schemas.openxmlformats.org/drawingml/2006/table">
            <a:tbl>
              <a:tblPr rtl="1" firstRow="1" bandRow="1">
                <a:tableStyleId>{69CF1AB2-1976-4502-BF36-3FF5EA218861}</a:tableStyleId>
              </a:tblPr>
              <a:tblGrid>
                <a:gridCol w="3391946">
                  <a:extLst>
                    <a:ext uri="{9D8B030D-6E8A-4147-A177-3AD203B41FA5}">
                      <a16:colId xmlns:a16="http://schemas.microsoft.com/office/drawing/2014/main" val="3897971066"/>
                    </a:ext>
                  </a:extLst>
                </a:gridCol>
              </a:tblGrid>
              <a:tr h="1479619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bg1"/>
                          </a:solidFill>
                        </a:rPr>
                        <a:t>تأمرنا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1953922"/>
                  </a:ext>
                </a:extLst>
              </a:tr>
              <a:tr h="1479619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bg1"/>
                          </a:solidFill>
                        </a:rPr>
                        <a:t>تمازحنا 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8075847"/>
                  </a:ext>
                </a:extLst>
              </a:tr>
              <a:tr h="1488066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bg1"/>
                          </a:solidFill>
                        </a:rPr>
                        <a:t>تنهانا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3585502"/>
                  </a:ext>
                </a:extLst>
              </a:tr>
            </a:tbl>
          </a:graphicData>
        </a:graphic>
      </p:graphicFrame>
      <p:pic>
        <p:nvPicPr>
          <p:cNvPr id="10" name="صورة 10">
            <a:extLst>
              <a:ext uri="{FF2B5EF4-FFF2-40B4-BE49-F238E27FC236}">
                <a16:creationId xmlns:a16="http://schemas.microsoft.com/office/drawing/2014/main" id="{DDB646A7-6CBF-DF45-909F-000384431F5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7" t="15439" r="13428" b="16897"/>
          <a:stretch/>
        </p:blipFill>
        <p:spPr>
          <a:xfrm>
            <a:off x="1072301" y="2725603"/>
            <a:ext cx="1201213" cy="1156898"/>
          </a:xfrm>
          <a:prstGeom prst="rect">
            <a:avLst/>
          </a:prstGeom>
        </p:spPr>
      </p:pic>
      <p:pic>
        <p:nvPicPr>
          <p:cNvPr id="3" name="صورة 11">
            <a:extLst>
              <a:ext uri="{FF2B5EF4-FFF2-40B4-BE49-F238E27FC236}">
                <a16:creationId xmlns:a16="http://schemas.microsoft.com/office/drawing/2014/main" id="{117F3225-69D3-CE4C-950C-5AD57D706F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41757" y="311577"/>
            <a:ext cx="1147037" cy="11470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صورة 12">
            <a:extLst>
              <a:ext uri="{FF2B5EF4-FFF2-40B4-BE49-F238E27FC236}">
                <a16:creationId xmlns:a16="http://schemas.microsoft.com/office/drawing/2014/main" id="{D3245082-5529-FF41-9745-DE5250C1F6F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485" y="4602178"/>
            <a:ext cx="1207180" cy="12071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6514483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4">
            <a:extLst>
              <a:ext uri="{FF2B5EF4-FFF2-40B4-BE49-F238E27FC236}">
                <a16:creationId xmlns:a16="http://schemas.microsoft.com/office/drawing/2014/main" id="{46080699-A749-5D47-873F-63B1986324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" t="3783" r="2364" b="4662"/>
          <a:stretch/>
        </p:blipFill>
        <p:spPr>
          <a:xfrm>
            <a:off x="422495" y="147117"/>
            <a:ext cx="11769505" cy="6563761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7FA0CF37-B06F-A74E-9D7E-607DEA972169}"/>
              </a:ext>
            </a:extLst>
          </p:cNvPr>
          <p:cNvSpPr/>
          <p:nvPr/>
        </p:nvSpPr>
        <p:spPr>
          <a:xfrm>
            <a:off x="6999538" y="817327"/>
            <a:ext cx="4769967" cy="5114726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6000" b="1" dirty="0">
                <a:solidFill>
                  <a:srgbClr val="C00000"/>
                </a:solidFill>
                <a:latin typeface="Aharoni" panose="02010803020104030203" pitchFamily="2" charset="-79"/>
              </a:rPr>
              <a:t>٢٨- من آداب المزاح :</a:t>
            </a:r>
          </a:p>
        </p:txBody>
      </p:sp>
      <p:graphicFrame>
        <p:nvGraphicFramePr>
          <p:cNvPr id="9" name="جدول 9">
            <a:extLst>
              <a:ext uri="{FF2B5EF4-FFF2-40B4-BE49-F238E27FC236}">
                <a16:creationId xmlns:a16="http://schemas.microsoft.com/office/drawing/2014/main" id="{1A0A6E4F-BF7E-6942-965C-CD707AE6AB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8225545"/>
              </p:ext>
            </p:extLst>
          </p:nvPr>
        </p:nvGraphicFramePr>
        <p:xfrm>
          <a:off x="1826881" y="1080400"/>
          <a:ext cx="3391946" cy="4522165"/>
        </p:xfrm>
        <a:graphic>
          <a:graphicData uri="http://schemas.openxmlformats.org/drawingml/2006/table">
            <a:tbl>
              <a:tblPr rtl="1" firstRow="1" bandRow="1">
                <a:tableStyleId>{69CF1AB2-1976-4502-BF36-3FF5EA218861}</a:tableStyleId>
              </a:tblPr>
              <a:tblGrid>
                <a:gridCol w="3391946">
                  <a:extLst>
                    <a:ext uri="{9D8B030D-6E8A-4147-A177-3AD203B41FA5}">
                      <a16:colId xmlns:a16="http://schemas.microsoft.com/office/drawing/2014/main" val="3897971066"/>
                    </a:ext>
                  </a:extLst>
                </a:gridCol>
              </a:tblGrid>
              <a:tr h="1479619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bg1"/>
                          </a:solidFill>
                        </a:rPr>
                        <a:t>لإضحاك الناس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1953922"/>
                  </a:ext>
                </a:extLst>
              </a:tr>
              <a:tr h="1479619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bg1"/>
                          </a:solidFill>
                        </a:rPr>
                        <a:t>ذكر الصفات الذميمة 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8075847"/>
                  </a:ext>
                </a:extLst>
              </a:tr>
              <a:tr h="1488066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bg1"/>
                          </a:solidFill>
                        </a:rPr>
                        <a:t>أن يكون حقا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3585502"/>
                  </a:ext>
                </a:extLst>
              </a:tr>
            </a:tbl>
          </a:graphicData>
        </a:graphic>
      </p:graphicFrame>
      <p:pic>
        <p:nvPicPr>
          <p:cNvPr id="10" name="صورة 10">
            <a:extLst>
              <a:ext uri="{FF2B5EF4-FFF2-40B4-BE49-F238E27FC236}">
                <a16:creationId xmlns:a16="http://schemas.microsoft.com/office/drawing/2014/main" id="{DDB646A7-6CBF-DF45-909F-000384431F5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7" t="15439" r="13428" b="16897"/>
          <a:stretch/>
        </p:blipFill>
        <p:spPr>
          <a:xfrm>
            <a:off x="908835" y="4212377"/>
            <a:ext cx="1201213" cy="1103590"/>
          </a:xfrm>
          <a:prstGeom prst="rect">
            <a:avLst/>
          </a:prstGeom>
        </p:spPr>
      </p:pic>
      <p:pic>
        <p:nvPicPr>
          <p:cNvPr id="3" name="صورة 11">
            <a:extLst>
              <a:ext uri="{FF2B5EF4-FFF2-40B4-BE49-F238E27FC236}">
                <a16:creationId xmlns:a16="http://schemas.microsoft.com/office/drawing/2014/main" id="{117F3225-69D3-CE4C-950C-5AD57D706F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41757" y="311577"/>
            <a:ext cx="1147037" cy="11470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صورة 12">
            <a:extLst>
              <a:ext uri="{FF2B5EF4-FFF2-40B4-BE49-F238E27FC236}">
                <a16:creationId xmlns:a16="http://schemas.microsoft.com/office/drawing/2014/main" id="{D3245082-5529-FF41-9745-DE5250C1F6F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485" y="4602178"/>
            <a:ext cx="1207180" cy="12071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6930917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4">
            <a:extLst>
              <a:ext uri="{FF2B5EF4-FFF2-40B4-BE49-F238E27FC236}">
                <a16:creationId xmlns:a16="http://schemas.microsoft.com/office/drawing/2014/main" id="{46080699-A749-5D47-873F-63B1986324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" t="3783" r="2364" b="4662"/>
          <a:stretch/>
        </p:blipFill>
        <p:spPr>
          <a:xfrm>
            <a:off x="422495" y="147117"/>
            <a:ext cx="11769505" cy="6563761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7FA0CF37-B06F-A74E-9D7E-607DEA972169}"/>
              </a:ext>
            </a:extLst>
          </p:cNvPr>
          <p:cNvSpPr/>
          <p:nvPr/>
        </p:nvSpPr>
        <p:spPr>
          <a:xfrm>
            <a:off x="7009268" y="-703917"/>
            <a:ext cx="4769967" cy="5114726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400" b="1" dirty="0">
                <a:solidFill>
                  <a:srgbClr val="C00000"/>
                </a:solidFill>
                <a:latin typeface="Aharoni" panose="02010803020104030203" pitchFamily="2" charset="-79"/>
              </a:rPr>
              <a:t>٢٩- انسبي كل صحابي جليل إلى الفضيلة التي تميز بها:</a:t>
            </a:r>
          </a:p>
        </p:txBody>
      </p:sp>
      <p:pic>
        <p:nvPicPr>
          <p:cNvPr id="3" name="صورة 11">
            <a:extLst>
              <a:ext uri="{FF2B5EF4-FFF2-40B4-BE49-F238E27FC236}">
                <a16:creationId xmlns:a16="http://schemas.microsoft.com/office/drawing/2014/main" id="{117F3225-69D3-CE4C-950C-5AD57D706F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41757" y="311577"/>
            <a:ext cx="1147037" cy="11470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صورة 12">
            <a:extLst>
              <a:ext uri="{FF2B5EF4-FFF2-40B4-BE49-F238E27FC236}">
                <a16:creationId xmlns:a16="http://schemas.microsoft.com/office/drawing/2014/main" id="{D3245082-5529-FF41-9745-DE5250C1F6F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485" y="4602178"/>
            <a:ext cx="1207180" cy="12071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2" name="جدول 6">
            <a:extLst>
              <a:ext uri="{FF2B5EF4-FFF2-40B4-BE49-F238E27FC236}">
                <a16:creationId xmlns:a16="http://schemas.microsoft.com/office/drawing/2014/main" id="{99088CC8-D268-E34D-86B3-401F8EA4969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0939061"/>
              </p:ext>
            </p:extLst>
          </p:nvPr>
        </p:nvGraphicFramePr>
        <p:xfrm>
          <a:off x="763469" y="685409"/>
          <a:ext cx="5064742" cy="5445389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532371">
                  <a:extLst>
                    <a:ext uri="{9D8B030D-6E8A-4147-A177-3AD203B41FA5}">
                      <a16:colId xmlns:a16="http://schemas.microsoft.com/office/drawing/2014/main" val="847020332"/>
                    </a:ext>
                  </a:extLst>
                </a:gridCol>
                <a:gridCol w="2532371">
                  <a:extLst>
                    <a:ext uri="{9D8B030D-6E8A-4147-A177-3AD203B41FA5}">
                      <a16:colId xmlns:a16="http://schemas.microsoft.com/office/drawing/2014/main" val="409382789"/>
                    </a:ext>
                  </a:extLst>
                </a:gridCol>
              </a:tblGrid>
              <a:tr h="660347">
                <a:tc>
                  <a:txBody>
                    <a:bodyPr/>
                    <a:lstStyle/>
                    <a:p>
                      <a:pPr rtl="1"/>
                      <a:r>
                        <a:rPr lang="ar-SA" sz="2400" b="1" dirty="0">
                          <a:solidFill>
                            <a:schemeClr val="bg1"/>
                          </a:solidFill>
                        </a:rPr>
                        <a:t>الصحابي رضي الله عنه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ar-SA" sz="2400" b="1" dirty="0">
                          <a:solidFill>
                            <a:schemeClr val="bg1"/>
                          </a:solidFill>
                        </a:rPr>
                        <a:t>الفضيلة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1714580"/>
                  </a:ext>
                </a:extLst>
              </a:tr>
              <a:tr h="660347">
                <a:tc>
                  <a:txBody>
                    <a:bodyPr/>
                    <a:lstStyle/>
                    <a:p>
                      <a:pPr rtl="1"/>
                      <a:endParaRPr lang="ar-SA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ar-SA" sz="2400" b="1" dirty="0">
                          <a:solidFill>
                            <a:schemeClr val="bg1"/>
                          </a:solidFill>
                        </a:rPr>
                        <a:t>غزير العلم 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29850689"/>
                  </a:ext>
                </a:extLst>
              </a:tr>
              <a:tr h="660347">
                <a:tc>
                  <a:txBody>
                    <a:bodyPr/>
                    <a:lstStyle/>
                    <a:p>
                      <a:pPr rtl="1"/>
                      <a:endParaRPr lang="ar-SA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ar-SA" sz="2400" b="1" dirty="0">
                          <a:solidFill>
                            <a:schemeClr val="bg1"/>
                          </a:solidFill>
                        </a:rPr>
                        <a:t>دعا له بالحكمة مرتين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88815736"/>
                  </a:ext>
                </a:extLst>
              </a:tr>
              <a:tr h="660347">
                <a:tc>
                  <a:txBody>
                    <a:bodyPr/>
                    <a:lstStyle/>
                    <a:p>
                      <a:pPr rtl="1"/>
                      <a:endParaRPr lang="ar-SA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ar-SA" sz="2400" b="1" dirty="0">
                          <a:solidFill>
                            <a:schemeClr val="bg1"/>
                          </a:solidFill>
                        </a:rPr>
                        <a:t>حريصا على طلب العلم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20967772"/>
                  </a:ext>
                </a:extLst>
              </a:tr>
              <a:tr h="660347">
                <a:tc>
                  <a:txBody>
                    <a:bodyPr/>
                    <a:lstStyle/>
                    <a:p>
                      <a:pPr rtl="1"/>
                      <a:endParaRPr lang="ar-SA" sz="2400" b="1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ar-SA" sz="2400" b="1" dirty="0">
                          <a:solidFill>
                            <a:schemeClr val="bg1"/>
                          </a:solidFill>
                        </a:rPr>
                        <a:t>حسن الصوت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53414197"/>
                  </a:ext>
                </a:extLst>
              </a:tr>
              <a:tr h="660347">
                <a:tc>
                  <a:txBody>
                    <a:bodyPr/>
                    <a:lstStyle/>
                    <a:p>
                      <a:pPr rtl="1"/>
                      <a:endParaRPr lang="ar-SA" sz="2400" b="1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ar-SA" sz="2400" b="1" dirty="0">
                          <a:solidFill>
                            <a:schemeClr val="bg1"/>
                          </a:solidFill>
                        </a:rPr>
                        <a:t>صاحب نعل رسول الله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96297030"/>
                  </a:ext>
                </a:extLst>
              </a:tr>
              <a:tr h="660347">
                <a:tc>
                  <a:txBody>
                    <a:bodyPr/>
                    <a:lstStyle/>
                    <a:p>
                      <a:pPr rtl="1"/>
                      <a:endParaRPr lang="ar-SA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ar-SA" sz="2400" b="1" dirty="0">
                          <a:solidFill>
                            <a:schemeClr val="bg1"/>
                          </a:solidFill>
                        </a:rPr>
                        <a:t>أخذ النبي صلى الله عليه وسلم بشحمة أذنه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42381335"/>
                  </a:ext>
                </a:extLst>
              </a:tr>
              <a:tr h="660347">
                <a:tc>
                  <a:txBody>
                    <a:bodyPr/>
                    <a:lstStyle/>
                    <a:p>
                      <a:pPr rtl="1"/>
                      <a:endParaRPr lang="ar-SA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ar-SA" sz="2400" b="1" dirty="0">
                          <a:solidFill>
                            <a:schemeClr val="bg1"/>
                          </a:solidFill>
                        </a:rPr>
                        <a:t>لا يأكل طعاما وحده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3993351"/>
                  </a:ext>
                </a:extLst>
              </a:tr>
            </a:tbl>
          </a:graphicData>
        </a:graphic>
      </p:graphicFrame>
      <p:sp>
        <p:nvSpPr>
          <p:cNvPr id="7" name="مربع نص 6">
            <a:extLst>
              <a:ext uri="{FF2B5EF4-FFF2-40B4-BE49-F238E27FC236}">
                <a16:creationId xmlns:a16="http://schemas.microsoft.com/office/drawing/2014/main" id="{C9D42936-636B-AF47-A451-D25E20E03EEB}"/>
              </a:ext>
            </a:extLst>
          </p:cNvPr>
          <p:cNvSpPr txBox="1"/>
          <p:nvPr/>
        </p:nvSpPr>
        <p:spPr>
          <a:xfrm>
            <a:off x="7030291" y="1751894"/>
            <a:ext cx="4769967" cy="550920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285750" indent="-285750" algn="r">
              <a:buFontTx/>
              <a:buChar char="-"/>
            </a:pPr>
            <a:endParaRPr lang="ar-SA" sz="3200" b="1" dirty="0">
              <a:solidFill>
                <a:schemeClr val="accent1"/>
              </a:solidFill>
            </a:endParaRPr>
          </a:p>
          <a:p>
            <a:pPr marL="285750" indent="-285750" algn="r">
              <a:buFontTx/>
              <a:buChar char="-"/>
            </a:pPr>
            <a:r>
              <a:rPr lang="ar-SA" sz="3200" b="1" dirty="0">
                <a:solidFill>
                  <a:schemeClr val="accent1"/>
                </a:solidFill>
              </a:rPr>
              <a:t>- حكيم بن حزام</a:t>
            </a:r>
          </a:p>
          <a:p>
            <a:pPr marL="285750" indent="-285750" algn="r">
              <a:buFontTx/>
              <a:buChar char="-"/>
            </a:pPr>
            <a:r>
              <a:rPr lang="ar-SA" sz="3200" b="1" dirty="0">
                <a:solidFill>
                  <a:schemeClr val="accent1"/>
                </a:solidFill>
              </a:rPr>
              <a:t>عبدالله بن مسعود</a:t>
            </a:r>
          </a:p>
          <a:p>
            <a:pPr marL="285750" indent="-285750" algn="r">
              <a:buFontTx/>
              <a:buChar char="-"/>
            </a:pPr>
            <a:r>
              <a:rPr lang="ar-SA" sz="3200" b="1" dirty="0">
                <a:solidFill>
                  <a:schemeClr val="accent1"/>
                </a:solidFill>
              </a:rPr>
              <a:t>عبد الله بن عباس</a:t>
            </a:r>
          </a:p>
          <a:p>
            <a:pPr marL="285750" indent="-285750" algn="r">
              <a:buFontTx/>
              <a:buChar char="-"/>
            </a:pPr>
            <a:r>
              <a:rPr lang="ar-SA" sz="3200" b="1" dirty="0">
                <a:solidFill>
                  <a:schemeClr val="accent1"/>
                </a:solidFill>
              </a:rPr>
              <a:t>أبو موسى الأشعري</a:t>
            </a:r>
          </a:p>
          <a:p>
            <a:pPr marL="285750" indent="-285750" algn="r">
              <a:buFontTx/>
              <a:buChar char="-"/>
            </a:pPr>
            <a:r>
              <a:rPr lang="ar-SA" sz="3200" b="1" dirty="0">
                <a:solidFill>
                  <a:schemeClr val="accent1"/>
                </a:solidFill>
              </a:rPr>
              <a:t>المقدام بن معديكرب</a:t>
            </a:r>
          </a:p>
          <a:p>
            <a:pPr marL="285750" indent="-285750" algn="r">
              <a:buFontTx/>
              <a:buChar char="-"/>
            </a:pPr>
            <a:r>
              <a:rPr lang="ar-SA" sz="3200" b="1" dirty="0">
                <a:solidFill>
                  <a:schemeClr val="accent1"/>
                </a:solidFill>
              </a:rPr>
              <a:t>النواس بن سمعان</a:t>
            </a:r>
          </a:p>
          <a:p>
            <a:pPr marL="285750" indent="-285750" algn="r">
              <a:buFontTx/>
              <a:buChar char="-"/>
            </a:pPr>
            <a:r>
              <a:rPr lang="ar-SA" sz="3200" b="1" dirty="0">
                <a:solidFill>
                  <a:schemeClr val="accent1"/>
                </a:solidFill>
              </a:rPr>
              <a:t>عبد الله بن عمرو بن العاص</a:t>
            </a:r>
          </a:p>
          <a:p>
            <a:pPr marL="285750" indent="-285750" algn="r">
              <a:buFontTx/>
              <a:buChar char="-"/>
            </a:pPr>
            <a:endParaRPr lang="ar-SA" sz="3200" b="1" dirty="0">
              <a:solidFill>
                <a:schemeClr val="accent1"/>
              </a:solidFill>
            </a:endParaRPr>
          </a:p>
          <a:p>
            <a:pPr marL="285750" indent="-285750" algn="r">
              <a:buFontTx/>
              <a:buChar char="-"/>
            </a:pPr>
            <a:endParaRPr lang="ar-SA" sz="3200" b="1" dirty="0">
              <a:solidFill>
                <a:schemeClr val="accent1"/>
              </a:solidFill>
            </a:endParaRPr>
          </a:p>
          <a:p>
            <a:pPr marL="285750" indent="-285750" algn="r">
              <a:buFontTx/>
              <a:buChar char="-"/>
            </a:pPr>
            <a:endParaRPr lang="ar-SA" sz="3200" b="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03768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4">
            <a:extLst>
              <a:ext uri="{FF2B5EF4-FFF2-40B4-BE49-F238E27FC236}">
                <a16:creationId xmlns:a16="http://schemas.microsoft.com/office/drawing/2014/main" id="{46080699-A749-5D47-873F-63B1986324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" t="3783" r="2364" b="4662"/>
          <a:stretch/>
        </p:blipFill>
        <p:spPr>
          <a:xfrm>
            <a:off x="422495" y="147117"/>
            <a:ext cx="11769505" cy="6563761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7FA0CF37-B06F-A74E-9D7E-607DEA972169}"/>
              </a:ext>
            </a:extLst>
          </p:cNvPr>
          <p:cNvSpPr/>
          <p:nvPr/>
        </p:nvSpPr>
        <p:spPr>
          <a:xfrm>
            <a:off x="6931999" y="-912909"/>
            <a:ext cx="4769967" cy="5114726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400" b="1" dirty="0">
                <a:solidFill>
                  <a:srgbClr val="C00000"/>
                </a:solidFill>
                <a:latin typeface="Aharoni" panose="02010803020104030203" pitchFamily="2" charset="-79"/>
              </a:rPr>
              <a:t>٣٠- الفهم القرآئي:</a:t>
            </a:r>
          </a:p>
          <a:p>
            <a:pPr algn="ctr"/>
            <a:r>
              <a:rPr lang="ar-SA" sz="2400" b="1" dirty="0">
                <a:solidFill>
                  <a:srgbClr val="C00000"/>
                </a:solidFill>
                <a:latin typeface="Aharoni" panose="02010803020104030203" pitchFamily="2" charset="-79"/>
              </a:rPr>
              <a:t>بعد دراستك للأحاديث التالية أنسبي كل عبارة لموضوع الحديث المناسب :</a:t>
            </a:r>
          </a:p>
        </p:txBody>
      </p:sp>
      <p:pic>
        <p:nvPicPr>
          <p:cNvPr id="3" name="صورة 11">
            <a:extLst>
              <a:ext uri="{FF2B5EF4-FFF2-40B4-BE49-F238E27FC236}">
                <a16:creationId xmlns:a16="http://schemas.microsoft.com/office/drawing/2014/main" id="{117F3225-69D3-CE4C-950C-5AD57D706F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62139" y="361874"/>
            <a:ext cx="739827" cy="7398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صورة 12">
            <a:extLst>
              <a:ext uri="{FF2B5EF4-FFF2-40B4-BE49-F238E27FC236}">
                <a16:creationId xmlns:a16="http://schemas.microsoft.com/office/drawing/2014/main" id="{D3245082-5529-FF41-9745-DE5250C1F6F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7398" y="5262525"/>
            <a:ext cx="1207180" cy="12071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2" name="جدول 6">
            <a:extLst>
              <a:ext uri="{FF2B5EF4-FFF2-40B4-BE49-F238E27FC236}">
                <a16:creationId xmlns:a16="http://schemas.microsoft.com/office/drawing/2014/main" id="{99088CC8-D268-E34D-86B3-401F8EA4969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7045049"/>
              </p:ext>
            </p:extLst>
          </p:nvPr>
        </p:nvGraphicFramePr>
        <p:xfrm>
          <a:off x="876637" y="1092600"/>
          <a:ext cx="5064742" cy="4124695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532371">
                  <a:extLst>
                    <a:ext uri="{9D8B030D-6E8A-4147-A177-3AD203B41FA5}">
                      <a16:colId xmlns:a16="http://schemas.microsoft.com/office/drawing/2014/main" val="847020332"/>
                    </a:ext>
                  </a:extLst>
                </a:gridCol>
                <a:gridCol w="2532371">
                  <a:extLst>
                    <a:ext uri="{9D8B030D-6E8A-4147-A177-3AD203B41FA5}">
                      <a16:colId xmlns:a16="http://schemas.microsoft.com/office/drawing/2014/main" val="409382789"/>
                    </a:ext>
                  </a:extLst>
                </a:gridCol>
              </a:tblGrid>
              <a:tr h="660347">
                <a:tc>
                  <a:txBody>
                    <a:bodyPr/>
                    <a:lstStyle/>
                    <a:p>
                      <a:pPr rtl="1"/>
                      <a:r>
                        <a:rPr lang="ar-SA" sz="2400" b="1" dirty="0">
                          <a:solidFill>
                            <a:schemeClr val="bg1"/>
                          </a:solidFill>
                        </a:rPr>
                        <a:t>الحديث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ar-SA" sz="2400" b="1" dirty="0">
                          <a:solidFill>
                            <a:schemeClr val="bg1"/>
                          </a:solidFill>
                        </a:rPr>
                        <a:t>الموضوع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1714580"/>
                  </a:ext>
                </a:extLst>
              </a:tr>
              <a:tr h="660347">
                <a:tc>
                  <a:txBody>
                    <a:bodyPr/>
                    <a:lstStyle/>
                    <a:p>
                      <a:pPr rtl="1"/>
                      <a:endParaRPr lang="ar-SA" sz="2400" b="1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ar-SA" sz="2400" b="1" dirty="0">
                          <a:solidFill>
                            <a:schemeClr val="bg1"/>
                          </a:solidFill>
                        </a:rPr>
                        <a:t>فضل العمل 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96297030"/>
                  </a:ext>
                </a:extLst>
              </a:tr>
              <a:tr h="660347">
                <a:tc>
                  <a:txBody>
                    <a:bodyPr/>
                    <a:lstStyle/>
                    <a:p>
                      <a:pPr rtl="1"/>
                      <a:endParaRPr lang="ar-SA" sz="2400" b="1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ar-SA" sz="2400" b="1" dirty="0">
                          <a:solidFill>
                            <a:schemeClr val="bg1"/>
                          </a:solidFill>
                        </a:rPr>
                        <a:t>فضل الرفق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12487817"/>
                  </a:ext>
                </a:extLst>
              </a:tr>
              <a:tr h="660347">
                <a:tc>
                  <a:txBody>
                    <a:bodyPr/>
                    <a:lstStyle/>
                    <a:p>
                      <a:pPr rtl="1"/>
                      <a:endParaRPr lang="ar-SA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ar-SA" sz="2400" b="1" dirty="0">
                          <a:solidFill>
                            <a:schemeClr val="bg1"/>
                          </a:solidFill>
                        </a:rPr>
                        <a:t>فضل الصبر عن المسألة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42381335"/>
                  </a:ext>
                </a:extLst>
              </a:tr>
              <a:tr h="660347">
                <a:tc>
                  <a:txBody>
                    <a:bodyPr/>
                    <a:lstStyle/>
                    <a:p>
                      <a:pPr rtl="1"/>
                      <a:endParaRPr lang="ar-SA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ar-SA" sz="2400" b="1" dirty="0">
                          <a:solidFill>
                            <a:schemeClr val="bg1"/>
                          </a:solidFill>
                        </a:rPr>
                        <a:t>آداب المزاح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3212897"/>
                  </a:ext>
                </a:extLst>
              </a:tr>
              <a:tr h="660347">
                <a:tc>
                  <a:txBody>
                    <a:bodyPr/>
                    <a:lstStyle/>
                    <a:p>
                      <a:pPr rtl="1"/>
                      <a:endParaRPr lang="ar-SA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ar-SA" sz="2400" b="1" dirty="0">
                          <a:solidFill>
                            <a:schemeClr val="bg1"/>
                          </a:solidFill>
                        </a:rPr>
                        <a:t>تحريم الغش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3993351"/>
                  </a:ext>
                </a:extLst>
              </a:tr>
            </a:tbl>
          </a:graphicData>
        </a:graphic>
      </p:graphicFrame>
      <p:sp>
        <p:nvSpPr>
          <p:cNvPr id="7" name="مربع نص 6">
            <a:extLst>
              <a:ext uri="{FF2B5EF4-FFF2-40B4-BE49-F238E27FC236}">
                <a16:creationId xmlns:a16="http://schemas.microsoft.com/office/drawing/2014/main" id="{C9D42936-636B-AF47-A451-D25E20E03EEB}"/>
              </a:ext>
            </a:extLst>
          </p:cNvPr>
          <p:cNvSpPr txBox="1"/>
          <p:nvPr/>
        </p:nvSpPr>
        <p:spPr>
          <a:xfrm>
            <a:off x="6999538" y="1484336"/>
            <a:ext cx="4769967" cy="550920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285750" indent="-285750" algn="r">
              <a:buFontTx/>
              <a:buChar char="-"/>
            </a:pPr>
            <a:endParaRPr lang="ar-SA" sz="3200" b="1" dirty="0">
              <a:solidFill>
                <a:schemeClr val="accent1"/>
              </a:solidFill>
            </a:endParaRPr>
          </a:p>
          <a:p>
            <a:pPr marL="285750" indent="-285750" algn="r">
              <a:buFontTx/>
              <a:buChar char="-"/>
            </a:pPr>
            <a:endParaRPr lang="ar-SA" sz="3200" b="1" dirty="0">
              <a:solidFill>
                <a:schemeClr val="accent1"/>
              </a:solidFill>
            </a:endParaRPr>
          </a:p>
          <a:p>
            <a:pPr marL="285750" indent="-285750" algn="r">
              <a:buFontTx/>
              <a:buChar char="-"/>
            </a:pPr>
            <a:r>
              <a:rPr lang="ar-SA" sz="3200" b="1" dirty="0">
                <a:solidFill>
                  <a:schemeClr val="accent1"/>
                </a:solidFill>
              </a:rPr>
              <a:t>( اليد العليا خير من اليد السفلى)</a:t>
            </a:r>
          </a:p>
          <a:p>
            <a:pPr marL="285750" indent="-285750" algn="r">
              <a:buFontTx/>
              <a:buChar char="-"/>
            </a:pPr>
            <a:r>
              <a:rPr lang="ar-SA" sz="3200" b="1" dirty="0">
                <a:solidFill>
                  <a:schemeClr val="accent1"/>
                </a:solidFill>
              </a:rPr>
              <a:t>( ما هذا يا صاحب الطعام)</a:t>
            </a:r>
          </a:p>
          <a:p>
            <a:pPr marL="285750" indent="-285750" algn="r">
              <a:buFontTx/>
              <a:buChar char="-"/>
            </a:pPr>
            <a:r>
              <a:rPr lang="ar-SA" sz="3200" b="1" dirty="0">
                <a:solidFill>
                  <a:schemeClr val="accent1"/>
                </a:solidFill>
              </a:rPr>
              <a:t>( و إن نبي الله داود كان يأكل من عمل يديه)</a:t>
            </a:r>
          </a:p>
          <a:p>
            <a:pPr marL="285750" indent="-285750" algn="r">
              <a:buFontTx/>
              <a:buChar char="-"/>
            </a:pPr>
            <a:r>
              <a:rPr lang="ar-SA" sz="3200" b="1" dirty="0">
                <a:solidFill>
                  <a:schemeClr val="accent1"/>
                </a:solidFill>
              </a:rPr>
              <a:t>(ما كان في شيء إلا زانه )</a:t>
            </a:r>
          </a:p>
          <a:p>
            <a:pPr marL="285750" indent="-285750" algn="r">
              <a:buFontTx/>
              <a:buChar char="-"/>
            </a:pPr>
            <a:r>
              <a:rPr lang="ar-SA" sz="3200" b="1" dirty="0">
                <a:solidFill>
                  <a:schemeClr val="accent1"/>
                </a:solidFill>
              </a:rPr>
              <a:t>( ولا أقول إلإ حقا)</a:t>
            </a:r>
          </a:p>
          <a:p>
            <a:pPr marL="285750" indent="-285750" algn="r">
              <a:buFontTx/>
              <a:buChar char="-"/>
            </a:pPr>
            <a:endParaRPr lang="ar-SA" sz="3200" b="1" dirty="0">
              <a:solidFill>
                <a:schemeClr val="accent1"/>
              </a:solidFill>
            </a:endParaRPr>
          </a:p>
          <a:p>
            <a:pPr marL="285750" indent="-285750" algn="r">
              <a:buFontTx/>
              <a:buChar char="-"/>
            </a:pPr>
            <a:endParaRPr lang="ar-SA" sz="3200" b="1" dirty="0">
              <a:solidFill>
                <a:schemeClr val="accent1"/>
              </a:solidFill>
            </a:endParaRPr>
          </a:p>
          <a:p>
            <a:pPr marL="285750" indent="-285750" algn="r">
              <a:buFontTx/>
              <a:buChar char="-"/>
            </a:pPr>
            <a:endParaRPr lang="ar-SA" sz="3200" b="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54267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 invX="1"/>
      </p:transition>
    </mc:Choice>
    <mc:Fallback>
      <p:transition spd="slow">
        <p:fade/>
      </p:transition>
    </mc:Fallback>
  </mc:AlternateContent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4">
            <a:extLst>
              <a:ext uri="{FF2B5EF4-FFF2-40B4-BE49-F238E27FC236}">
                <a16:creationId xmlns:a16="http://schemas.microsoft.com/office/drawing/2014/main" id="{46080699-A749-5D47-873F-63B1986324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" t="3783" r="2364" b="4662"/>
          <a:stretch/>
        </p:blipFill>
        <p:spPr>
          <a:xfrm>
            <a:off x="422495" y="147117"/>
            <a:ext cx="11769505" cy="6563761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7FA0CF37-B06F-A74E-9D7E-607DEA972169}"/>
              </a:ext>
            </a:extLst>
          </p:cNvPr>
          <p:cNvSpPr/>
          <p:nvPr/>
        </p:nvSpPr>
        <p:spPr>
          <a:xfrm>
            <a:off x="6999538" y="817327"/>
            <a:ext cx="4769967" cy="5114726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6000" b="1" dirty="0">
                <a:solidFill>
                  <a:srgbClr val="C00000"/>
                </a:solidFill>
                <a:latin typeface="Aharoni" panose="02010803020104030203" pitchFamily="2" charset="-79"/>
              </a:rPr>
              <a:t>٣١ من شروط العمل  أن يكون :</a:t>
            </a:r>
          </a:p>
        </p:txBody>
      </p:sp>
      <p:graphicFrame>
        <p:nvGraphicFramePr>
          <p:cNvPr id="9" name="جدول 9">
            <a:extLst>
              <a:ext uri="{FF2B5EF4-FFF2-40B4-BE49-F238E27FC236}">
                <a16:creationId xmlns:a16="http://schemas.microsoft.com/office/drawing/2014/main" id="{1A0A6E4F-BF7E-6942-965C-CD707AE6AB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07545690"/>
              </p:ext>
            </p:extLst>
          </p:nvPr>
        </p:nvGraphicFramePr>
        <p:xfrm>
          <a:off x="1826881" y="1080400"/>
          <a:ext cx="3391946" cy="4447304"/>
        </p:xfrm>
        <a:graphic>
          <a:graphicData uri="http://schemas.openxmlformats.org/drawingml/2006/table">
            <a:tbl>
              <a:tblPr rtl="1" firstRow="1" bandRow="1">
                <a:tableStyleId>{69CF1AB2-1976-4502-BF36-3FF5EA218861}</a:tableStyleId>
              </a:tblPr>
              <a:tblGrid>
                <a:gridCol w="3391946">
                  <a:extLst>
                    <a:ext uri="{9D8B030D-6E8A-4147-A177-3AD203B41FA5}">
                      <a16:colId xmlns:a16="http://schemas.microsoft.com/office/drawing/2014/main" val="3897971066"/>
                    </a:ext>
                  </a:extLst>
                </a:gridCol>
              </a:tblGrid>
              <a:tr h="1479619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bg1"/>
                          </a:solidFill>
                        </a:rPr>
                        <a:t>ماله كثير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1953922"/>
                  </a:ext>
                </a:extLst>
              </a:tr>
              <a:tr h="1479619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bg1"/>
                          </a:solidFill>
                        </a:rPr>
                        <a:t>باليد 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8075847"/>
                  </a:ext>
                </a:extLst>
              </a:tr>
              <a:tr h="1488066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bg1"/>
                          </a:solidFill>
                        </a:rPr>
                        <a:t>مباحا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3585502"/>
                  </a:ext>
                </a:extLst>
              </a:tr>
            </a:tbl>
          </a:graphicData>
        </a:graphic>
      </p:graphicFrame>
      <p:pic>
        <p:nvPicPr>
          <p:cNvPr id="10" name="صورة 10">
            <a:extLst>
              <a:ext uri="{FF2B5EF4-FFF2-40B4-BE49-F238E27FC236}">
                <a16:creationId xmlns:a16="http://schemas.microsoft.com/office/drawing/2014/main" id="{DDB646A7-6CBF-DF45-909F-000384431F5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7" t="15439" r="13428" b="16897"/>
          <a:stretch/>
        </p:blipFill>
        <p:spPr>
          <a:xfrm>
            <a:off x="908835" y="4212377"/>
            <a:ext cx="1201213" cy="1103590"/>
          </a:xfrm>
          <a:prstGeom prst="rect">
            <a:avLst/>
          </a:prstGeom>
        </p:spPr>
      </p:pic>
      <p:pic>
        <p:nvPicPr>
          <p:cNvPr id="3" name="صورة 11">
            <a:extLst>
              <a:ext uri="{FF2B5EF4-FFF2-40B4-BE49-F238E27FC236}">
                <a16:creationId xmlns:a16="http://schemas.microsoft.com/office/drawing/2014/main" id="{117F3225-69D3-CE4C-950C-5AD57D706F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41757" y="311577"/>
            <a:ext cx="1147037" cy="11470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صورة 12">
            <a:extLst>
              <a:ext uri="{FF2B5EF4-FFF2-40B4-BE49-F238E27FC236}">
                <a16:creationId xmlns:a16="http://schemas.microsoft.com/office/drawing/2014/main" id="{D3245082-5529-FF41-9745-DE5250C1F6F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485" y="4602178"/>
            <a:ext cx="1207180" cy="12071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6410596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4">
            <a:extLst>
              <a:ext uri="{FF2B5EF4-FFF2-40B4-BE49-F238E27FC236}">
                <a16:creationId xmlns:a16="http://schemas.microsoft.com/office/drawing/2014/main" id="{46080699-A749-5D47-873F-63B1986324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" t="3783" r="2364" b="4662"/>
          <a:stretch/>
        </p:blipFill>
        <p:spPr>
          <a:xfrm>
            <a:off x="842475" y="176041"/>
            <a:ext cx="10700693" cy="6563761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7FA0CF37-B06F-A74E-9D7E-607DEA972169}"/>
              </a:ext>
            </a:extLst>
          </p:cNvPr>
          <p:cNvSpPr/>
          <p:nvPr/>
        </p:nvSpPr>
        <p:spPr>
          <a:xfrm>
            <a:off x="6806194" y="1383168"/>
            <a:ext cx="4045642" cy="4149505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9600" b="1" dirty="0">
                <a:solidFill>
                  <a:schemeClr val="tx1"/>
                </a:solidFill>
                <a:latin typeface="Aharoni" panose="02010803020104030203" pitchFamily="2" charset="-79"/>
              </a:rPr>
              <a:t>قسم </a:t>
            </a:r>
          </a:p>
          <a:p>
            <a:pPr algn="ctr"/>
            <a:r>
              <a:rPr lang="ar-SA" sz="9600" b="1" dirty="0">
                <a:solidFill>
                  <a:schemeClr val="tx1"/>
                </a:solidFill>
                <a:latin typeface="Aharoni" panose="02010803020104030203" pitchFamily="2" charset="-79"/>
              </a:rPr>
              <a:t>الفقه</a:t>
            </a:r>
          </a:p>
        </p:txBody>
      </p:sp>
      <p:pic>
        <p:nvPicPr>
          <p:cNvPr id="6" name="صورة 6">
            <a:extLst>
              <a:ext uri="{FF2B5EF4-FFF2-40B4-BE49-F238E27FC236}">
                <a16:creationId xmlns:a16="http://schemas.microsoft.com/office/drawing/2014/main" id="{A4739E45-C608-A348-A3BE-11D5A28DF25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0164" y="671086"/>
            <a:ext cx="4300396" cy="5859981"/>
          </a:xfrm>
          <a:prstGeom prst="rect">
            <a:avLst/>
          </a:prstGeom>
        </p:spPr>
      </p:pic>
      <p:pic>
        <p:nvPicPr>
          <p:cNvPr id="2" name="صورة 2">
            <a:extLst>
              <a:ext uri="{FF2B5EF4-FFF2-40B4-BE49-F238E27FC236}">
                <a16:creationId xmlns:a16="http://schemas.microsoft.com/office/drawing/2014/main" id="{7B625290-7213-D24F-9720-9D7FAD60B59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9614" y="1706326"/>
            <a:ext cx="3637734" cy="3637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75000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4">
            <a:extLst>
              <a:ext uri="{FF2B5EF4-FFF2-40B4-BE49-F238E27FC236}">
                <a16:creationId xmlns:a16="http://schemas.microsoft.com/office/drawing/2014/main" id="{46080699-A749-5D47-873F-63B1986324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" t="3783" r="2364" b="4662"/>
          <a:stretch/>
        </p:blipFill>
        <p:spPr>
          <a:xfrm>
            <a:off x="422495" y="147117"/>
            <a:ext cx="11769505" cy="6563761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7FA0CF37-B06F-A74E-9D7E-607DEA972169}"/>
              </a:ext>
            </a:extLst>
          </p:cNvPr>
          <p:cNvSpPr/>
          <p:nvPr/>
        </p:nvSpPr>
        <p:spPr>
          <a:xfrm>
            <a:off x="6999538" y="817327"/>
            <a:ext cx="4769967" cy="5114726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6000" b="1" dirty="0">
                <a:solidFill>
                  <a:srgbClr val="C00000"/>
                </a:solidFill>
                <a:latin typeface="Aharoni" panose="02010803020104030203" pitchFamily="2" charset="-79"/>
              </a:rPr>
              <a:t>١-يثبت دخول شهر رمضان المبارك ب:</a:t>
            </a:r>
          </a:p>
        </p:txBody>
      </p:sp>
      <p:graphicFrame>
        <p:nvGraphicFramePr>
          <p:cNvPr id="9" name="جدول 9">
            <a:extLst>
              <a:ext uri="{FF2B5EF4-FFF2-40B4-BE49-F238E27FC236}">
                <a16:creationId xmlns:a16="http://schemas.microsoft.com/office/drawing/2014/main" id="{1A0A6E4F-BF7E-6942-965C-CD707AE6AB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3438341"/>
              </p:ext>
            </p:extLst>
          </p:nvPr>
        </p:nvGraphicFramePr>
        <p:xfrm>
          <a:off x="1826881" y="1080400"/>
          <a:ext cx="3391946" cy="4522165"/>
        </p:xfrm>
        <a:graphic>
          <a:graphicData uri="http://schemas.openxmlformats.org/drawingml/2006/table">
            <a:tbl>
              <a:tblPr rtl="1" firstRow="1" bandRow="1">
                <a:tableStyleId>{69CF1AB2-1976-4502-BF36-3FF5EA218861}</a:tableStyleId>
              </a:tblPr>
              <a:tblGrid>
                <a:gridCol w="3391946">
                  <a:extLst>
                    <a:ext uri="{9D8B030D-6E8A-4147-A177-3AD203B41FA5}">
                      <a16:colId xmlns:a16="http://schemas.microsoft.com/office/drawing/2014/main" val="3897971066"/>
                    </a:ext>
                  </a:extLst>
                </a:gridCol>
              </a:tblGrid>
              <a:tr h="1479619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tx1"/>
                          </a:solidFill>
                        </a:rPr>
                        <a:t>كلا الخيارين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1953922"/>
                  </a:ext>
                </a:extLst>
              </a:tr>
              <a:tr h="1479619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tx1"/>
                          </a:solidFill>
                        </a:rPr>
                        <a:t>إكمال شعبان ثلاثين يوما 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8075847"/>
                  </a:ext>
                </a:extLst>
              </a:tr>
              <a:tr h="1488066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tx1"/>
                          </a:solidFill>
                        </a:rPr>
                        <a:t>رؤية الهلال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3585502"/>
                  </a:ext>
                </a:extLst>
              </a:tr>
            </a:tbl>
          </a:graphicData>
        </a:graphic>
      </p:graphicFrame>
      <p:pic>
        <p:nvPicPr>
          <p:cNvPr id="10" name="صورة 10">
            <a:extLst>
              <a:ext uri="{FF2B5EF4-FFF2-40B4-BE49-F238E27FC236}">
                <a16:creationId xmlns:a16="http://schemas.microsoft.com/office/drawing/2014/main" id="{DDB646A7-6CBF-DF45-909F-000384431F5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7" t="15439" r="13428" b="16897"/>
          <a:stretch/>
        </p:blipFill>
        <p:spPr>
          <a:xfrm>
            <a:off x="988088" y="1255435"/>
            <a:ext cx="1201213" cy="1103590"/>
          </a:xfrm>
          <a:prstGeom prst="rect">
            <a:avLst/>
          </a:prstGeom>
        </p:spPr>
      </p:pic>
      <p:pic>
        <p:nvPicPr>
          <p:cNvPr id="3" name="صورة 11">
            <a:extLst>
              <a:ext uri="{FF2B5EF4-FFF2-40B4-BE49-F238E27FC236}">
                <a16:creationId xmlns:a16="http://schemas.microsoft.com/office/drawing/2014/main" id="{117F3225-69D3-CE4C-950C-5AD57D706F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41757" y="311577"/>
            <a:ext cx="1147037" cy="11470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صورة 12">
            <a:extLst>
              <a:ext uri="{FF2B5EF4-FFF2-40B4-BE49-F238E27FC236}">
                <a16:creationId xmlns:a16="http://schemas.microsoft.com/office/drawing/2014/main" id="{D3245082-5529-FF41-9745-DE5250C1F6F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485" y="4602178"/>
            <a:ext cx="1207180" cy="12071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343178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4">
            <a:extLst>
              <a:ext uri="{FF2B5EF4-FFF2-40B4-BE49-F238E27FC236}">
                <a16:creationId xmlns:a16="http://schemas.microsoft.com/office/drawing/2014/main" id="{46080699-A749-5D47-873F-63B1986324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" t="3783" r="2364" b="4662"/>
          <a:stretch/>
        </p:blipFill>
        <p:spPr>
          <a:xfrm>
            <a:off x="422495" y="147117"/>
            <a:ext cx="11769505" cy="6563761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7FA0CF37-B06F-A74E-9D7E-607DEA972169}"/>
              </a:ext>
            </a:extLst>
          </p:cNvPr>
          <p:cNvSpPr/>
          <p:nvPr/>
        </p:nvSpPr>
        <p:spPr>
          <a:xfrm>
            <a:off x="6999538" y="817327"/>
            <a:ext cx="4769967" cy="5114726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6000" b="1" dirty="0">
                <a:solidFill>
                  <a:srgbClr val="C00000"/>
                </a:solidFill>
                <a:latin typeface="Aharoni" panose="02010803020104030203" pitchFamily="2" charset="-79"/>
              </a:rPr>
              <a:t>٢- من الصوم الذي يجب فيه تبييت النية ليلا :</a:t>
            </a:r>
          </a:p>
        </p:txBody>
      </p:sp>
      <p:graphicFrame>
        <p:nvGraphicFramePr>
          <p:cNvPr id="9" name="جدول 9">
            <a:extLst>
              <a:ext uri="{FF2B5EF4-FFF2-40B4-BE49-F238E27FC236}">
                <a16:creationId xmlns:a16="http://schemas.microsoft.com/office/drawing/2014/main" id="{1A0A6E4F-BF7E-6942-965C-CD707AE6AB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1061921"/>
              </p:ext>
            </p:extLst>
          </p:nvPr>
        </p:nvGraphicFramePr>
        <p:xfrm>
          <a:off x="1826881" y="1080400"/>
          <a:ext cx="3391946" cy="4522165"/>
        </p:xfrm>
        <a:graphic>
          <a:graphicData uri="http://schemas.openxmlformats.org/drawingml/2006/table">
            <a:tbl>
              <a:tblPr rtl="1" firstRow="1" bandRow="1">
                <a:tableStyleId>{69CF1AB2-1976-4502-BF36-3FF5EA218861}</a:tableStyleId>
              </a:tblPr>
              <a:tblGrid>
                <a:gridCol w="3391946">
                  <a:extLst>
                    <a:ext uri="{9D8B030D-6E8A-4147-A177-3AD203B41FA5}">
                      <a16:colId xmlns:a16="http://schemas.microsoft.com/office/drawing/2014/main" val="3897971066"/>
                    </a:ext>
                  </a:extLst>
                </a:gridCol>
              </a:tblGrid>
              <a:tr h="1479619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tx1"/>
                          </a:solidFill>
                        </a:rPr>
                        <a:t>صوم عرفة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1953922"/>
                  </a:ext>
                </a:extLst>
              </a:tr>
              <a:tr h="1479619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tx1"/>
                          </a:solidFill>
                        </a:rPr>
                        <a:t>صوم الاثنين و الخميس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8075847"/>
                  </a:ext>
                </a:extLst>
              </a:tr>
              <a:tr h="1488066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tx1"/>
                          </a:solidFill>
                        </a:rPr>
                        <a:t>صوم رمضان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3585502"/>
                  </a:ext>
                </a:extLst>
              </a:tr>
            </a:tbl>
          </a:graphicData>
        </a:graphic>
      </p:graphicFrame>
      <p:pic>
        <p:nvPicPr>
          <p:cNvPr id="10" name="صورة 10">
            <a:extLst>
              <a:ext uri="{FF2B5EF4-FFF2-40B4-BE49-F238E27FC236}">
                <a16:creationId xmlns:a16="http://schemas.microsoft.com/office/drawing/2014/main" id="{DDB646A7-6CBF-DF45-909F-000384431F5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7" t="15439" r="13428" b="16897"/>
          <a:stretch/>
        </p:blipFill>
        <p:spPr>
          <a:xfrm>
            <a:off x="950365" y="4235534"/>
            <a:ext cx="1201213" cy="1103590"/>
          </a:xfrm>
          <a:prstGeom prst="rect">
            <a:avLst/>
          </a:prstGeom>
        </p:spPr>
      </p:pic>
      <p:pic>
        <p:nvPicPr>
          <p:cNvPr id="3" name="صورة 11">
            <a:extLst>
              <a:ext uri="{FF2B5EF4-FFF2-40B4-BE49-F238E27FC236}">
                <a16:creationId xmlns:a16="http://schemas.microsoft.com/office/drawing/2014/main" id="{117F3225-69D3-CE4C-950C-5AD57D706F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41757" y="311577"/>
            <a:ext cx="1147037" cy="11470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صورة 12">
            <a:extLst>
              <a:ext uri="{FF2B5EF4-FFF2-40B4-BE49-F238E27FC236}">
                <a16:creationId xmlns:a16="http://schemas.microsoft.com/office/drawing/2014/main" id="{D3245082-5529-FF41-9745-DE5250C1F6F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485" y="4602178"/>
            <a:ext cx="1207180" cy="12071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9406802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4">
            <a:extLst>
              <a:ext uri="{FF2B5EF4-FFF2-40B4-BE49-F238E27FC236}">
                <a16:creationId xmlns:a16="http://schemas.microsoft.com/office/drawing/2014/main" id="{46080699-A749-5D47-873F-63B1986324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" t="3783" r="2364" b="4662"/>
          <a:stretch/>
        </p:blipFill>
        <p:spPr>
          <a:xfrm>
            <a:off x="422495" y="147117"/>
            <a:ext cx="11769505" cy="6563761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7FA0CF37-B06F-A74E-9D7E-607DEA972169}"/>
              </a:ext>
            </a:extLst>
          </p:cNvPr>
          <p:cNvSpPr/>
          <p:nvPr/>
        </p:nvSpPr>
        <p:spPr>
          <a:xfrm>
            <a:off x="6999538" y="817327"/>
            <a:ext cx="4769967" cy="5114726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6000" b="1" dirty="0">
                <a:solidFill>
                  <a:srgbClr val="C00000"/>
                </a:solidFill>
                <a:latin typeface="Aharoni" panose="02010803020104030203" pitchFamily="2" charset="-79"/>
              </a:rPr>
              <a:t>٣- شرع الصيام لحكمة عظيمة و هي :</a:t>
            </a:r>
          </a:p>
        </p:txBody>
      </p:sp>
      <p:graphicFrame>
        <p:nvGraphicFramePr>
          <p:cNvPr id="9" name="جدول 9">
            <a:extLst>
              <a:ext uri="{FF2B5EF4-FFF2-40B4-BE49-F238E27FC236}">
                <a16:creationId xmlns:a16="http://schemas.microsoft.com/office/drawing/2014/main" id="{1A0A6E4F-BF7E-6942-965C-CD707AE6AB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3408124"/>
              </p:ext>
            </p:extLst>
          </p:nvPr>
        </p:nvGraphicFramePr>
        <p:xfrm>
          <a:off x="1826881" y="1080400"/>
          <a:ext cx="3391946" cy="4513718"/>
        </p:xfrm>
        <a:graphic>
          <a:graphicData uri="http://schemas.openxmlformats.org/drawingml/2006/table">
            <a:tbl>
              <a:tblPr rtl="1" firstRow="1" bandRow="1">
                <a:tableStyleId>{69CF1AB2-1976-4502-BF36-3FF5EA218861}</a:tableStyleId>
              </a:tblPr>
              <a:tblGrid>
                <a:gridCol w="3391946">
                  <a:extLst>
                    <a:ext uri="{9D8B030D-6E8A-4147-A177-3AD203B41FA5}">
                      <a16:colId xmlns:a16="http://schemas.microsoft.com/office/drawing/2014/main" val="3897971066"/>
                    </a:ext>
                  </a:extLst>
                </a:gridCol>
              </a:tblGrid>
              <a:tr h="1479619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tx1"/>
                          </a:solidFill>
                        </a:rPr>
                        <a:t>تحقيق التقوى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1953922"/>
                  </a:ext>
                </a:extLst>
              </a:tr>
              <a:tr h="1479619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tx1"/>
                          </a:solidFill>
                        </a:rPr>
                        <a:t>صحة الأبدان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8075847"/>
                  </a:ext>
                </a:extLst>
              </a:tr>
              <a:tr h="1488066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tx1"/>
                          </a:solidFill>
                        </a:rPr>
                        <a:t>الاقتداء بالأمم السابقة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3585502"/>
                  </a:ext>
                </a:extLst>
              </a:tr>
            </a:tbl>
          </a:graphicData>
        </a:graphic>
      </p:graphicFrame>
      <p:pic>
        <p:nvPicPr>
          <p:cNvPr id="10" name="صورة 10">
            <a:extLst>
              <a:ext uri="{FF2B5EF4-FFF2-40B4-BE49-F238E27FC236}">
                <a16:creationId xmlns:a16="http://schemas.microsoft.com/office/drawing/2014/main" id="{DDB646A7-6CBF-DF45-909F-000384431F5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7" t="15439" r="13428" b="16897"/>
          <a:stretch/>
        </p:blipFill>
        <p:spPr>
          <a:xfrm>
            <a:off x="988088" y="1263882"/>
            <a:ext cx="1201213" cy="1103590"/>
          </a:xfrm>
          <a:prstGeom prst="rect">
            <a:avLst/>
          </a:prstGeom>
        </p:spPr>
      </p:pic>
      <p:pic>
        <p:nvPicPr>
          <p:cNvPr id="3" name="صورة 11">
            <a:extLst>
              <a:ext uri="{FF2B5EF4-FFF2-40B4-BE49-F238E27FC236}">
                <a16:creationId xmlns:a16="http://schemas.microsoft.com/office/drawing/2014/main" id="{117F3225-69D3-CE4C-950C-5AD57D706F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41757" y="311577"/>
            <a:ext cx="1147037" cy="11470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صورة 12">
            <a:extLst>
              <a:ext uri="{FF2B5EF4-FFF2-40B4-BE49-F238E27FC236}">
                <a16:creationId xmlns:a16="http://schemas.microsoft.com/office/drawing/2014/main" id="{D3245082-5529-FF41-9745-DE5250C1F6F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485" y="4602178"/>
            <a:ext cx="1207180" cy="12071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4345323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4">
            <a:extLst>
              <a:ext uri="{FF2B5EF4-FFF2-40B4-BE49-F238E27FC236}">
                <a16:creationId xmlns:a16="http://schemas.microsoft.com/office/drawing/2014/main" id="{46080699-A749-5D47-873F-63B1986324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" t="3783" r="2364" b="4662"/>
          <a:stretch/>
        </p:blipFill>
        <p:spPr>
          <a:xfrm>
            <a:off x="422495" y="147117"/>
            <a:ext cx="11769505" cy="6563761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7FA0CF37-B06F-A74E-9D7E-607DEA972169}"/>
              </a:ext>
            </a:extLst>
          </p:cNvPr>
          <p:cNvSpPr/>
          <p:nvPr/>
        </p:nvSpPr>
        <p:spPr>
          <a:xfrm>
            <a:off x="6999538" y="817327"/>
            <a:ext cx="4769967" cy="5114726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6000" b="1" dirty="0">
                <a:solidFill>
                  <a:srgbClr val="C00000"/>
                </a:solidFill>
                <a:latin typeface="Aharoni" panose="02010803020104030203" pitchFamily="2" charset="-79"/>
              </a:rPr>
              <a:t>٤- من مفسدات الصيام و يلزم معها القضاء :</a:t>
            </a:r>
          </a:p>
        </p:txBody>
      </p:sp>
      <p:graphicFrame>
        <p:nvGraphicFramePr>
          <p:cNvPr id="9" name="جدول 9">
            <a:extLst>
              <a:ext uri="{FF2B5EF4-FFF2-40B4-BE49-F238E27FC236}">
                <a16:creationId xmlns:a16="http://schemas.microsoft.com/office/drawing/2014/main" id="{1A0A6E4F-BF7E-6942-965C-CD707AE6AB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5015615"/>
              </p:ext>
            </p:extLst>
          </p:nvPr>
        </p:nvGraphicFramePr>
        <p:xfrm>
          <a:off x="1826881" y="1080400"/>
          <a:ext cx="3391946" cy="4447304"/>
        </p:xfrm>
        <a:graphic>
          <a:graphicData uri="http://schemas.openxmlformats.org/drawingml/2006/table">
            <a:tbl>
              <a:tblPr rtl="1" firstRow="1" bandRow="1">
                <a:tableStyleId>{69CF1AB2-1976-4502-BF36-3FF5EA218861}</a:tableStyleId>
              </a:tblPr>
              <a:tblGrid>
                <a:gridCol w="3391946">
                  <a:extLst>
                    <a:ext uri="{9D8B030D-6E8A-4147-A177-3AD203B41FA5}">
                      <a16:colId xmlns:a16="http://schemas.microsoft.com/office/drawing/2014/main" val="3897971066"/>
                    </a:ext>
                  </a:extLst>
                </a:gridCol>
              </a:tblGrid>
              <a:tr h="1479619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tx1"/>
                          </a:solidFill>
                        </a:rPr>
                        <a:t>قلع الضرس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1953922"/>
                  </a:ext>
                </a:extLst>
              </a:tr>
              <a:tr h="1479619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tx1"/>
                          </a:solidFill>
                        </a:rPr>
                        <a:t>بخاخ الربو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8075847"/>
                  </a:ext>
                </a:extLst>
              </a:tr>
              <a:tr h="1488066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tx1"/>
                          </a:solidFill>
                        </a:rPr>
                        <a:t>المغذية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3585502"/>
                  </a:ext>
                </a:extLst>
              </a:tr>
            </a:tbl>
          </a:graphicData>
        </a:graphic>
      </p:graphicFrame>
      <p:pic>
        <p:nvPicPr>
          <p:cNvPr id="10" name="صورة 10">
            <a:extLst>
              <a:ext uri="{FF2B5EF4-FFF2-40B4-BE49-F238E27FC236}">
                <a16:creationId xmlns:a16="http://schemas.microsoft.com/office/drawing/2014/main" id="{DDB646A7-6CBF-DF45-909F-000384431F5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7" t="15439" r="13428" b="16897"/>
          <a:stretch/>
        </p:blipFill>
        <p:spPr>
          <a:xfrm>
            <a:off x="1226274" y="4281704"/>
            <a:ext cx="1201213" cy="1103590"/>
          </a:xfrm>
          <a:prstGeom prst="rect">
            <a:avLst/>
          </a:prstGeom>
        </p:spPr>
      </p:pic>
      <p:pic>
        <p:nvPicPr>
          <p:cNvPr id="3" name="صورة 11">
            <a:extLst>
              <a:ext uri="{FF2B5EF4-FFF2-40B4-BE49-F238E27FC236}">
                <a16:creationId xmlns:a16="http://schemas.microsoft.com/office/drawing/2014/main" id="{117F3225-69D3-CE4C-950C-5AD57D706F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41757" y="311577"/>
            <a:ext cx="1147037" cy="11470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صورة 12">
            <a:extLst>
              <a:ext uri="{FF2B5EF4-FFF2-40B4-BE49-F238E27FC236}">
                <a16:creationId xmlns:a16="http://schemas.microsoft.com/office/drawing/2014/main" id="{D3245082-5529-FF41-9745-DE5250C1F6F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485" y="4602178"/>
            <a:ext cx="1207180" cy="12071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2550666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4">
            <a:extLst>
              <a:ext uri="{FF2B5EF4-FFF2-40B4-BE49-F238E27FC236}">
                <a16:creationId xmlns:a16="http://schemas.microsoft.com/office/drawing/2014/main" id="{46080699-A749-5D47-873F-63B1986324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" t="3783" r="2364" b="4662"/>
          <a:stretch/>
        </p:blipFill>
        <p:spPr>
          <a:xfrm>
            <a:off x="422495" y="147117"/>
            <a:ext cx="11769505" cy="6563761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7FA0CF37-B06F-A74E-9D7E-607DEA972169}"/>
              </a:ext>
            </a:extLst>
          </p:cNvPr>
          <p:cNvSpPr/>
          <p:nvPr/>
        </p:nvSpPr>
        <p:spPr>
          <a:xfrm>
            <a:off x="6999538" y="817327"/>
            <a:ext cx="4769967" cy="5114726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6000" b="1" dirty="0">
                <a:solidFill>
                  <a:srgbClr val="C00000"/>
                </a:solidFill>
                <a:latin typeface="Aharoni" panose="02010803020104030203" pitchFamily="2" charset="-79"/>
              </a:rPr>
              <a:t>٥- لا يعد من مفسدات الصيام ولا يفطر معه الصائم :</a:t>
            </a:r>
          </a:p>
        </p:txBody>
      </p:sp>
      <p:graphicFrame>
        <p:nvGraphicFramePr>
          <p:cNvPr id="9" name="جدول 9">
            <a:extLst>
              <a:ext uri="{FF2B5EF4-FFF2-40B4-BE49-F238E27FC236}">
                <a16:creationId xmlns:a16="http://schemas.microsoft.com/office/drawing/2014/main" id="{1A0A6E4F-BF7E-6942-965C-CD707AE6AB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9661108"/>
              </p:ext>
            </p:extLst>
          </p:nvPr>
        </p:nvGraphicFramePr>
        <p:xfrm>
          <a:off x="1826881" y="1080400"/>
          <a:ext cx="3391946" cy="4447304"/>
        </p:xfrm>
        <a:graphic>
          <a:graphicData uri="http://schemas.openxmlformats.org/drawingml/2006/table">
            <a:tbl>
              <a:tblPr rtl="1" firstRow="1" bandRow="1">
                <a:tableStyleId>{69CF1AB2-1976-4502-BF36-3FF5EA218861}</a:tableStyleId>
              </a:tblPr>
              <a:tblGrid>
                <a:gridCol w="3391946">
                  <a:extLst>
                    <a:ext uri="{9D8B030D-6E8A-4147-A177-3AD203B41FA5}">
                      <a16:colId xmlns:a16="http://schemas.microsoft.com/office/drawing/2014/main" val="3897971066"/>
                    </a:ext>
                  </a:extLst>
                </a:gridCol>
              </a:tblGrid>
              <a:tr h="1479619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tx1"/>
                          </a:solidFill>
                        </a:rPr>
                        <a:t>القيء عمدا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1953922"/>
                  </a:ext>
                </a:extLst>
              </a:tr>
              <a:tr h="1479619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tx1"/>
                          </a:solidFill>
                        </a:rPr>
                        <a:t>سحب الدم القليل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8075847"/>
                  </a:ext>
                </a:extLst>
              </a:tr>
              <a:tr h="1488066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tx1"/>
                          </a:solidFill>
                        </a:rPr>
                        <a:t>المغذية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3585502"/>
                  </a:ext>
                </a:extLst>
              </a:tr>
            </a:tbl>
          </a:graphicData>
        </a:graphic>
      </p:graphicFrame>
      <p:pic>
        <p:nvPicPr>
          <p:cNvPr id="10" name="صورة 10">
            <a:extLst>
              <a:ext uri="{FF2B5EF4-FFF2-40B4-BE49-F238E27FC236}">
                <a16:creationId xmlns:a16="http://schemas.microsoft.com/office/drawing/2014/main" id="{DDB646A7-6CBF-DF45-909F-000384431F5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7" t="15439" r="13428" b="16897"/>
          <a:stretch/>
        </p:blipFill>
        <p:spPr>
          <a:xfrm>
            <a:off x="1119109" y="2752257"/>
            <a:ext cx="1203199" cy="1103590"/>
          </a:xfrm>
          <a:prstGeom prst="rect">
            <a:avLst/>
          </a:prstGeom>
        </p:spPr>
      </p:pic>
      <p:pic>
        <p:nvPicPr>
          <p:cNvPr id="3" name="صورة 11">
            <a:extLst>
              <a:ext uri="{FF2B5EF4-FFF2-40B4-BE49-F238E27FC236}">
                <a16:creationId xmlns:a16="http://schemas.microsoft.com/office/drawing/2014/main" id="{117F3225-69D3-CE4C-950C-5AD57D706F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41757" y="311577"/>
            <a:ext cx="1147037" cy="11470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صورة 12">
            <a:extLst>
              <a:ext uri="{FF2B5EF4-FFF2-40B4-BE49-F238E27FC236}">
                <a16:creationId xmlns:a16="http://schemas.microsoft.com/office/drawing/2014/main" id="{D3245082-5529-FF41-9745-DE5250C1F6F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485" y="4602178"/>
            <a:ext cx="1207180" cy="12071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504469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4">
            <a:extLst>
              <a:ext uri="{FF2B5EF4-FFF2-40B4-BE49-F238E27FC236}">
                <a16:creationId xmlns:a16="http://schemas.microsoft.com/office/drawing/2014/main" id="{46080699-A749-5D47-873F-63B1986324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" t="3783" r="2364" b="4662"/>
          <a:stretch/>
        </p:blipFill>
        <p:spPr>
          <a:xfrm>
            <a:off x="422495" y="147117"/>
            <a:ext cx="11769505" cy="6563761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7FA0CF37-B06F-A74E-9D7E-607DEA972169}"/>
              </a:ext>
            </a:extLst>
          </p:cNvPr>
          <p:cNvSpPr/>
          <p:nvPr/>
        </p:nvSpPr>
        <p:spPr>
          <a:xfrm>
            <a:off x="6999538" y="817327"/>
            <a:ext cx="4769967" cy="5114726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6000" b="1" dirty="0">
                <a:solidFill>
                  <a:srgbClr val="C00000"/>
                </a:solidFill>
                <a:latin typeface="Aharoni" panose="02010803020104030203" pitchFamily="2" charset="-79"/>
              </a:rPr>
              <a:t>٦- أي مما يلي لا يفسد صومه :</a:t>
            </a:r>
          </a:p>
        </p:txBody>
      </p:sp>
      <p:graphicFrame>
        <p:nvGraphicFramePr>
          <p:cNvPr id="9" name="جدول 9">
            <a:extLst>
              <a:ext uri="{FF2B5EF4-FFF2-40B4-BE49-F238E27FC236}">
                <a16:creationId xmlns:a16="http://schemas.microsoft.com/office/drawing/2014/main" id="{1A0A6E4F-BF7E-6942-965C-CD707AE6AB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0914043"/>
              </p:ext>
            </p:extLst>
          </p:nvPr>
        </p:nvGraphicFramePr>
        <p:xfrm>
          <a:off x="1826881" y="1080400"/>
          <a:ext cx="3391946" cy="4447304"/>
        </p:xfrm>
        <a:graphic>
          <a:graphicData uri="http://schemas.openxmlformats.org/drawingml/2006/table">
            <a:tbl>
              <a:tblPr rtl="1" firstRow="1" bandRow="1">
                <a:tableStyleId>{69CF1AB2-1976-4502-BF36-3FF5EA218861}</a:tableStyleId>
              </a:tblPr>
              <a:tblGrid>
                <a:gridCol w="3391946">
                  <a:extLst>
                    <a:ext uri="{9D8B030D-6E8A-4147-A177-3AD203B41FA5}">
                      <a16:colId xmlns:a16="http://schemas.microsoft.com/office/drawing/2014/main" val="3897971066"/>
                    </a:ext>
                  </a:extLst>
                </a:gridCol>
              </a:tblGrid>
              <a:tr h="1479619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tx1"/>
                          </a:solidFill>
                        </a:rPr>
                        <a:t>تقيأ عمدا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1953922"/>
                  </a:ext>
                </a:extLst>
              </a:tr>
              <a:tr h="1479619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tx1"/>
                          </a:solidFill>
                        </a:rPr>
                        <a:t>اسعاف الدم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8075847"/>
                  </a:ext>
                </a:extLst>
              </a:tr>
              <a:tr h="1488066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tx1"/>
                          </a:solidFill>
                        </a:rPr>
                        <a:t>أكل ناسيا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3585502"/>
                  </a:ext>
                </a:extLst>
              </a:tr>
            </a:tbl>
          </a:graphicData>
        </a:graphic>
      </p:graphicFrame>
      <p:pic>
        <p:nvPicPr>
          <p:cNvPr id="10" name="صورة 10">
            <a:extLst>
              <a:ext uri="{FF2B5EF4-FFF2-40B4-BE49-F238E27FC236}">
                <a16:creationId xmlns:a16="http://schemas.microsoft.com/office/drawing/2014/main" id="{DDB646A7-6CBF-DF45-909F-000384431F5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7" t="15439" r="13428" b="16897"/>
          <a:stretch/>
        </p:blipFill>
        <p:spPr>
          <a:xfrm>
            <a:off x="1225281" y="4174646"/>
            <a:ext cx="1203199" cy="1103590"/>
          </a:xfrm>
          <a:prstGeom prst="rect">
            <a:avLst/>
          </a:prstGeom>
        </p:spPr>
      </p:pic>
      <p:pic>
        <p:nvPicPr>
          <p:cNvPr id="3" name="صورة 11">
            <a:extLst>
              <a:ext uri="{FF2B5EF4-FFF2-40B4-BE49-F238E27FC236}">
                <a16:creationId xmlns:a16="http://schemas.microsoft.com/office/drawing/2014/main" id="{117F3225-69D3-CE4C-950C-5AD57D706F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41757" y="311577"/>
            <a:ext cx="1147037" cy="11470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صورة 12">
            <a:extLst>
              <a:ext uri="{FF2B5EF4-FFF2-40B4-BE49-F238E27FC236}">
                <a16:creationId xmlns:a16="http://schemas.microsoft.com/office/drawing/2014/main" id="{D3245082-5529-FF41-9745-DE5250C1F6F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485" y="4602178"/>
            <a:ext cx="1207180" cy="12071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3843377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4">
            <a:extLst>
              <a:ext uri="{FF2B5EF4-FFF2-40B4-BE49-F238E27FC236}">
                <a16:creationId xmlns:a16="http://schemas.microsoft.com/office/drawing/2014/main" id="{46080699-A749-5D47-873F-63B1986324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" t="3783" r="2364" b="4662"/>
          <a:stretch/>
        </p:blipFill>
        <p:spPr>
          <a:xfrm>
            <a:off x="422495" y="147117"/>
            <a:ext cx="11769505" cy="6563761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7FA0CF37-B06F-A74E-9D7E-607DEA972169}"/>
              </a:ext>
            </a:extLst>
          </p:cNvPr>
          <p:cNvSpPr/>
          <p:nvPr/>
        </p:nvSpPr>
        <p:spPr>
          <a:xfrm>
            <a:off x="6999538" y="817327"/>
            <a:ext cx="4769967" cy="5114726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6000" b="1" dirty="0">
                <a:solidFill>
                  <a:srgbClr val="C00000"/>
                </a:solidFill>
                <a:latin typeface="Aharoni" panose="02010803020104030203" pitchFamily="2" charset="-79"/>
              </a:rPr>
              <a:t>٧-أي مما يلي يعذر بالفطر ولكن يلزمه القضاء :</a:t>
            </a:r>
          </a:p>
        </p:txBody>
      </p:sp>
      <p:graphicFrame>
        <p:nvGraphicFramePr>
          <p:cNvPr id="9" name="جدول 9">
            <a:extLst>
              <a:ext uri="{FF2B5EF4-FFF2-40B4-BE49-F238E27FC236}">
                <a16:creationId xmlns:a16="http://schemas.microsoft.com/office/drawing/2014/main" id="{1A0A6E4F-BF7E-6942-965C-CD707AE6AB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8655278"/>
              </p:ext>
            </p:extLst>
          </p:nvPr>
        </p:nvGraphicFramePr>
        <p:xfrm>
          <a:off x="1826881" y="1080400"/>
          <a:ext cx="3391946" cy="4588579"/>
        </p:xfrm>
        <a:graphic>
          <a:graphicData uri="http://schemas.openxmlformats.org/drawingml/2006/table">
            <a:tbl>
              <a:tblPr rtl="1" firstRow="1" bandRow="1">
                <a:tableStyleId>{69CF1AB2-1976-4502-BF36-3FF5EA218861}</a:tableStyleId>
              </a:tblPr>
              <a:tblGrid>
                <a:gridCol w="3391946">
                  <a:extLst>
                    <a:ext uri="{9D8B030D-6E8A-4147-A177-3AD203B41FA5}">
                      <a16:colId xmlns:a16="http://schemas.microsoft.com/office/drawing/2014/main" val="3897971066"/>
                    </a:ext>
                  </a:extLst>
                </a:gridCol>
              </a:tblGrid>
              <a:tr h="1479619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tx1"/>
                          </a:solidFill>
                        </a:rPr>
                        <a:t>المريض الذي لا يرجى شفاؤه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1953922"/>
                  </a:ext>
                </a:extLst>
              </a:tr>
              <a:tr h="1479619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tx1"/>
                          </a:solidFill>
                        </a:rPr>
                        <a:t>المسافر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8075847"/>
                  </a:ext>
                </a:extLst>
              </a:tr>
              <a:tr h="1488066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tx1"/>
                          </a:solidFill>
                        </a:rPr>
                        <a:t>العاجز غائب العقل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3585502"/>
                  </a:ext>
                </a:extLst>
              </a:tr>
            </a:tbl>
          </a:graphicData>
        </a:graphic>
      </p:graphicFrame>
      <p:pic>
        <p:nvPicPr>
          <p:cNvPr id="10" name="صورة 10">
            <a:extLst>
              <a:ext uri="{FF2B5EF4-FFF2-40B4-BE49-F238E27FC236}">
                <a16:creationId xmlns:a16="http://schemas.microsoft.com/office/drawing/2014/main" id="{DDB646A7-6CBF-DF45-909F-000384431F5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7" t="15439" r="13428" b="16897"/>
          <a:stretch/>
        </p:blipFill>
        <p:spPr>
          <a:xfrm>
            <a:off x="1112112" y="2822894"/>
            <a:ext cx="1203199" cy="1103590"/>
          </a:xfrm>
          <a:prstGeom prst="rect">
            <a:avLst/>
          </a:prstGeom>
        </p:spPr>
      </p:pic>
      <p:pic>
        <p:nvPicPr>
          <p:cNvPr id="3" name="صورة 11">
            <a:extLst>
              <a:ext uri="{FF2B5EF4-FFF2-40B4-BE49-F238E27FC236}">
                <a16:creationId xmlns:a16="http://schemas.microsoft.com/office/drawing/2014/main" id="{117F3225-69D3-CE4C-950C-5AD57D706F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41757" y="311577"/>
            <a:ext cx="1147037" cy="11470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صورة 12">
            <a:extLst>
              <a:ext uri="{FF2B5EF4-FFF2-40B4-BE49-F238E27FC236}">
                <a16:creationId xmlns:a16="http://schemas.microsoft.com/office/drawing/2014/main" id="{D3245082-5529-FF41-9745-DE5250C1F6F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485" y="4602178"/>
            <a:ext cx="1207180" cy="12071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4680248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4">
            <a:extLst>
              <a:ext uri="{FF2B5EF4-FFF2-40B4-BE49-F238E27FC236}">
                <a16:creationId xmlns:a16="http://schemas.microsoft.com/office/drawing/2014/main" id="{46080699-A749-5D47-873F-63B1986324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" t="3783" r="2364" b="4662"/>
          <a:stretch/>
        </p:blipFill>
        <p:spPr>
          <a:xfrm>
            <a:off x="422495" y="147117"/>
            <a:ext cx="11769505" cy="6563761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7FA0CF37-B06F-A74E-9D7E-607DEA972169}"/>
              </a:ext>
            </a:extLst>
          </p:cNvPr>
          <p:cNvSpPr/>
          <p:nvPr/>
        </p:nvSpPr>
        <p:spPr>
          <a:xfrm>
            <a:off x="6999538" y="817327"/>
            <a:ext cx="4769967" cy="5114726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5400" b="1" dirty="0">
                <a:solidFill>
                  <a:srgbClr val="C00000"/>
                </a:solidFill>
                <a:latin typeface="Aharoni" panose="02010803020104030203" pitchFamily="2" charset="-79"/>
              </a:rPr>
              <a:t>٨- أي مما يلي يفطر في رمضان ولكن لا يلزمه لا قضاء ولا إطعام :</a:t>
            </a:r>
          </a:p>
        </p:txBody>
      </p:sp>
      <p:graphicFrame>
        <p:nvGraphicFramePr>
          <p:cNvPr id="9" name="جدول 9">
            <a:extLst>
              <a:ext uri="{FF2B5EF4-FFF2-40B4-BE49-F238E27FC236}">
                <a16:creationId xmlns:a16="http://schemas.microsoft.com/office/drawing/2014/main" id="{1A0A6E4F-BF7E-6942-965C-CD707AE6AB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2724536"/>
              </p:ext>
            </p:extLst>
          </p:nvPr>
        </p:nvGraphicFramePr>
        <p:xfrm>
          <a:off x="1826881" y="1080400"/>
          <a:ext cx="3391946" cy="4588579"/>
        </p:xfrm>
        <a:graphic>
          <a:graphicData uri="http://schemas.openxmlformats.org/drawingml/2006/table">
            <a:tbl>
              <a:tblPr rtl="1" firstRow="1" bandRow="1">
                <a:tableStyleId>{69CF1AB2-1976-4502-BF36-3FF5EA218861}</a:tableStyleId>
              </a:tblPr>
              <a:tblGrid>
                <a:gridCol w="3391946">
                  <a:extLst>
                    <a:ext uri="{9D8B030D-6E8A-4147-A177-3AD203B41FA5}">
                      <a16:colId xmlns:a16="http://schemas.microsoft.com/office/drawing/2014/main" val="3897971066"/>
                    </a:ext>
                  </a:extLst>
                </a:gridCol>
              </a:tblGrid>
              <a:tr h="1479619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tx1"/>
                          </a:solidFill>
                        </a:rPr>
                        <a:t>المريض الذي يرجى شفاؤه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1953922"/>
                  </a:ext>
                </a:extLst>
              </a:tr>
              <a:tr h="1479619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tx1"/>
                          </a:solidFill>
                        </a:rPr>
                        <a:t>المسافر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8075847"/>
                  </a:ext>
                </a:extLst>
              </a:tr>
              <a:tr h="1488066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tx1"/>
                          </a:solidFill>
                        </a:rPr>
                        <a:t>العاجز غائب العقل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3585502"/>
                  </a:ext>
                </a:extLst>
              </a:tr>
            </a:tbl>
          </a:graphicData>
        </a:graphic>
      </p:graphicFrame>
      <p:pic>
        <p:nvPicPr>
          <p:cNvPr id="10" name="صورة 10">
            <a:extLst>
              <a:ext uri="{FF2B5EF4-FFF2-40B4-BE49-F238E27FC236}">
                <a16:creationId xmlns:a16="http://schemas.microsoft.com/office/drawing/2014/main" id="{DDB646A7-6CBF-DF45-909F-000384431F5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7" t="15439" r="13428" b="16897"/>
          <a:stretch/>
        </p:blipFill>
        <p:spPr>
          <a:xfrm>
            <a:off x="1501914" y="4892884"/>
            <a:ext cx="1203199" cy="1103590"/>
          </a:xfrm>
          <a:prstGeom prst="rect">
            <a:avLst/>
          </a:prstGeom>
        </p:spPr>
      </p:pic>
      <p:pic>
        <p:nvPicPr>
          <p:cNvPr id="3" name="صورة 11">
            <a:extLst>
              <a:ext uri="{FF2B5EF4-FFF2-40B4-BE49-F238E27FC236}">
                <a16:creationId xmlns:a16="http://schemas.microsoft.com/office/drawing/2014/main" id="{117F3225-69D3-CE4C-950C-5AD57D706F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41757" y="311577"/>
            <a:ext cx="1147037" cy="11470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صورة 12">
            <a:extLst>
              <a:ext uri="{FF2B5EF4-FFF2-40B4-BE49-F238E27FC236}">
                <a16:creationId xmlns:a16="http://schemas.microsoft.com/office/drawing/2014/main" id="{D3245082-5529-FF41-9745-DE5250C1F6F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485" y="5080000"/>
            <a:ext cx="729358" cy="7293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136008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4">
            <a:extLst>
              <a:ext uri="{FF2B5EF4-FFF2-40B4-BE49-F238E27FC236}">
                <a16:creationId xmlns:a16="http://schemas.microsoft.com/office/drawing/2014/main" id="{46080699-A749-5D47-873F-63B1986324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" t="3783" r="2364" b="4662"/>
          <a:stretch/>
        </p:blipFill>
        <p:spPr>
          <a:xfrm>
            <a:off x="422495" y="147117"/>
            <a:ext cx="11769505" cy="6563761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7FA0CF37-B06F-A74E-9D7E-607DEA972169}"/>
              </a:ext>
            </a:extLst>
          </p:cNvPr>
          <p:cNvSpPr/>
          <p:nvPr/>
        </p:nvSpPr>
        <p:spPr>
          <a:xfrm>
            <a:off x="6999538" y="817327"/>
            <a:ext cx="4769967" cy="5114726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5400" b="1" dirty="0">
                <a:solidFill>
                  <a:srgbClr val="C00000"/>
                </a:solidFill>
                <a:latin typeface="Aharoni" panose="02010803020104030203" pitchFamily="2" charset="-79"/>
              </a:rPr>
              <a:t>٩- أي مما يلي يفطر في رمضان ولكن لا يلزمه قضاء ولكن يلزمه الإطعام :</a:t>
            </a:r>
          </a:p>
        </p:txBody>
      </p:sp>
      <p:graphicFrame>
        <p:nvGraphicFramePr>
          <p:cNvPr id="9" name="جدول 9">
            <a:extLst>
              <a:ext uri="{FF2B5EF4-FFF2-40B4-BE49-F238E27FC236}">
                <a16:creationId xmlns:a16="http://schemas.microsoft.com/office/drawing/2014/main" id="{1A0A6E4F-BF7E-6942-965C-CD707AE6AB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9927573"/>
              </p:ext>
            </p:extLst>
          </p:nvPr>
        </p:nvGraphicFramePr>
        <p:xfrm>
          <a:off x="1826881" y="1080400"/>
          <a:ext cx="3391946" cy="4588579"/>
        </p:xfrm>
        <a:graphic>
          <a:graphicData uri="http://schemas.openxmlformats.org/drawingml/2006/table">
            <a:tbl>
              <a:tblPr rtl="1" firstRow="1" bandRow="1">
                <a:tableStyleId>{69CF1AB2-1976-4502-BF36-3FF5EA218861}</a:tableStyleId>
              </a:tblPr>
              <a:tblGrid>
                <a:gridCol w="3391946">
                  <a:extLst>
                    <a:ext uri="{9D8B030D-6E8A-4147-A177-3AD203B41FA5}">
                      <a16:colId xmlns:a16="http://schemas.microsoft.com/office/drawing/2014/main" val="3897971066"/>
                    </a:ext>
                  </a:extLst>
                </a:gridCol>
              </a:tblGrid>
              <a:tr h="1479619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tx1"/>
                          </a:solidFill>
                        </a:rPr>
                        <a:t>المريض الذي لا يرجى شفاؤه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1953922"/>
                  </a:ext>
                </a:extLst>
              </a:tr>
              <a:tr h="1479619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tx1"/>
                          </a:solidFill>
                        </a:rPr>
                        <a:t>المسافر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8075847"/>
                  </a:ext>
                </a:extLst>
              </a:tr>
              <a:tr h="1488066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tx1"/>
                          </a:solidFill>
                        </a:rPr>
                        <a:t>العاجز غائب العقل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3585502"/>
                  </a:ext>
                </a:extLst>
              </a:tr>
            </a:tbl>
          </a:graphicData>
        </a:graphic>
      </p:graphicFrame>
      <p:pic>
        <p:nvPicPr>
          <p:cNvPr id="10" name="صورة 10">
            <a:extLst>
              <a:ext uri="{FF2B5EF4-FFF2-40B4-BE49-F238E27FC236}">
                <a16:creationId xmlns:a16="http://schemas.microsoft.com/office/drawing/2014/main" id="{DDB646A7-6CBF-DF45-909F-000384431F5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7" t="15439" r="13428" b="16897"/>
          <a:stretch/>
        </p:blipFill>
        <p:spPr>
          <a:xfrm>
            <a:off x="802786" y="1345446"/>
            <a:ext cx="1203199" cy="1004494"/>
          </a:xfrm>
          <a:prstGeom prst="rect">
            <a:avLst/>
          </a:prstGeom>
        </p:spPr>
      </p:pic>
      <p:pic>
        <p:nvPicPr>
          <p:cNvPr id="3" name="صورة 11">
            <a:extLst>
              <a:ext uri="{FF2B5EF4-FFF2-40B4-BE49-F238E27FC236}">
                <a16:creationId xmlns:a16="http://schemas.microsoft.com/office/drawing/2014/main" id="{117F3225-69D3-CE4C-950C-5AD57D706F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41757" y="311577"/>
            <a:ext cx="1147037" cy="11470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صورة 12">
            <a:extLst>
              <a:ext uri="{FF2B5EF4-FFF2-40B4-BE49-F238E27FC236}">
                <a16:creationId xmlns:a16="http://schemas.microsoft.com/office/drawing/2014/main" id="{D3245082-5529-FF41-9745-DE5250C1F6F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485" y="5080000"/>
            <a:ext cx="729358" cy="7293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0241333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4">
            <a:extLst>
              <a:ext uri="{FF2B5EF4-FFF2-40B4-BE49-F238E27FC236}">
                <a16:creationId xmlns:a16="http://schemas.microsoft.com/office/drawing/2014/main" id="{46080699-A749-5D47-873F-63B1986324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" t="3783" r="2364" b="4662"/>
          <a:stretch/>
        </p:blipFill>
        <p:spPr>
          <a:xfrm>
            <a:off x="422495" y="147117"/>
            <a:ext cx="11769505" cy="6563761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7FA0CF37-B06F-A74E-9D7E-607DEA972169}"/>
              </a:ext>
            </a:extLst>
          </p:cNvPr>
          <p:cNvSpPr/>
          <p:nvPr/>
        </p:nvSpPr>
        <p:spPr>
          <a:xfrm>
            <a:off x="6999538" y="817327"/>
            <a:ext cx="4769967" cy="5114726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6000" b="1" dirty="0">
                <a:solidFill>
                  <a:srgbClr val="C00000"/>
                </a:solidFill>
                <a:latin typeface="Aharoni" panose="02010803020104030203" pitchFamily="2" charset="-79"/>
              </a:rPr>
              <a:t>١٠-مما يكره للصائم  :</a:t>
            </a:r>
          </a:p>
        </p:txBody>
      </p:sp>
      <p:graphicFrame>
        <p:nvGraphicFramePr>
          <p:cNvPr id="9" name="جدول 9">
            <a:extLst>
              <a:ext uri="{FF2B5EF4-FFF2-40B4-BE49-F238E27FC236}">
                <a16:creationId xmlns:a16="http://schemas.microsoft.com/office/drawing/2014/main" id="{1A0A6E4F-BF7E-6942-965C-CD707AE6AB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2635576"/>
              </p:ext>
            </p:extLst>
          </p:nvPr>
        </p:nvGraphicFramePr>
        <p:xfrm>
          <a:off x="1826881" y="1080400"/>
          <a:ext cx="3391946" cy="4513718"/>
        </p:xfrm>
        <a:graphic>
          <a:graphicData uri="http://schemas.openxmlformats.org/drawingml/2006/table">
            <a:tbl>
              <a:tblPr rtl="1" firstRow="1" bandRow="1">
                <a:tableStyleId>{69CF1AB2-1976-4502-BF36-3FF5EA218861}</a:tableStyleId>
              </a:tblPr>
              <a:tblGrid>
                <a:gridCol w="3391946">
                  <a:extLst>
                    <a:ext uri="{9D8B030D-6E8A-4147-A177-3AD203B41FA5}">
                      <a16:colId xmlns:a16="http://schemas.microsoft.com/office/drawing/2014/main" val="3897971066"/>
                    </a:ext>
                  </a:extLst>
                </a:gridCol>
              </a:tblGrid>
              <a:tr h="1479619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tx1"/>
                          </a:solidFill>
                        </a:rPr>
                        <a:t>تعجيل الفطور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1953922"/>
                  </a:ext>
                </a:extLst>
              </a:tr>
              <a:tr h="1479619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tx1"/>
                          </a:solidFill>
                        </a:rPr>
                        <a:t>تأخير السحور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8075847"/>
                  </a:ext>
                </a:extLst>
              </a:tr>
              <a:tr h="1488066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tx1"/>
                          </a:solidFill>
                        </a:rPr>
                        <a:t>المبالغة في المضمضة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3585502"/>
                  </a:ext>
                </a:extLst>
              </a:tr>
            </a:tbl>
          </a:graphicData>
        </a:graphic>
      </p:graphicFrame>
      <p:pic>
        <p:nvPicPr>
          <p:cNvPr id="10" name="صورة 10">
            <a:extLst>
              <a:ext uri="{FF2B5EF4-FFF2-40B4-BE49-F238E27FC236}">
                <a16:creationId xmlns:a16="http://schemas.microsoft.com/office/drawing/2014/main" id="{DDB646A7-6CBF-DF45-909F-000384431F5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7" t="15439" r="13428" b="16897"/>
          <a:stretch/>
        </p:blipFill>
        <p:spPr>
          <a:xfrm>
            <a:off x="1071309" y="4269130"/>
            <a:ext cx="1203199" cy="1086058"/>
          </a:xfrm>
          <a:prstGeom prst="rect">
            <a:avLst/>
          </a:prstGeom>
        </p:spPr>
      </p:pic>
      <p:pic>
        <p:nvPicPr>
          <p:cNvPr id="3" name="صورة 11">
            <a:extLst>
              <a:ext uri="{FF2B5EF4-FFF2-40B4-BE49-F238E27FC236}">
                <a16:creationId xmlns:a16="http://schemas.microsoft.com/office/drawing/2014/main" id="{117F3225-69D3-CE4C-950C-5AD57D706F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9381" y="925947"/>
            <a:ext cx="1657748" cy="16577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صورة 12">
            <a:extLst>
              <a:ext uri="{FF2B5EF4-FFF2-40B4-BE49-F238E27FC236}">
                <a16:creationId xmlns:a16="http://schemas.microsoft.com/office/drawing/2014/main" id="{D3245082-5529-FF41-9745-DE5250C1F6F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484" y="4426139"/>
            <a:ext cx="1383219" cy="13832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5448807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4">
            <a:extLst>
              <a:ext uri="{FF2B5EF4-FFF2-40B4-BE49-F238E27FC236}">
                <a16:creationId xmlns:a16="http://schemas.microsoft.com/office/drawing/2014/main" id="{46080699-A749-5D47-873F-63B1986324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" t="3783" r="2364" b="4662"/>
          <a:stretch/>
        </p:blipFill>
        <p:spPr>
          <a:xfrm>
            <a:off x="422495" y="147117"/>
            <a:ext cx="11769505" cy="6563761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7FA0CF37-B06F-A74E-9D7E-607DEA972169}"/>
              </a:ext>
            </a:extLst>
          </p:cNvPr>
          <p:cNvSpPr/>
          <p:nvPr/>
        </p:nvSpPr>
        <p:spPr>
          <a:xfrm>
            <a:off x="6320097" y="-853706"/>
            <a:ext cx="4769967" cy="3868209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800" b="1" dirty="0">
                <a:solidFill>
                  <a:srgbClr val="C00000"/>
                </a:solidFill>
                <a:latin typeface="Aharoni" panose="02010803020104030203" pitchFamily="2" charset="-79"/>
              </a:rPr>
              <a:t>١١- صنفي ما يلي   :</a:t>
            </a:r>
          </a:p>
          <a:p>
            <a:pPr algn="ctr"/>
            <a:endParaRPr lang="ar-SA" sz="2800" b="1" dirty="0">
              <a:solidFill>
                <a:srgbClr val="C00000"/>
              </a:solidFill>
              <a:latin typeface="Aharoni" panose="02010803020104030203" pitchFamily="2" charset="-79"/>
            </a:endParaRPr>
          </a:p>
        </p:txBody>
      </p:sp>
      <p:graphicFrame>
        <p:nvGraphicFramePr>
          <p:cNvPr id="9" name="جدول 9">
            <a:extLst>
              <a:ext uri="{FF2B5EF4-FFF2-40B4-BE49-F238E27FC236}">
                <a16:creationId xmlns:a16="http://schemas.microsoft.com/office/drawing/2014/main" id="{1A0A6E4F-BF7E-6942-965C-CD707AE6AB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3937157"/>
              </p:ext>
            </p:extLst>
          </p:nvPr>
        </p:nvGraphicFramePr>
        <p:xfrm>
          <a:off x="892769" y="1080399"/>
          <a:ext cx="4891388" cy="4854650"/>
        </p:xfrm>
        <a:graphic>
          <a:graphicData uri="http://schemas.openxmlformats.org/drawingml/2006/table">
            <a:tbl>
              <a:tblPr rtl="1" firstRow="1" bandRow="1">
                <a:tableStyleId>{69CF1AB2-1976-4502-BF36-3FF5EA218861}</a:tableStyleId>
              </a:tblPr>
              <a:tblGrid>
                <a:gridCol w="2445694">
                  <a:extLst>
                    <a:ext uri="{9D8B030D-6E8A-4147-A177-3AD203B41FA5}">
                      <a16:colId xmlns:a16="http://schemas.microsoft.com/office/drawing/2014/main" val="3897971066"/>
                    </a:ext>
                  </a:extLst>
                </a:gridCol>
                <a:gridCol w="2445694">
                  <a:extLst>
                    <a:ext uri="{9D8B030D-6E8A-4147-A177-3AD203B41FA5}">
                      <a16:colId xmlns:a16="http://schemas.microsoft.com/office/drawing/2014/main" val="3260890723"/>
                    </a:ext>
                  </a:extLst>
                </a:gridCol>
              </a:tblGrid>
              <a:tr h="806041">
                <a:tc>
                  <a:txBody>
                    <a:bodyPr/>
                    <a:lstStyle/>
                    <a:p>
                      <a:pPr algn="ctr" rtl="1"/>
                      <a:r>
                        <a:rPr lang="ar-SA" sz="3600" b="1" dirty="0">
                          <a:solidFill>
                            <a:schemeClr val="tx1"/>
                          </a:solidFill>
                        </a:rPr>
                        <a:t>حكم صومه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3600" b="1" dirty="0">
                          <a:solidFill>
                            <a:schemeClr val="tx1"/>
                          </a:solidFill>
                        </a:rPr>
                        <a:t>اليوم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1953922"/>
                  </a:ext>
                </a:extLst>
              </a:tr>
              <a:tr h="806041">
                <a:tc>
                  <a:txBody>
                    <a:bodyPr/>
                    <a:lstStyle/>
                    <a:p>
                      <a:pPr algn="ctr" rtl="1"/>
                      <a:r>
                        <a:rPr lang="ar-SA" sz="3600" b="1" dirty="0">
                          <a:solidFill>
                            <a:schemeClr val="tx1"/>
                          </a:solidFill>
                        </a:rPr>
                        <a:t>يكره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ar-SA" sz="3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8075847"/>
                  </a:ext>
                </a:extLst>
              </a:tr>
              <a:tr h="810642">
                <a:tc>
                  <a:txBody>
                    <a:bodyPr/>
                    <a:lstStyle/>
                    <a:p>
                      <a:pPr algn="ctr" rtl="1"/>
                      <a:r>
                        <a:rPr lang="ar-SA" sz="3600" b="1" dirty="0">
                          <a:solidFill>
                            <a:schemeClr val="tx1"/>
                          </a:solidFill>
                        </a:rPr>
                        <a:t>يحرم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ar-SA" sz="3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3585502"/>
                  </a:ext>
                </a:extLst>
              </a:tr>
              <a:tr h="810642">
                <a:tc>
                  <a:txBody>
                    <a:bodyPr/>
                    <a:lstStyle/>
                    <a:p>
                      <a:pPr algn="ctr" rtl="1"/>
                      <a:r>
                        <a:rPr lang="ar-SA" sz="3600" b="1" dirty="0">
                          <a:solidFill>
                            <a:schemeClr val="tx1"/>
                          </a:solidFill>
                        </a:rPr>
                        <a:t>يستحب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ar-SA" sz="3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33140740"/>
                  </a:ext>
                </a:extLst>
              </a:tr>
              <a:tr h="810642">
                <a:tc>
                  <a:txBody>
                    <a:bodyPr/>
                    <a:lstStyle/>
                    <a:p>
                      <a:pPr algn="ctr" rtl="1"/>
                      <a:r>
                        <a:rPr lang="ar-SA" sz="3600" b="1" dirty="0">
                          <a:solidFill>
                            <a:schemeClr val="tx1"/>
                          </a:solidFill>
                        </a:rPr>
                        <a:t>يجب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ar-SA" sz="3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31059618"/>
                  </a:ext>
                </a:extLst>
              </a:tr>
              <a:tr h="810642">
                <a:tc>
                  <a:txBody>
                    <a:bodyPr/>
                    <a:lstStyle/>
                    <a:p>
                      <a:pPr algn="ctr" rtl="1"/>
                      <a:r>
                        <a:rPr lang="ar-SA" sz="3600" b="1" dirty="0">
                          <a:solidFill>
                            <a:schemeClr val="tx1"/>
                          </a:solidFill>
                        </a:rPr>
                        <a:t>أفضل التطوع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ar-SA" sz="3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00815803"/>
                  </a:ext>
                </a:extLst>
              </a:tr>
            </a:tbl>
          </a:graphicData>
        </a:graphic>
      </p:graphicFrame>
      <p:pic>
        <p:nvPicPr>
          <p:cNvPr id="3" name="صورة 11">
            <a:extLst>
              <a:ext uri="{FF2B5EF4-FFF2-40B4-BE49-F238E27FC236}">
                <a16:creationId xmlns:a16="http://schemas.microsoft.com/office/drawing/2014/main" id="{117F3225-69D3-CE4C-950C-5AD57D706F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9243" y="147117"/>
            <a:ext cx="1626627" cy="16266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صورة 12">
            <a:extLst>
              <a:ext uri="{FF2B5EF4-FFF2-40B4-BE49-F238E27FC236}">
                <a16:creationId xmlns:a16="http://schemas.microsoft.com/office/drawing/2014/main" id="{D3245082-5529-FF41-9745-DE5250C1F6F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2029" y="5261843"/>
            <a:ext cx="1383219" cy="13832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6AA31CA5-0C3B-AA4B-B9A0-45B6F64AD7B7}"/>
              </a:ext>
            </a:extLst>
          </p:cNvPr>
          <p:cNvSpPr txBox="1"/>
          <p:nvPr/>
        </p:nvSpPr>
        <p:spPr>
          <a:xfrm>
            <a:off x="6650529" y="1151159"/>
            <a:ext cx="3935745" cy="489364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/>
            <a:r>
              <a:rPr lang="ar-SA" sz="2400" b="1" dirty="0"/>
              <a:t>-إفراد يوم الجمعة</a:t>
            </a:r>
          </a:p>
          <a:p>
            <a:pPr algn="r"/>
            <a:r>
              <a:rPr lang="ar-SA" sz="2400" b="1" dirty="0"/>
              <a:t>-يوم الشك</a:t>
            </a:r>
          </a:p>
          <a:p>
            <a:pPr algn="r"/>
            <a:r>
              <a:rPr lang="ar-SA" sz="2400" b="1" dirty="0"/>
              <a:t>-رمضان</a:t>
            </a:r>
          </a:p>
          <a:p>
            <a:pPr marL="342900" indent="-342900" algn="r">
              <a:buFontTx/>
              <a:buChar char="-"/>
            </a:pPr>
            <a:r>
              <a:rPr lang="ar-SA" sz="2400" b="1" dirty="0"/>
              <a:t>يوم عرفة</a:t>
            </a:r>
          </a:p>
          <a:p>
            <a:pPr marL="342900" indent="-342900" algn="r">
              <a:buFontTx/>
              <a:buChar char="-"/>
            </a:pPr>
            <a:r>
              <a:rPr lang="ar-SA" sz="2400" b="1" dirty="0"/>
              <a:t>يومي العيد</a:t>
            </a:r>
          </a:p>
          <a:p>
            <a:pPr marL="285750" indent="-285750" algn="r">
              <a:buFontTx/>
              <a:buChar char="-"/>
            </a:pPr>
            <a:r>
              <a:rPr lang="ar-SA" sz="2400" b="1" dirty="0"/>
              <a:t>القضاء</a:t>
            </a:r>
          </a:p>
          <a:p>
            <a:pPr marL="285750" indent="-285750" algn="r">
              <a:buFontTx/>
              <a:buChar char="-"/>
            </a:pPr>
            <a:r>
              <a:rPr lang="ar-SA" sz="2400" b="1" dirty="0"/>
              <a:t>ثلاثة أيام من كل شهر</a:t>
            </a:r>
          </a:p>
          <a:p>
            <a:pPr marL="285750" indent="-285750" algn="r">
              <a:buFontTx/>
              <a:buChar char="-"/>
            </a:pPr>
            <a:r>
              <a:rPr lang="ar-SA" sz="2400" b="1" dirty="0"/>
              <a:t>شهر رجب</a:t>
            </a:r>
          </a:p>
          <a:p>
            <a:pPr marL="285750" indent="-285750" algn="r">
              <a:buFontTx/>
              <a:buChar char="-"/>
            </a:pPr>
            <a:r>
              <a:rPr lang="ar-SA" sz="2400" b="1" dirty="0"/>
              <a:t>يوم الاثنين و الخميس</a:t>
            </a:r>
          </a:p>
          <a:p>
            <a:pPr marL="285750" indent="-285750" algn="r">
              <a:buFontTx/>
              <a:buChar char="-"/>
            </a:pPr>
            <a:r>
              <a:rPr lang="ar-SA" sz="2400" b="1" dirty="0"/>
              <a:t>صوم يوم وإفطار يوم</a:t>
            </a:r>
          </a:p>
          <a:p>
            <a:pPr marL="285750" indent="-285750" algn="r">
              <a:buFontTx/>
              <a:buChar char="-"/>
            </a:pPr>
            <a:r>
              <a:rPr lang="ar-SA" sz="2400" b="1" dirty="0"/>
              <a:t>عاشوراء</a:t>
            </a:r>
          </a:p>
          <a:p>
            <a:pPr marL="285750" indent="-285750" algn="r">
              <a:buFontTx/>
              <a:buChar char="-"/>
            </a:pPr>
            <a:r>
              <a:rPr lang="ar-SA" sz="2400" b="1" dirty="0"/>
              <a:t>تسع ذي الحجة</a:t>
            </a:r>
          </a:p>
          <a:p>
            <a:pPr marL="285750" indent="-285750" algn="r">
              <a:buFontTx/>
              <a:buChar char="-"/>
            </a:pPr>
            <a:r>
              <a:rPr lang="ar-SA" sz="2400" b="1" dirty="0"/>
              <a:t>أيام التشريق</a:t>
            </a:r>
          </a:p>
        </p:txBody>
      </p:sp>
    </p:spTree>
    <p:extLst>
      <p:ext uri="{BB962C8B-B14F-4D97-AF65-F5344CB8AC3E}">
        <p14:creationId xmlns:p14="http://schemas.microsoft.com/office/powerpoint/2010/main" val="38569331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4">
            <a:extLst>
              <a:ext uri="{FF2B5EF4-FFF2-40B4-BE49-F238E27FC236}">
                <a16:creationId xmlns:a16="http://schemas.microsoft.com/office/drawing/2014/main" id="{46080699-A749-5D47-873F-63B1986324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" t="3783" r="2364" b="4662"/>
          <a:stretch/>
        </p:blipFill>
        <p:spPr>
          <a:xfrm>
            <a:off x="422495" y="147117"/>
            <a:ext cx="11769505" cy="6563761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7FA0CF37-B06F-A74E-9D7E-607DEA972169}"/>
              </a:ext>
            </a:extLst>
          </p:cNvPr>
          <p:cNvSpPr/>
          <p:nvPr/>
        </p:nvSpPr>
        <p:spPr>
          <a:xfrm>
            <a:off x="6999538" y="817327"/>
            <a:ext cx="4769967" cy="5114726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6000" b="1" dirty="0">
                <a:solidFill>
                  <a:srgbClr val="C00000"/>
                </a:solidFill>
                <a:latin typeface="Aharoni" panose="02010803020104030203" pitchFamily="2" charset="-79"/>
              </a:rPr>
              <a:t>١٢- تختص العشر الآواخر من رمضان   :</a:t>
            </a:r>
          </a:p>
        </p:txBody>
      </p:sp>
      <p:graphicFrame>
        <p:nvGraphicFramePr>
          <p:cNvPr id="9" name="جدول 9">
            <a:extLst>
              <a:ext uri="{FF2B5EF4-FFF2-40B4-BE49-F238E27FC236}">
                <a16:creationId xmlns:a16="http://schemas.microsoft.com/office/drawing/2014/main" id="{1A0A6E4F-BF7E-6942-965C-CD707AE6AB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2977480"/>
              </p:ext>
            </p:extLst>
          </p:nvPr>
        </p:nvGraphicFramePr>
        <p:xfrm>
          <a:off x="1826881" y="1080400"/>
          <a:ext cx="3391946" cy="4447304"/>
        </p:xfrm>
        <a:graphic>
          <a:graphicData uri="http://schemas.openxmlformats.org/drawingml/2006/table">
            <a:tbl>
              <a:tblPr rtl="1" firstRow="1" bandRow="1">
                <a:tableStyleId>{69CF1AB2-1976-4502-BF36-3FF5EA218861}</a:tableStyleId>
              </a:tblPr>
              <a:tblGrid>
                <a:gridCol w="3391946">
                  <a:extLst>
                    <a:ext uri="{9D8B030D-6E8A-4147-A177-3AD203B41FA5}">
                      <a16:colId xmlns:a16="http://schemas.microsoft.com/office/drawing/2014/main" val="3897971066"/>
                    </a:ext>
                  </a:extLst>
                </a:gridCol>
              </a:tblGrid>
              <a:tr h="1479619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tx1"/>
                          </a:solidFill>
                        </a:rPr>
                        <a:t>ليلة القدر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1953922"/>
                  </a:ext>
                </a:extLst>
              </a:tr>
              <a:tr h="1479619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tx1"/>
                          </a:solidFill>
                        </a:rPr>
                        <a:t>الاعتكاف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8075847"/>
                  </a:ext>
                </a:extLst>
              </a:tr>
              <a:tr h="1488066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tx1"/>
                          </a:solidFill>
                        </a:rPr>
                        <a:t>كثرة العبادة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3585502"/>
                  </a:ext>
                </a:extLst>
              </a:tr>
            </a:tbl>
          </a:graphicData>
        </a:graphic>
      </p:graphicFrame>
      <p:pic>
        <p:nvPicPr>
          <p:cNvPr id="10" name="صورة 10">
            <a:extLst>
              <a:ext uri="{FF2B5EF4-FFF2-40B4-BE49-F238E27FC236}">
                <a16:creationId xmlns:a16="http://schemas.microsoft.com/office/drawing/2014/main" id="{DDB646A7-6CBF-DF45-909F-000384431F5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7" t="15439" r="13428" b="16897"/>
          <a:stretch/>
        </p:blipFill>
        <p:spPr>
          <a:xfrm>
            <a:off x="1107865" y="1311736"/>
            <a:ext cx="1203199" cy="1086058"/>
          </a:xfrm>
          <a:prstGeom prst="rect">
            <a:avLst/>
          </a:prstGeom>
        </p:spPr>
      </p:pic>
      <p:pic>
        <p:nvPicPr>
          <p:cNvPr id="3" name="صورة 11">
            <a:extLst>
              <a:ext uri="{FF2B5EF4-FFF2-40B4-BE49-F238E27FC236}">
                <a16:creationId xmlns:a16="http://schemas.microsoft.com/office/drawing/2014/main" id="{117F3225-69D3-CE4C-950C-5AD57D706F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6245" y="724760"/>
            <a:ext cx="1173953" cy="11739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صورة 12">
            <a:extLst>
              <a:ext uri="{FF2B5EF4-FFF2-40B4-BE49-F238E27FC236}">
                <a16:creationId xmlns:a16="http://schemas.microsoft.com/office/drawing/2014/main" id="{D3245082-5529-FF41-9745-DE5250C1F6F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484" y="4426139"/>
            <a:ext cx="1383219" cy="13832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0247573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4">
            <a:extLst>
              <a:ext uri="{FF2B5EF4-FFF2-40B4-BE49-F238E27FC236}">
                <a16:creationId xmlns:a16="http://schemas.microsoft.com/office/drawing/2014/main" id="{46080699-A749-5D47-873F-63B1986324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" t="3783" r="2364" b="4662"/>
          <a:stretch/>
        </p:blipFill>
        <p:spPr>
          <a:xfrm>
            <a:off x="120713" y="147117"/>
            <a:ext cx="11769505" cy="6563761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7FA0CF37-B06F-A74E-9D7E-607DEA972169}"/>
              </a:ext>
            </a:extLst>
          </p:cNvPr>
          <p:cNvSpPr/>
          <p:nvPr/>
        </p:nvSpPr>
        <p:spPr>
          <a:xfrm>
            <a:off x="6452204" y="374101"/>
            <a:ext cx="4891388" cy="396667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800" b="1" dirty="0">
                <a:solidFill>
                  <a:srgbClr val="C00000"/>
                </a:solidFill>
                <a:latin typeface="Aharoni" panose="02010803020104030203" pitchFamily="2" charset="-79"/>
              </a:rPr>
              <a:t>١٣- ضعي الوقت المناسب أمام العبارة المناسبة من أحكام ليلة القدر :</a:t>
            </a:r>
          </a:p>
          <a:p>
            <a:pPr algn="ctr"/>
            <a:endParaRPr lang="ar-SA" sz="2800" b="1" dirty="0">
              <a:solidFill>
                <a:srgbClr val="C00000"/>
              </a:solidFill>
              <a:latin typeface="Aharoni" panose="02010803020104030203" pitchFamily="2" charset="-79"/>
            </a:endParaRPr>
          </a:p>
        </p:txBody>
      </p:sp>
      <p:graphicFrame>
        <p:nvGraphicFramePr>
          <p:cNvPr id="9" name="جدول 9">
            <a:extLst>
              <a:ext uri="{FF2B5EF4-FFF2-40B4-BE49-F238E27FC236}">
                <a16:creationId xmlns:a16="http://schemas.microsoft.com/office/drawing/2014/main" id="{1A0A6E4F-BF7E-6942-965C-CD707AE6AB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857635"/>
              </p:ext>
            </p:extLst>
          </p:nvPr>
        </p:nvGraphicFramePr>
        <p:xfrm>
          <a:off x="898990" y="1151159"/>
          <a:ext cx="4275112" cy="4376802"/>
        </p:xfrm>
        <a:graphic>
          <a:graphicData uri="http://schemas.openxmlformats.org/drawingml/2006/table">
            <a:tbl>
              <a:tblPr rtl="1" firstRow="1" bandRow="1">
                <a:tableStyleId>{69CF1AB2-1976-4502-BF36-3FF5EA218861}</a:tableStyleId>
              </a:tblPr>
              <a:tblGrid>
                <a:gridCol w="2137556">
                  <a:extLst>
                    <a:ext uri="{9D8B030D-6E8A-4147-A177-3AD203B41FA5}">
                      <a16:colId xmlns:a16="http://schemas.microsoft.com/office/drawing/2014/main" val="3897971066"/>
                    </a:ext>
                  </a:extLst>
                </a:gridCol>
                <a:gridCol w="2137556">
                  <a:extLst>
                    <a:ext uri="{9D8B030D-6E8A-4147-A177-3AD203B41FA5}">
                      <a16:colId xmlns:a16="http://schemas.microsoft.com/office/drawing/2014/main" val="3260890723"/>
                    </a:ext>
                  </a:extLst>
                </a:gridCol>
              </a:tblGrid>
              <a:tr h="806041">
                <a:tc>
                  <a:txBody>
                    <a:bodyPr/>
                    <a:lstStyle/>
                    <a:p>
                      <a:pPr algn="ctr" rtl="1"/>
                      <a:r>
                        <a:rPr lang="ar-SA" sz="3600" b="1" dirty="0">
                          <a:solidFill>
                            <a:schemeClr val="tx1"/>
                          </a:solidFill>
                        </a:rPr>
                        <a:t>ليلة سبع وعشرين 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ar-SA" sz="3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1953922"/>
                  </a:ext>
                </a:extLst>
              </a:tr>
              <a:tr h="806041">
                <a:tc>
                  <a:txBody>
                    <a:bodyPr/>
                    <a:lstStyle/>
                    <a:p>
                      <a:pPr algn="ctr" rtl="1"/>
                      <a:r>
                        <a:rPr lang="ar-SA" sz="3600" b="1" dirty="0">
                          <a:solidFill>
                            <a:schemeClr val="tx1"/>
                          </a:solidFill>
                        </a:rPr>
                        <a:t>العشر الأواخر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ar-SA" sz="3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8075847"/>
                  </a:ext>
                </a:extLst>
              </a:tr>
              <a:tr h="810642">
                <a:tc>
                  <a:txBody>
                    <a:bodyPr/>
                    <a:lstStyle/>
                    <a:p>
                      <a:pPr algn="ctr" rtl="1"/>
                      <a:r>
                        <a:rPr lang="ar-SA" sz="3600" b="1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ar-SA" sz="3600" b="1" dirty="0">
                          <a:solidFill>
                            <a:schemeClr val="tx1"/>
                          </a:solidFill>
                        </a:rPr>
                        <a:t>الليالي الوترية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ar-SA" sz="3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3585502"/>
                  </a:ext>
                </a:extLst>
              </a:tr>
              <a:tr h="810642">
                <a:tc>
                  <a:txBody>
                    <a:bodyPr/>
                    <a:lstStyle/>
                    <a:p>
                      <a:pPr algn="ctr" rtl="1"/>
                      <a:r>
                        <a:rPr lang="ar-SA" sz="3600" b="1" dirty="0">
                          <a:solidFill>
                            <a:schemeClr val="tx1"/>
                          </a:solidFill>
                        </a:rPr>
                        <a:t>رمضان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ar-SA" sz="3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33140740"/>
                  </a:ext>
                </a:extLst>
              </a:tr>
            </a:tbl>
          </a:graphicData>
        </a:graphic>
      </p:graphicFrame>
      <p:pic>
        <p:nvPicPr>
          <p:cNvPr id="3" name="صورة 11">
            <a:extLst>
              <a:ext uri="{FF2B5EF4-FFF2-40B4-BE49-F238E27FC236}">
                <a16:creationId xmlns:a16="http://schemas.microsoft.com/office/drawing/2014/main" id="{117F3225-69D3-CE4C-950C-5AD57D706F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9243" y="147117"/>
            <a:ext cx="1626627" cy="16266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صورة 12">
            <a:extLst>
              <a:ext uri="{FF2B5EF4-FFF2-40B4-BE49-F238E27FC236}">
                <a16:creationId xmlns:a16="http://schemas.microsoft.com/office/drawing/2014/main" id="{D3245082-5529-FF41-9745-DE5250C1F6F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2029" y="5261843"/>
            <a:ext cx="1383219" cy="13832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6AA31CA5-0C3B-AA4B-B9A0-45B6F64AD7B7}"/>
              </a:ext>
            </a:extLst>
          </p:cNvPr>
          <p:cNvSpPr txBox="1"/>
          <p:nvPr/>
        </p:nvSpPr>
        <p:spPr>
          <a:xfrm>
            <a:off x="6650529" y="1151159"/>
            <a:ext cx="3935745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/>
            <a:r>
              <a:rPr lang="ar-SA" sz="2400" b="1" dirty="0"/>
              <a:t>-</a:t>
            </a:r>
          </a:p>
        </p:txBody>
      </p:sp>
      <p:sp>
        <p:nvSpPr>
          <p:cNvPr id="7" name="مربع نص 6">
            <a:extLst>
              <a:ext uri="{FF2B5EF4-FFF2-40B4-BE49-F238E27FC236}">
                <a16:creationId xmlns:a16="http://schemas.microsoft.com/office/drawing/2014/main" id="{4E5C711E-59CE-2E4A-97BB-3A8FC3ABE937}"/>
              </a:ext>
            </a:extLst>
          </p:cNvPr>
          <p:cNvSpPr txBox="1"/>
          <p:nvPr/>
        </p:nvSpPr>
        <p:spPr>
          <a:xfrm>
            <a:off x="7252579" y="2877035"/>
            <a:ext cx="3548708" cy="206210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/>
            <a:r>
              <a:rPr lang="ar-SA" sz="3200" b="1" dirty="0"/>
              <a:t> ١- تكون في شهر</a:t>
            </a:r>
          </a:p>
          <a:p>
            <a:pPr algn="r"/>
            <a:r>
              <a:rPr lang="ar-SA" sz="3200" b="1" dirty="0"/>
              <a:t>٢- و تختص بوجودها</a:t>
            </a:r>
          </a:p>
          <a:p>
            <a:pPr algn="r"/>
            <a:r>
              <a:rPr lang="ar-SA" sz="3200" b="1" dirty="0"/>
              <a:t>٣- وتنتقل في </a:t>
            </a:r>
          </a:p>
          <a:p>
            <a:pPr algn="r"/>
            <a:r>
              <a:rPr lang="ar-SA" sz="3200" b="1" dirty="0"/>
              <a:t>٤- و آكدها </a:t>
            </a:r>
          </a:p>
        </p:txBody>
      </p:sp>
    </p:spTree>
    <p:extLst>
      <p:ext uri="{BB962C8B-B14F-4D97-AF65-F5344CB8AC3E}">
        <p14:creationId xmlns:p14="http://schemas.microsoft.com/office/powerpoint/2010/main" val="42519899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4">
            <a:extLst>
              <a:ext uri="{FF2B5EF4-FFF2-40B4-BE49-F238E27FC236}">
                <a16:creationId xmlns:a16="http://schemas.microsoft.com/office/drawing/2014/main" id="{46080699-A749-5D47-873F-63B1986324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" t="3783" r="2364" b="4662"/>
          <a:stretch/>
        </p:blipFill>
        <p:spPr>
          <a:xfrm>
            <a:off x="422495" y="147117"/>
            <a:ext cx="11769505" cy="6563761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7FA0CF37-B06F-A74E-9D7E-607DEA972169}"/>
              </a:ext>
            </a:extLst>
          </p:cNvPr>
          <p:cNvSpPr/>
          <p:nvPr/>
        </p:nvSpPr>
        <p:spPr>
          <a:xfrm>
            <a:off x="6999538" y="817327"/>
            <a:ext cx="4769967" cy="5114726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5400" b="1" dirty="0">
                <a:solidFill>
                  <a:srgbClr val="C00000"/>
                </a:solidFill>
                <a:latin typeface="Aharoni" panose="02010803020104030203" pitchFamily="2" charset="-79"/>
              </a:rPr>
              <a:t>١٤- قصد مكة المكرمة في أي وقت لأداء مناسك مخصوصة   :</a:t>
            </a:r>
          </a:p>
        </p:txBody>
      </p:sp>
      <p:graphicFrame>
        <p:nvGraphicFramePr>
          <p:cNvPr id="9" name="جدول 9">
            <a:extLst>
              <a:ext uri="{FF2B5EF4-FFF2-40B4-BE49-F238E27FC236}">
                <a16:creationId xmlns:a16="http://schemas.microsoft.com/office/drawing/2014/main" id="{1A0A6E4F-BF7E-6942-965C-CD707AE6AB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8007795"/>
              </p:ext>
            </p:extLst>
          </p:nvPr>
        </p:nvGraphicFramePr>
        <p:xfrm>
          <a:off x="1826881" y="1080400"/>
          <a:ext cx="3391946" cy="4447304"/>
        </p:xfrm>
        <a:graphic>
          <a:graphicData uri="http://schemas.openxmlformats.org/drawingml/2006/table">
            <a:tbl>
              <a:tblPr rtl="1" firstRow="1" bandRow="1">
                <a:tableStyleId>{69CF1AB2-1976-4502-BF36-3FF5EA218861}</a:tableStyleId>
              </a:tblPr>
              <a:tblGrid>
                <a:gridCol w="3391946">
                  <a:extLst>
                    <a:ext uri="{9D8B030D-6E8A-4147-A177-3AD203B41FA5}">
                      <a16:colId xmlns:a16="http://schemas.microsoft.com/office/drawing/2014/main" val="3897971066"/>
                    </a:ext>
                  </a:extLst>
                </a:gridCol>
              </a:tblGrid>
              <a:tr h="1479619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tx1"/>
                          </a:solidFill>
                        </a:rPr>
                        <a:t>الإحرام 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1953922"/>
                  </a:ext>
                </a:extLst>
              </a:tr>
              <a:tr h="1479619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tx1"/>
                          </a:solidFill>
                        </a:rPr>
                        <a:t>العمرة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8075847"/>
                  </a:ext>
                </a:extLst>
              </a:tr>
              <a:tr h="1488066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tx1"/>
                          </a:solidFill>
                        </a:rPr>
                        <a:t>الحج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3585502"/>
                  </a:ext>
                </a:extLst>
              </a:tr>
            </a:tbl>
          </a:graphicData>
        </a:graphic>
      </p:graphicFrame>
      <p:pic>
        <p:nvPicPr>
          <p:cNvPr id="10" name="صورة 10">
            <a:extLst>
              <a:ext uri="{FF2B5EF4-FFF2-40B4-BE49-F238E27FC236}">
                <a16:creationId xmlns:a16="http://schemas.microsoft.com/office/drawing/2014/main" id="{DDB646A7-6CBF-DF45-909F-000384431F5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7" t="15439" r="13428" b="16897"/>
          <a:stretch/>
        </p:blipFill>
        <p:spPr>
          <a:xfrm>
            <a:off x="1225281" y="2761023"/>
            <a:ext cx="1203199" cy="1086058"/>
          </a:xfrm>
          <a:prstGeom prst="rect">
            <a:avLst/>
          </a:prstGeom>
        </p:spPr>
      </p:pic>
      <p:pic>
        <p:nvPicPr>
          <p:cNvPr id="3" name="صورة 11">
            <a:extLst>
              <a:ext uri="{FF2B5EF4-FFF2-40B4-BE49-F238E27FC236}">
                <a16:creationId xmlns:a16="http://schemas.microsoft.com/office/drawing/2014/main" id="{117F3225-69D3-CE4C-950C-5AD57D706F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6245" y="724760"/>
            <a:ext cx="1173953" cy="11739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صورة 12">
            <a:extLst>
              <a:ext uri="{FF2B5EF4-FFF2-40B4-BE49-F238E27FC236}">
                <a16:creationId xmlns:a16="http://schemas.microsoft.com/office/drawing/2014/main" id="{D3245082-5529-FF41-9745-DE5250C1F6F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2929" y="5093866"/>
            <a:ext cx="867675" cy="8676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941748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4">
            <a:extLst>
              <a:ext uri="{FF2B5EF4-FFF2-40B4-BE49-F238E27FC236}">
                <a16:creationId xmlns:a16="http://schemas.microsoft.com/office/drawing/2014/main" id="{46080699-A749-5D47-873F-63B1986324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" t="3783" r="2364" b="4662"/>
          <a:stretch/>
        </p:blipFill>
        <p:spPr>
          <a:xfrm>
            <a:off x="422495" y="147117"/>
            <a:ext cx="11769505" cy="6563761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7FA0CF37-B06F-A74E-9D7E-607DEA972169}"/>
              </a:ext>
            </a:extLst>
          </p:cNvPr>
          <p:cNvSpPr/>
          <p:nvPr/>
        </p:nvSpPr>
        <p:spPr>
          <a:xfrm>
            <a:off x="6999538" y="817327"/>
            <a:ext cx="4769967" cy="5114726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5400" b="1" dirty="0">
                <a:solidFill>
                  <a:srgbClr val="C00000"/>
                </a:solidFill>
                <a:latin typeface="Aharoni" panose="02010803020104030203" pitchFamily="2" charset="-79"/>
              </a:rPr>
              <a:t>١٥- قصد مكة المكرمة في وقت معين لأداء مناسك مخصوصة   :</a:t>
            </a:r>
          </a:p>
        </p:txBody>
      </p:sp>
      <p:graphicFrame>
        <p:nvGraphicFramePr>
          <p:cNvPr id="9" name="جدول 9">
            <a:extLst>
              <a:ext uri="{FF2B5EF4-FFF2-40B4-BE49-F238E27FC236}">
                <a16:creationId xmlns:a16="http://schemas.microsoft.com/office/drawing/2014/main" id="{1A0A6E4F-BF7E-6942-965C-CD707AE6AB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8007795"/>
              </p:ext>
            </p:extLst>
          </p:nvPr>
        </p:nvGraphicFramePr>
        <p:xfrm>
          <a:off x="1826881" y="1080400"/>
          <a:ext cx="3391946" cy="4447304"/>
        </p:xfrm>
        <a:graphic>
          <a:graphicData uri="http://schemas.openxmlformats.org/drawingml/2006/table">
            <a:tbl>
              <a:tblPr rtl="1" firstRow="1" bandRow="1">
                <a:tableStyleId>{69CF1AB2-1976-4502-BF36-3FF5EA218861}</a:tableStyleId>
              </a:tblPr>
              <a:tblGrid>
                <a:gridCol w="3391946">
                  <a:extLst>
                    <a:ext uri="{9D8B030D-6E8A-4147-A177-3AD203B41FA5}">
                      <a16:colId xmlns:a16="http://schemas.microsoft.com/office/drawing/2014/main" val="3897971066"/>
                    </a:ext>
                  </a:extLst>
                </a:gridCol>
              </a:tblGrid>
              <a:tr h="1479619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tx1"/>
                          </a:solidFill>
                        </a:rPr>
                        <a:t>الإحرام 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1953922"/>
                  </a:ext>
                </a:extLst>
              </a:tr>
              <a:tr h="1479619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tx1"/>
                          </a:solidFill>
                        </a:rPr>
                        <a:t>العمرة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8075847"/>
                  </a:ext>
                </a:extLst>
              </a:tr>
              <a:tr h="1488066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tx1"/>
                          </a:solidFill>
                        </a:rPr>
                        <a:t>الحج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3585502"/>
                  </a:ext>
                </a:extLst>
              </a:tr>
            </a:tbl>
          </a:graphicData>
        </a:graphic>
      </p:graphicFrame>
      <p:pic>
        <p:nvPicPr>
          <p:cNvPr id="10" name="صورة 10">
            <a:extLst>
              <a:ext uri="{FF2B5EF4-FFF2-40B4-BE49-F238E27FC236}">
                <a16:creationId xmlns:a16="http://schemas.microsoft.com/office/drawing/2014/main" id="{DDB646A7-6CBF-DF45-909F-000384431F5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7" t="15439" r="13428" b="16897"/>
          <a:stretch/>
        </p:blipFill>
        <p:spPr>
          <a:xfrm>
            <a:off x="1225281" y="4181914"/>
            <a:ext cx="1203199" cy="1086058"/>
          </a:xfrm>
          <a:prstGeom prst="rect">
            <a:avLst/>
          </a:prstGeom>
        </p:spPr>
      </p:pic>
      <p:pic>
        <p:nvPicPr>
          <p:cNvPr id="3" name="صورة 11">
            <a:extLst>
              <a:ext uri="{FF2B5EF4-FFF2-40B4-BE49-F238E27FC236}">
                <a16:creationId xmlns:a16="http://schemas.microsoft.com/office/drawing/2014/main" id="{117F3225-69D3-CE4C-950C-5AD57D706F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6245" y="724760"/>
            <a:ext cx="1173953" cy="11739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صورة 12">
            <a:extLst>
              <a:ext uri="{FF2B5EF4-FFF2-40B4-BE49-F238E27FC236}">
                <a16:creationId xmlns:a16="http://schemas.microsoft.com/office/drawing/2014/main" id="{D3245082-5529-FF41-9745-DE5250C1F6F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2929" y="5093866"/>
            <a:ext cx="867675" cy="8676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1879883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4">
            <a:extLst>
              <a:ext uri="{FF2B5EF4-FFF2-40B4-BE49-F238E27FC236}">
                <a16:creationId xmlns:a16="http://schemas.microsoft.com/office/drawing/2014/main" id="{46080699-A749-5D47-873F-63B1986324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" t="3783" r="2364" b="4662"/>
          <a:stretch/>
        </p:blipFill>
        <p:spPr>
          <a:xfrm>
            <a:off x="422495" y="147117"/>
            <a:ext cx="11769505" cy="6563761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7FA0CF37-B06F-A74E-9D7E-607DEA972169}"/>
              </a:ext>
            </a:extLst>
          </p:cNvPr>
          <p:cNvSpPr/>
          <p:nvPr/>
        </p:nvSpPr>
        <p:spPr>
          <a:xfrm>
            <a:off x="6999538" y="817327"/>
            <a:ext cx="4769967" cy="5114726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5400" b="1" dirty="0">
                <a:solidFill>
                  <a:srgbClr val="C00000"/>
                </a:solidFill>
                <a:latin typeface="Aharoni" panose="02010803020104030203" pitchFamily="2" charset="-79"/>
              </a:rPr>
              <a:t>١٦- نية الدخول في النسك :</a:t>
            </a:r>
          </a:p>
        </p:txBody>
      </p:sp>
      <p:graphicFrame>
        <p:nvGraphicFramePr>
          <p:cNvPr id="9" name="جدول 9">
            <a:extLst>
              <a:ext uri="{FF2B5EF4-FFF2-40B4-BE49-F238E27FC236}">
                <a16:creationId xmlns:a16="http://schemas.microsoft.com/office/drawing/2014/main" id="{1A0A6E4F-BF7E-6942-965C-CD707AE6AB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8007795"/>
              </p:ext>
            </p:extLst>
          </p:nvPr>
        </p:nvGraphicFramePr>
        <p:xfrm>
          <a:off x="1826881" y="1080400"/>
          <a:ext cx="3391946" cy="4447304"/>
        </p:xfrm>
        <a:graphic>
          <a:graphicData uri="http://schemas.openxmlformats.org/drawingml/2006/table">
            <a:tbl>
              <a:tblPr rtl="1" firstRow="1" bandRow="1">
                <a:tableStyleId>{69CF1AB2-1976-4502-BF36-3FF5EA218861}</a:tableStyleId>
              </a:tblPr>
              <a:tblGrid>
                <a:gridCol w="3391946">
                  <a:extLst>
                    <a:ext uri="{9D8B030D-6E8A-4147-A177-3AD203B41FA5}">
                      <a16:colId xmlns:a16="http://schemas.microsoft.com/office/drawing/2014/main" val="3897971066"/>
                    </a:ext>
                  </a:extLst>
                </a:gridCol>
              </a:tblGrid>
              <a:tr h="1479619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tx1"/>
                          </a:solidFill>
                        </a:rPr>
                        <a:t>الإحرام 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1953922"/>
                  </a:ext>
                </a:extLst>
              </a:tr>
              <a:tr h="1479619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tx1"/>
                          </a:solidFill>
                        </a:rPr>
                        <a:t>العمرة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8075847"/>
                  </a:ext>
                </a:extLst>
              </a:tr>
              <a:tr h="1488066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tx1"/>
                          </a:solidFill>
                        </a:rPr>
                        <a:t>الحج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3585502"/>
                  </a:ext>
                </a:extLst>
              </a:tr>
            </a:tbl>
          </a:graphicData>
        </a:graphic>
      </p:graphicFrame>
      <p:pic>
        <p:nvPicPr>
          <p:cNvPr id="10" name="صورة 10">
            <a:extLst>
              <a:ext uri="{FF2B5EF4-FFF2-40B4-BE49-F238E27FC236}">
                <a16:creationId xmlns:a16="http://schemas.microsoft.com/office/drawing/2014/main" id="{DDB646A7-6CBF-DF45-909F-000384431F5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7" t="15439" r="13428" b="16897"/>
          <a:stretch/>
        </p:blipFill>
        <p:spPr>
          <a:xfrm>
            <a:off x="1225281" y="1355684"/>
            <a:ext cx="1203199" cy="1086058"/>
          </a:xfrm>
          <a:prstGeom prst="rect">
            <a:avLst/>
          </a:prstGeom>
        </p:spPr>
      </p:pic>
      <p:pic>
        <p:nvPicPr>
          <p:cNvPr id="3" name="صورة 11">
            <a:extLst>
              <a:ext uri="{FF2B5EF4-FFF2-40B4-BE49-F238E27FC236}">
                <a16:creationId xmlns:a16="http://schemas.microsoft.com/office/drawing/2014/main" id="{117F3225-69D3-CE4C-950C-5AD57D706F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6245" y="724760"/>
            <a:ext cx="1173953" cy="11739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صورة 12">
            <a:extLst>
              <a:ext uri="{FF2B5EF4-FFF2-40B4-BE49-F238E27FC236}">
                <a16:creationId xmlns:a16="http://schemas.microsoft.com/office/drawing/2014/main" id="{D3245082-5529-FF41-9745-DE5250C1F6F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2929" y="5093866"/>
            <a:ext cx="867675" cy="8676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906280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4">
            <a:extLst>
              <a:ext uri="{FF2B5EF4-FFF2-40B4-BE49-F238E27FC236}">
                <a16:creationId xmlns:a16="http://schemas.microsoft.com/office/drawing/2014/main" id="{46080699-A749-5D47-873F-63B1986324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" t="3783" r="2364" b="4662"/>
          <a:stretch/>
        </p:blipFill>
        <p:spPr>
          <a:xfrm>
            <a:off x="422495" y="147117"/>
            <a:ext cx="11769505" cy="6563761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7FA0CF37-B06F-A74E-9D7E-607DEA972169}"/>
              </a:ext>
            </a:extLst>
          </p:cNvPr>
          <p:cNvSpPr/>
          <p:nvPr/>
        </p:nvSpPr>
        <p:spPr>
          <a:xfrm>
            <a:off x="6999538" y="817327"/>
            <a:ext cx="4769967" cy="5114726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5400" b="1" dirty="0">
                <a:solidFill>
                  <a:srgbClr val="C00000"/>
                </a:solidFill>
                <a:latin typeface="Aharoni" panose="02010803020104030203" pitchFamily="2" charset="-79"/>
              </a:rPr>
              <a:t>١٧- لزوم المسجد للعبادة  :</a:t>
            </a:r>
          </a:p>
        </p:txBody>
      </p:sp>
      <p:graphicFrame>
        <p:nvGraphicFramePr>
          <p:cNvPr id="9" name="جدول 9">
            <a:extLst>
              <a:ext uri="{FF2B5EF4-FFF2-40B4-BE49-F238E27FC236}">
                <a16:creationId xmlns:a16="http://schemas.microsoft.com/office/drawing/2014/main" id="{1A0A6E4F-BF7E-6942-965C-CD707AE6AB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4681477"/>
              </p:ext>
            </p:extLst>
          </p:nvPr>
        </p:nvGraphicFramePr>
        <p:xfrm>
          <a:off x="1826881" y="1080400"/>
          <a:ext cx="3391946" cy="4447304"/>
        </p:xfrm>
        <a:graphic>
          <a:graphicData uri="http://schemas.openxmlformats.org/drawingml/2006/table">
            <a:tbl>
              <a:tblPr rtl="1" firstRow="1" bandRow="1">
                <a:tableStyleId>{69CF1AB2-1976-4502-BF36-3FF5EA218861}</a:tableStyleId>
              </a:tblPr>
              <a:tblGrid>
                <a:gridCol w="3391946">
                  <a:extLst>
                    <a:ext uri="{9D8B030D-6E8A-4147-A177-3AD203B41FA5}">
                      <a16:colId xmlns:a16="http://schemas.microsoft.com/office/drawing/2014/main" val="3897971066"/>
                    </a:ext>
                  </a:extLst>
                </a:gridCol>
              </a:tblGrid>
              <a:tr h="1479619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tx1"/>
                          </a:solidFill>
                        </a:rPr>
                        <a:t>الإحرام 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1953922"/>
                  </a:ext>
                </a:extLst>
              </a:tr>
              <a:tr h="1479619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tx1"/>
                          </a:solidFill>
                        </a:rPr>
                        <a:t>العمرة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8075847"/>
                  </a:ext>
                </a:extLst>
              </a:tr>
              <a:tr h="1488066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tx1"/>
                          </a:solidFill>
                        </a:rPr>
                        <a:t>الاعتكاف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3585502"/>
                  </a:ext>
                </a:extLst>
              </a:tr>
            </a:tbl>
          </a:graphicData>
        </a:graphic>
      </p:graphicFrame>
      <p:pic>
        <p:nvPicPr>
          <p:cNvPr id="10" name="صورة 10">
            <a:extLst>
              <a:ext uri="{FF2B5EF4-FFF2-40B4-BE49-F238E27FC236}">
                <a16:creationId xmlns:a16="http://schemas.microsoft.com/office/drawing/2014/main" id="{DDB646A7-6CBF-DF45-909F-000384431F5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7" t="15439" r="13428" b="16897"/>
          <a:stretch/>
        </p:blipFill>
        <p:spPr>
          <a:xfrm>
            <a:off x="1111305" y="4158950"/>
            <a:ext cx="1203199" cy="1086058"/>
          </a:xfrm>
          <a:prstGeom prst="rect">
            <a:avLst/>
          </a:prstGeom>
        </p:spPr>
      </p:pic>
      <p:pic>
        <p:nvPicPr>
          <p:cNvPr id="3" name="صورة 11">
            <a:extLst>
              <a:ext uri="{FF2B5EF4-FFF2-40B4-BE49-F238E27FC236}">
                <a16:creationId xmlns:a16="http://schemas.microsoft.com/office/drawing/2014/main" id="{117F3225-69D3-CE4C-950C-5AD57D706F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6245" y="724760"/>
            <a:ext cx="1173953" cy="11739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صورة 12">
            <a:extLst>
              <a:ext uri="{FF2B5EF4-FFF2-40B4-BE49-F238E27FC236}">
                <a16:creationId xmlns:a16="http://schemas.microsoft.com/office/drawing/2014/main" id="{D3245082-5529-FF41-9745-DE5250C1F6F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7491" y="4158950"/>
            <a:ext cx="1368754" cy="13687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194969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4">
            <a:extLst>
              <a:ext uri="{FF2B5EF4-FFF2-40B4-BE49-F238E27FC236}">
                <a16:creationId xmlns:a16="http://schemas.microsoft.com/office/drawing/2014/main" id="{46080699-A749-5D47-873F-63B1986324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" t="3783" r="2364" b="4662"/>
          <a:stretch/>
        </p:blipFill>
        <p:spPr>
          <a:xfrm>
            <a:off x="422495" y="147117"/>
            <a:ext cx="11769505" cy="6563761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7FA0CF37-B06F-A74E-9D7E-607DEA972169}"/>
              </a:ext>
            </a:extLst>
          </p:cNvPr>
          <p:cNvSpPr/>
          <p:nvPr/>
        </p:nvSpPr>
        <p:spPr>
          <a:xfrm>
            <a:off x="6798237" y="1009043"/>
            <a:ext cx="4769967" cy="5114726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5400" b="1" dirty="0">
                <a:solidFill>
                  <a:srgbClr val="C00000"/>
                </a:solidFill>
                <a:latin typeface="Aharoni" panose="02010803020104030203" pitchFamily="2" charset="-79"/>
              </a:rPr>
              <a:t>١٨- أكملي الفراغات في بيان فضل الحج  و شروطه :</a:t>
            </a:r>
          </a:p>
        </p:txBody>
      </p:sp>
      <p:pic>
        <p:nvPicPr>
          <p:cNvPr id="3" name="صورة 11">
            <a:extLst>
              <a:ext uri="{FF2B5EF4-FFF2-40B4-BE49-F238E27FC236}">
                <a16:creationId xmlns:a16="http://schemas.microsoft.com/office/drawing/2014/main" id="{117F3225-69D3-CE4C-950C-5AD57D706F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6245" y="724760"/>
            <a:ext cx="1173953" cy="11739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صورة 12">
            <a:extLst>
              <a:ext uri="{FF2B5EF4-FFF2-40B4-BE49-F238E27FC236}">
                <a16:creationId xmlns:a16="http://schemas.microsoft.com/office/drawing/2014/main" id="{D3245082-5529-FF41-9745-DE5250C1F6F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1154" y="4885683"/>
            <a:ext cx="1046370" cy="10463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مستطيل: زوايا مستديرة 1">
            <a:extLst>
              <a:ext uri="{FF2B5EF4-FFF2-40B4-BE49-F238E27FC236}">
                <a16:creationId xmlns:a16="http://schemas.microsoft.com/office/drawing/2014/main" id="{64D7AB98-8E2A-E44A-9441-D927B03F04B4}"/>
              </a:ext>
            </a:extLst>
          </p:cNvPr>
          <p:cNvSpPr/>
          <p:nvPr/>
        </p:nvSpPr>
        <p:spPr>
          <a:xfrm>
            <a:off x="959287" y="817327"/>
            <a:ext cx="4769967" cy="5114726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800" b="1" dirty="0">
                <a:solidFill>
                  <a:schemeClr val="tx1"/>
                </a:solidFill>
                <a:latin typeface="Aharoni" panose="02010803020104030203" pitchFamily="2" charset="-79"/>
              </a:rPr>
              <a:t>١- في الحديث : (الحج المبرور ليس له جزاء إلا ………)</a:t>
            </a:r>
          </a:p>
          <a:p>
            <a:pPr algn="ctr"/>
            <a:endParaRPr lang="ar-SA" sz="2800" b="1" dirty="0">
              <a:solidFill>
                <a:schemeClr val="tx1"/>
              </a:solidFill>
              <a:latin typeface="Aharoni" panose="02010803020104030203" pitchFamily="2" charset="-79"/>
            </a:endParaRPr>
          </a:p>
          <a:p>
            <a:pPr algn="ctr"/>
            <a:r>
              <a:rPr lang="ar-SA" sz="2800" b="1" dirty="0">
                <a:solidFill>
                  <a:schemeClr val="tx1"/>
                </a:solidFill>
                <a:latin typeface="Aharoni" panose="02010803020104030203" pitchFamily="2" charset="-79"/>
              </a:rPr>
              <a:t>٢- وفي حديث آخر : (من حج فلم……. ولم يفسق ، رجع من ذنوبه كيوم…………)</a:t>
            </a:r>
          </a:p>
          <a:p>
            <a:pPr algn="ctr"/>
            <a:endParaRPr lang="ar-SA" sz="2800" b="1" dirty="0">
              <a:solidFill>
                <a:schemeClr val="tx1"/>
              </a:solidFill>
              <a:latin typeface="Aharoni" panose="02010803020104030203" pitchFamily="2" charset="-79"/>
            </a:endParaRPr>
          </a:p>
          <a:p>
            <a:pPr algn="ctr"/>
            <a:r>
              <a:rPr lang="ar-SA" sz="2800" b="1" dirty="0">
                <a:solidFill>
                  <a:schemeClr val="tx1"/>
                </a:solidFill>
                <a:latin typeface="Aharoni" panose="02010803020104030203" pitchFamily="2" charset="-79"/>
              </a:rPr>
              <a:t>٣- القدرة على الذهاب إلى مكة و أداء المناسك يسمى………</a:t>
            </a:r>
          </a:p>
          <a:p>
            <a:pPr algn="ctr"/>
            <a:endParaRPr lang="ar-SA" sz="2800" b="1" dirty="0">
              <a:solidFill>
                <a:schemeClr val="tx1"/>
              </a:solidFill>
              <a:latin typeface="Aharoni" panose="02010803020104030203" pitchFamily="2" charset="-79"/>
            </a:endParaRPr>
          </a:p>
          <a:p>
            <a:pPr algn="ctr"/>
            <a:r>
              <a:rPr lang="ar-SA" sz="2800" b="1" dirty="0">
                <a:solidFill>
                  <a:schemeClr val="tx1"/>
                </a:solidFill>
                <a:latin typeface="Aharoni" panose="02010803020104030203" pitchFamily="2" charset="-79"/>
              </a:rPr>
              <a:t>٤- لوجوب الحج على المرأة شرط خامس هو……….</a:t>
            </a:r>
          </a:p>
        </p:txBody>
      </p:sp>
    </p:spTree>
    <p:extLst>
      <p:ext uri="{BB962C8B-B14F-4D97-AF65-F5344CB8AC3E}">
        <p14:creationId xmlns:p14="http://schemas.microsoft.com/office/powerpoint/2010/main" val="4720602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 invX="1"/>
      </p:transition>
    </mc:Choice>
    <mc:Fallback>
      <p:transition spd="slow">
        <p:fade/>
      </p:transition>
    </mc:Fallback>
  </mc:AlternateContent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4">
            <a:extLst>
              <a:ext uri="{FF2B5EF4-FFF2-40B4-BE49-F238E27FC236}">
                <a16:creationId xmlns:a16="http://schemas.microsoft.com/office/drawing/2014/main" id="{46080699-A749-5D47-873F-63B1986324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" t="3783" r="2364" b="4662"/>
          <a:stretch/>
        </p:blipFill>
        <p:spPr>
          <a:xfrm>
            <a:off x="422495" y="147117"/>
            <a:ext cx="11769505" cy="6563761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7FA0CF37-B06F-A74E-9D7E-607DEA972169}"/>
              </a:ext>
            </a:extLst>
          </p:cNvPr>
          <p:cNvSpPr/>
          <p:nvPr/>
        </p:nvSpPr>
        <p:spPr>
          <a:xfrm>
            <a:off x="6798237" y="1009043"/>
            <a:ext cx="4769967" cy="5114726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400" b="1" dirty="0">
                <a:solidFill>
                  <a:srgbClr val="C00000"/>
                </a:solidFill>
                <a:latin typeface="Aharoni" panose="02010803020104030203" pitchFamily="2" charset="-79"/>
              </a:rPr>
              <a:t>١٩- أحكمي على صحة العبارات التالية بكلمة </a:t>
            </a:r>
          </a:p>
          <a:p>
            <a:pPr algn="ctr"/>
            <a:r>
              <a:rPr lang="ar-SA" sz="4400" b="1" dirty="0">
                <a:solidFill>
                  <a:srgbClr val="C00000"/>
                </a:solidFill>
                <a:latin typeface="Aharoni" panose="02010803020104030203" pitchFamily="2" charset="-79"/>
              </a:rPr>
              <a:t>( صحيحة –خاطئة) :</a:t>
            </a:r>
          </a:p>
        </p:txBody>
      </p:sp>
      <p:pic>
        <p:nvPicPr>
          <p:cNvPr id="3" name="صورة 11">
            <a:extLst>
              <a:ext uri="{FF2B5EF4-FFF2-40B4-BE49-F238E27FC236}">
                <a16:creationId xmlns:a16="http://schemas.microsoft.com/office/drawing/2014/main" id="{117F3225-69D3-CE4C-950C-5AD57D706F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6245" y="724760"/>
            <a:ext cx="1173953" cy="11739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صورة 12">
            <a:extLst>
              <a:ext uri="{FF2B5EF4-FFF2-40B4-BE49-F238E27FC236}">
                <a16:creationId xmlns:a16="http://schemas.microsoft.com/office/drawing/2014/main" id="{D3245082-5529-FF41-9745-DE5250C1F6F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1154" y="4885683"/>
            <a:ext cx="1046370" cy="10463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مستطيل: زوايا مستديرة 1">
            <a:extLst>
              <a:ext uri="{FF2B5EF4-FFF2-40B4-BE49-F238E27FC236}">
                <a16:creationId xmlns:a16="http://schemas.microsoft.com/office/drawing/2014/main" id="{64D7AB98-8E2A-E44A-9441-D927B03F04B4}"/>
              </a:ext>
            </a:extLst>
          </p:cNvPr>
          <p:cNvSpPr/>
          <p:nvPr/>
        </p:nvSpPr>
        <p:spPr>
          <a:xfrm>
            <a:off x="959287" y="817327"/>
            <a:ext cx="4769967" cy="5114726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2800" b="1" dirty="0">
              <a:solidFill>
                <a:schemeClr val="tx1"/>
              </a:solidFill>
              <a:latin typeface="Aharoni" panose="02010803020104030203" pitchFamily="2" charset="-79"/>
            </a:endParaRPr>
          </a:p>
        </p:txBody>
      </p:sp>
      <p:graphicFrame>
        <p:nvGraphicFramePr>
          <p:cNvPr id="7" name="جدول 7">
            <a:extLst>
              <a:ext uri="{FF2B5EF4-FFF2-40B4-BE49-F238E27FC236}">
                <a16:creationId xmlns:a16="http://schemas.microsoft.com/office/drawing/2014/main" id="{FDD16631-B54F-A248-B036-78570A59E25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4637688"/>
              </p:ext>
            </p:extLst>
          </p:nvPr>
        </p:nvGraphicFramePr>
        <p:xfrm>
          <a:off x="1169407" y="1009044"/>
          <a:ext cx="4308054" cy="5095895"/>
        </p:xfrm>
        <a:graphic>
          <a:graphicData uri="http://schemas.openxmlformats.org/drawingml/2006/table">
            <a:tbl>
              <a:tblPr rtl="1" firstRow="1" bandRow="1">
                <a:tableStyleId>{C4B1156A-380E-4F78-BDF5-A606A8083BF9}</a:tableStyleId>
              </a:tblPr>
              <a:tblGrid>
                <a:gridCol w="4308054">
                  <a:extLst>
                    <a:ext uri="{9D8B030D-6E8A-4147-A177-3AD203B41FA5}">
                      <a16:colId xmlns:a16="http://schemas.microsoft.com/office/drawing/2014/main" val="968774266"/>
                    </a:ext>
                  </a:extLst>
                </a:gridCol>
              </a:tblGrid>
              <a:tr h="598889">
                <a:tc>
                  <a:txBody>
                    <a:bodyPr/>
                    <a:lstStyle/>
                    <a:p>
                      <a:pPr algn="r" rtl="1"/>
                      <a:r>
                        <a:rPr lang="ar-SA" sz="2400" b="1" dirty="0"/>
                        <a:t>العبارة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14883957"/>
                  </a:ext>
                </a:extLst>
              </a:tr>
              <a:tr h="839406">
                <a:tc>
                  <a:txBody>
                    <a:bodyPr/>
                    <a:lstStyle/>
                    <a:p>
                      <a:pPr algn="r" rtl="1"/>
                      <a:r>
                        <a:rPr lang="ar-SA" sz="2400" b="1" dirty="0"/>
                        <a:t>١- لا يجوز للمرأة أن تنوب عن الرجل في الحج (.   )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62993723"/>
                  </a:ext>
                </a:extLst>
              </a:tr>
              <a:tr h="598889">
                <a:tc>
                  <a:txBody>
                    <a:bodyPr/>
                    <a:lstStyle/>
                    <a:p>
                      <a:pPr algn="r" rtl="1"/>
                      <a:r>
                        <a:rPr lang="ar-SA" sz="2400" b="1" dirty="0"/>
                        <a:t>٢-من شروط النيابة في الحج أن يكون الشخص قد حج عن نفسه .(.      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5247826"/>
                  </a:ext>
                </a:extLst>
              </a:tr>
              <a:tr h="598889">
                <a:tc>
                  <a:txBody>
                    <a:bodyPr/>
                    <a:lstStyle/>
                    <a:p>
                      <a:pPr algn="r" rtl="1"/>
                      <a:r>
                        <a:rPr lang="ar-SA" sz="2400" b="1" dirty="0"/>
                        <a:t>٣-من بدأ صوم التطوع جاز له قطعه من النهار لأنه ليس بواجب (.        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52171731"/>
                  </a:ext>
                </a:extLst>
              </a:tr>
              <a:tr h="598889">
                <a:tc>
                  <a:txBody>
                    <a:bodyPr/>
                    <a:lstStyle/>
                    <a:p>
                      <a:pPr algn="r" rtl="1"/>
                      <a:r>
                        <a:rPr lang="ar-SA" sz="2400" b="1" dirty="0"/>
                        <a:t>٤- من قواطع الاعتكاف الخروج من المسجد لغير ضرورة (.          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96095851"/>
                  </a:ext>
                </a:extLst>
              </a:tr>
              <a:tr h="598889">
                <a:tc>
                  <a:txBody>
                    <a:bodyPr/>
                    <a:lstStyle/>
                    <a:p>
                      <a:pPr algn="r" rtl="1"/>
                      <a:r>
                        <a:rPr lang="ar-SA" sz="2400" b="1" dirty="0"/>
                        <a:t>٥- يجوز صوم يوم عرفة حتى و إن لم تكمل المرأة قضاءها لأنه لا تتكرر فضيلته في العام (.        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30602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521725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 invX="1"/>
      </p:transition>
    </mc:Choice>
    <mc:Fallback>
      <p:transition spd="slow">
        <p:fade/>
      </p:transition>
    </mc:Fallback>
  </mc:AlternateContent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4">
            <a:extLst>
              <a:ext uri="{FF2B5EF4-FFF2-40B4-BE49-F238E27FC236}">
                <a16:creationId xmlns:a16="http://schemas.microsoft.com/office/drawing/2014/main" id="{46080699-A749-5D47-873F-63B1986324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" t="3783" r="2364" b="4662"/>
          <a:stretch/>
        </p:blipFill>
        <p:spPr>
          <a:xfrm>
            <a:off x="422495" y="147117"/>
            <a:ext cx="11769505" cy="6563761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7FA0CF37-B06F-A74E-9D7E-607DEA972169}"/>
              </a:ext>
            </a:extLst>
          </p:cNvPr>
          <p:cNvSpPr/>
          <p:nvPr/>
        </p:nvSpPr>
        <p:spPr>
          <a:xfrm>
            <a:off x="6999538" y="817327"/>
            <a:ext cx="4769967" cy="5114726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5400" b="1" dirty="0">
                <a:solidFill>
                  <a:srgbClr val="C00000"/>
                </a:solidFill>
                <a:latin typeface="Aharoni" panose="02010803020104030203" pitchFamily="2" charset="-79"/>
              </a:rPr>
              <a:t>٢٠- المواقيت الزمانية للعمرة   :</a:t>
            </a:r>
          </a:p>
        </p:txBody>
      </p:sp>
      <p:graphicFrame>
        <p:nvGraphicFramePr>
          <p:cNvPr id="9" name="جدول 9">
            <a:extLst>
              <a:ext uri="{FF2B5EF4-FFF2-40B4-BE49-F238E27FC236}">
                <a16:creationId xmlns:a16="http://schemas.microsoft.com/office/drawing/2014/main" id="{1A0A6E4F-BF7E-6942-965C-CD707AE6AB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662735"/>
              </p:ext>
            </p:extLst>
          </p:nvPr>
        </p:nvGraphicFramePr>
        <p:xfrm>
          <a:off x="1826881" y="1080400"/>
          <a:ext cx="3391946" cy="4447304"/>
        </p:xfrm>
        <a:graphic>
          <a:graphicData uri="http://schemas.openxmlformats.org/drawingml/2006/table">
            <a:tbl>
              <a:tblPr rtl="1" firstRow="1" bandRow="1">
                <a:tableStyleId>{69CF1AB2-1976-4502-BF36-3FF5EA218861}</a:tableStyleId>
              </a:tblPr>
              <a:tblGrid>
                <a:gridCol w="3391946">
                  <a:extLst>
                    <a:ext uri="{9D8B030D-6E8A-4147-A177-3AD203B41FA5}">
                      <a16:colId xmlns:a16="http://schemas.microsoft.com/office/drawing/2014/main" val="3897971066"/>
                    </a:ext>
                  </a:extLst>
                </a:gridCol>
              </a:tblGrid>
              <a:tr h="1479619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tx1"/>
                          </a:solidFill>
                        </a:rPr>
                        <a:t>شهر ذي القعدة 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1953922"/>
                  </a:ext>
                </a:extLst>
              </a:tr>
              <a:tr h="1479619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tx1"/>
                          </a:solidFill>
                        </a:rPr>
                        <a:t>أيام السنة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8075847"/>
                  </a:ext>
                </a:extLst>
              </a:tr>
              <a:tr h="1488066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tx1"/>
                          </a:solidFill>
                        </a:rPr>
                        <a:t>شهر شوال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3585502"/>
                  </a:ext>
                </a:extLst>
              </a:tr>
            </a:tbl>
          </a:graphicData>
        </a:graphic>
      </p:graphicFrame>
      <p:pic>
        <p:nvPicPr>
          <p:cNvPr id="10" name="صورة 10">
            <a:extLst>
              <a:ext uri="{FF2B5EF4-FFF2-40B4-BE49-F238E27FC236}">
                <a16:creationId xmlns:a16="http://schemas.microsoft.com/office/drawing/2014/main" id="{DDB646A7-6CBF-DF45-909F-000384431F5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7" t="15439" r="13428" b="16897"/>
          <a:stretch/>
        </p:blipFill>
        <p:spPr>
          <a:xfrm>
            <a:off x="1123879" y="2761023"/>
            <a:ext cx="1203199" cy="1086058"/>
          </a:xfrm>
          <a:prstGeom prst="rect">
            <a:avLst/>
          </a:prstGeom>
        </p:spPr>
      </p:pic>
      <p:pic>
        <p:nvPicPr>
          <p:cNvPr id="3" name="صورة 11">
            <a:extLst>
              <a:ext uri="{FF2B5EF4-FFF2-40B4-BE49-F238E27FC236}">
                <a16:creationId xmlns:a16="http://schemas.microsoft.com/office/drawing/2014/main" id="{117F3225-69D3-CE4C-950C-5AD57D706F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6245" y="724760"/>
            <a:ext cx="1173953" cy="11739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صورة 12">
            <a:extLst>
              <a:ext uri="{FF2B5EF4-FFF2-40B4-BE49-F238E27FC236}">
                <a16:creationId xmlns:a16="http://schemas.microsoft.com/office/drawing/2014/main" id="{D3245082-5529-FF41-9745-DE5250C1F6F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7491" y="4158950"/>
            <a:ext cx="1368754" cy="13687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2712756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4">
            <a:extLst>
              <a:ext uri="{FF2B5EF4-FFF2-40B4-BE49-F238E27FC236}">
                <a16:creationId xmlns:a16="http://schemas.microsoft.com/office/drawing/2014/main" id="{46080699-A749-5D47-873F-63B1986324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" t="3783" r="2364" b="4662"/>
          <a:stretch/>
        </p:blipFill>
        <p:spPr>
          <a:xfrm>
            <a:off x="422495" y="147117"/>
            <a:ext cx="11769505" cy="6563761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7FA0CF37-B06F-A74E-9D7E-607DEA972169}"/>
              </a:ext>
            </a:extLst>
          </p:cNvPr>
          <p:cNvSpPr/>
          <p:nvPr/>
        </p:nvSpPr>
        <p:spPr>
          <a:xfrm>
            <a:off x="6999538" y="817327"/>
            <a:ext cx="4769967" cy="5114726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5400" b="1" dirty="0">
                <a:solidFill>
                  <a:srgbClr val="C00000"/>
                </a:solidFill>
                <a:latin typeface="Aharoni" panose="02010803020104030203" pitchFamily="2" charset="-79"/>
              </a:rPr>
              <a:t>٢١- من المواقيت الزمانية للحج   :</a:t>
            </a:r>
          </a:p>
        </p:txBody>
      </p:sp>
      <p:graphicFrame>
        <p:nvGraphicFramePr>
          <p:cNvPr id="9" name="جدول 9">
            <a:extLst>
              <a:ext uri="{FF2B5EF4-FFF2-40B4-BE49-F238E27FC236}">
                <a16:creationId xmlns:a16="http://schemas.microsoft.com/office/drawing/2014/main" id="{1A0A6E4F-BF7E-6942-965C-CD707AE6AB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0699230"/>
              </p:ext>
            </p:extLst>
          </p:nvPr>
        </p:nvGraphicFramePr>
        <p:xfrm>
          <a:off x="1826881" y="1080400"/>
          <a:ext cx="3391946" cy="4447304"/>
        </p:xfrm>
        <a:graphic>
          <a:graphicData uri="http://schemas.openxmlformats.org/drawingml/2006/table">
            <a:tbl>
              <a:tblPr rtl="1" firstRow="1" bandRow="1">
                <a:tableStyleId>{69CF1AB2-1976-4502-BF36-3FF5EA218861}</a:tableStyleId>
              </a:tblPr>
              <a:tblGrid>
                <a:gridCol w="3391946">
                  <a:extLst>
                    <a:ext uri="{9D8B030D-6E8A-4147-A177-3AD203B41FA5}">
                      <a16:colId xmlns:a16="http://schemas.microsoft.com/office/drawing/2014/main" val="3897971066"/>
                    </a:ext>
                  </a:extLst>
                </a:gridCol>
              </a:tblGrid>
              <a:tr h="1479619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tx1"/>
                          </a:solidFill>
                        </a:rPr>
                        <a:t>رمضان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1953922"/>
                  </a:ext>
                </a:extLst>
              </a:tr>
              <a:tr h="1479619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tx1"/>
                          </a:solidFill>
                        </a:rPr>
                        <a:t>كل أيام السنة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8075847"/>
                  </a:ext>
                </a:extLst>
              </a:tr>
              <a:tr h="1488066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tx1"/>
                          </a:solidFill>
                        </a:rPr>
                        <a:t>شهر شوال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3585502"/>
                  </a:ext>
                </a:extLst>
              </a:tr>
            </a:tbl>
          </a:graphicData>
        </a:graphic>
      </p:graphicFrame>
      <p:pic>
        <p:nvPicPr>
          <p:cNvPr id="10" name="صورة 10">
            <a:extLst>
              <a:ext uri="{FF2B5EF4-FFF2-40B4-BE49-F238E27FC236}">
                <a16:creationId xmlns:a16="http://schemas.microsoft.com/office/drawing/2014/main" id="{DDB646A7-6CBF-DF45-909F-000384431F5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7" t="15439" r="13428" b="16897"/>
          <a:stretch/>
        </p:blipFill>
        <p:spPr>
          <a:xfrm>
            <a:off x="1111305" y="4043597"/>
            <a:ext cx="1203199" cy="1086058"/>
          </a:xfrm>
          <a:prstGeom prst="rect">
            <a:avLst/>
          </a:prstGeom>
        </p:spPr>
      </p:pic>
      <p:pic>
        <p:nvPicPr>
          <p:cNvPr id="3" name="صورة 11">
            <a:extLst>
              <a:ext uri="{FF2B5EF4-FFF2-40B4-BE49-F238E27FC236}">
                <a16:creationId xmlns:a16="http://schemas.microsoft.com/office/drawing/2014/main" id="{117F3225-69D3-CE4C-950C-5AD57D706F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6245" y="724760"/>
            <a:ext cx="1173953" cy="11739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صورة 12">
            <a:extLst>
              <a:ext uri="{FF2B5EF4-FFF2-40B4-BE49-F238E27FC236}">
                <a16:creationId xmlns:a16="http://schemas.microsoft.com/office/drawing/2014/main" id="{D3245082-5529-FF41-9745-DE5250C1F6F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7491" y="4158950"/>
            <a:ext cx="1368754" cy="13687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1513214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4">
            <a:extLst>
              <a:ext uri="{FF2B5EF4-FFF2-40B4-BE49-F238E27FC236}">
                <a16:creationId xmlns:a16="http://schemas.microsoft.com/office/drawing/2014/main" id="{46080699-A749-5D47-873F-63B1986324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" t="3783" r="2364" b="4662"/>
          <a:stretch/>
        </p:blipFill>
        <p:spPr>
          <a:xfrm>
            <a:off x="108253" y="294239"/>
            <a:ext cx="11769505" cy="6563761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7FA0CF37-B06F-A74E-9D7E-607DEA972169}"/>
              </a:ext>
            </a:extLst>
          </p:cNvPr>
          <p:cNvSpPr/>
          <p:nvPr/>
        </p:nvSpPr>
        <p:spPr>
          <a:xfrm>
            <a:off x="6358442" y="-374691"/>
            <a:ext cx="5259460" cy="5114726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3200" b="1" dirty="0">
                <a:solidFill>
                  <a:srgbClr val="C00000"/>
                </a:solidFill>
                <a:latin typeface="Aharoni" panose="02010803020104030203" pitchFamily="2" charset="-79"/>
              </a:rPr>
              <a:t>٢٢- انسبي كل ميقات إلى أهله   :</a:t>
            </a:r>
          </a:p>
        </p:txBody>
      </p:sp>
      <p:pic>
        <p:nvPicPr>
          <p:cNvPr id="3" name="صورة 11">
            <a:extLst>
              <a:ext uri="{FF2B5EF4-FFF2-40B4-BE49-F238E27FC236}">
                <a16:creationId xmlns:a16="http://schemas.microsoft.com/office/drawing/2014/main" id="{117F3225-69D3-CE4C-950C-5AD57D706F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5750" y="322384"/>
            <a:ext cx="1173953" cy="11739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صورة 12">
            <a:extLst>
              <a:ext uri="{FF2B5EF4-FFF2-40B4-BE49-F238E27FC236}">
                <a16:creationId xmlns:a16="http://schemas.microsoft.com/office/drawing/2014/main" id="{D3245082-5529-FF41-9745-DE5250C1F6F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7491" y="4158950"/>
            <a:ext cx="1368754" cy="13687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2" name="جدول 7">
            <a:extLst>
              <a:ext uri="{FF2B5EF4-FFF2-40B4-BE49-F238E27FC236}">
                <a16:creationId xmlns:a16="http://schemas.microsoft.com/office/drawing/2014/main" id="{234EAA22-2F1C-6346-A052-01A65B48A7B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8995900"/>
              </p:ext>
            </p:extLst>
          </p:nvPr>
        </p:nvGraphicFramePr>
        <p:xfrm>
          <a:off x="574098" y="1335974"/>
          <a:ext cx="4656858" cy="4778731"/>
        </p:xfrm>
        <a:graphic>
          <a:graphicData uri="http://schemas.openxmlformats.org/drawingml/2006/table">
            <a:tbl>
              <a:tblPr rtl="1" firstRow="1" bandRow="1">
                <a:tableStyleId>{C4B1156A-380E-4F78-BDF5-A606A8083BF9}</a:tableStyleId>
              </a:tblPr>
              <a:tblGrid>
                <a:gridCol w="2328429">
                  <a:extLst>
                    <a:ext uri="{9D8B030D-6E8A-4147-A177-3AD203B41FA5}">
                      <a16:colId xmlns:a16="http://schemas.microsoft.com/office/drawing/2014/main" val="968774266"/>
                    </a:ext>
                  </a:extLst>
                </a:gridCol>
                <a:gridCol w="2328429">
                  <a:extLst>
                    <a:ext uri="{9D8B030D-6E8A-4147-A177-3AD203B41FA5}">
                      <a16:colId xmlns:a16="http://schemas.microsoft.com/office/drawing/2014/main" val="3851057986"/>
                    </a:ext>
                  </a:extLst>
                </a:gridCol>
              </a:tblGrid>
              <a:tr h="598889">
                <a:tc>
                  <a:txBody>
                    <a:bodyPr/>
                    <a:lstStyle/>
                    <a:p>
                      <a:pPr algn="r" rtl="1"/>
                      <a:r>
                        <a:rPr lang="ar-SA" sz="2800" b="1" dirty="0"/>
                        <a:t>الميقات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SA" sz="2800" b="1" dirty="0"/>
                        <a:t>أهل الميقات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14883957"/>
                  </a:ext>
                </a:extLst>
              </a:tr>
              <a:tr h="839406">
                <a:tc>
                  <a:txBody>
                    <a:bodyPr/>
                    <a:lstStyle/>
                    <a:p>
                      <a:pPr algn="r" rtl="1"/>
                      <a:endParaRPr lang="ar-SA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SA" sz="2800" b="1" dirty="0"/>
                        <a:t>أهل مكة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62993723"/>
                  </a:ext>
                </a:extLst>
              </a:tr>
              <a:tr h="598889">
                <a:tc>
                  <a:txBody>
                    <a:bodyPr/>
                    <a:lstStyle/>
                    <a:p>
                      <a:pPr algn="r" rtl="1"/>
                      <a:endParaRPr lang="ar-SA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SA" sz="2800" b="1" dirty="0"/>
                        <a:t>حارج الحرم ودون الميقات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5247826"/>
                  </a:ext>
                </a:extLst>
              </a:tr>
              <a:tr h="598889">
                <a:tc>
                  <a:txBody>
                    <a:bodyPr/>
                    <a:lstStyle/>
                    <a:p>
                      <a:pPr algn="r" rtl="1"/>
                      <a:endParaRPr lang="ar-SA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SA" sz="2800" b="1" dirty="0"/>
                        <a:t>أهل المدينة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52171731"/>
                  </a:ext>
                </a:extLst>
              </a:tr>
              <a:tr h="598889">
                <a:tc>
                  <a:txBody>
                    <a:bodyPr/>
                    <a:lstStyle/>
                    <a:p>
                      <a:pPr algn="r" rtl="1"/>
                      <a:endParaRPr lang="ar-SA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SA" sz="2800" b="1" dirty="0"/>
                        <a:t>أهل الشام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96095851"/>
                  </a:ext>
                </a:extLst>
              </a:tr>
              <a:tr h="598889">
                <a:tc>
                  <a:txBody>
                    <a:bodyPr/>
                    <a:lstStyle/>
                    <a:p>
                      <a:pPr algn="r" rtl="1"/>
                      <a:endParaRPr lang="ar-SA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SA" sz="2800" b="1" dirty="0"/>
                        <a:t>أهل نجد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306024"/>
                  </a:ext>
                </a:extLst>
              </a:tr>
              <a:tr h="598889">
                <a:tc>
                  <a:txBody>
                    <a:bodyPr/>
                    <a:lstStyle/>
                    <a:p>
                      <a:pPr algn="r" rtl="1"/>
                      <a:endParaRPr lang="ar-SA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SA" sz="2800" b="1" dirty="0"/>
                        <a:t>أهل اليمن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90224910"/>
                  </a:ext>
                </a:extLst>
              </a:tr>
            </a:tbl>
          </a:graphicData>
        </a:graphic>
      </p:graphicFrame>
      <p:sp>
        <p:nvSpPr>
          <p:cNvPr id="7" name="مربع نص 6">
            <a:extLst>
              <a:ext uri="{FF2B5EF4-FFF2-40B4-BE49-F238E27FC236}">
                <a16:creationId xmlns:a16="http://schemas.microsoft.com/office/drawing/2014/main" id="{96232B74-E175-E341-8868-D1582401B8B9}"/>
              </a:ext>
            </a:extLst>
          </p:cNvPr>
          <p:cNvSpPr txBox="1"/>
          <p:nvPr/>
        </p:nvSpPr>
        <p:spPr>
          <a:xfrm>
            <a:off x="7665750" y="2480716"/>
            <a:ext cx="3110059" cy="304698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285750" indent="-285750" algn="r">
              <a:buFontTx/>
              <a:buChar char="-"/>
            </a:pPr>
            <a:r>
              <a:rPr lang="ar-SA" sz="3200" b="1" dirty="0">
                <a:solidFill>
                  <a:schemeClr val="accent1"/>
                </a:solidFill>
              </a:rPr>
              <a:t>يلملم </a:t>
            </a:r>
          </a:p>
          <a:p>
            <a:pPr marL="285750" indent="-285750" algn="r">
              <a:buFontTx/>
              <a:buChar char="-"/>
            </a:pPr>
            <a:r>
              <a:rPr lang="ar-SA" sz="3200" b="1" dirty="0">
                <a:solidFill>
                  <a:schemeClr val="accent1"/>
                </a:solidFill>
              </a:rPr>
              <a:t>الجحفة</a:t>
            </a:r>
          </a:p>
          <a:p>
            <a:pPr marL="285750" indent="-285750" algn="r">
              <a:buFontTx/>
              <a:buChar char="-"/>
            </a:pPr>
            <a:r>
              <a:rPr lang="ar-SA" sz="3200" b="1" dirty="0">
                <a:solidFill>
                  <a:schemeClr val="accent1"/>
                </a:solidFill>
              </a:rPr>
              <a:t>التنعيم</a:t>
            </a:r>
          </a:p>
          <a:p>
            <a:pPr marL="285750" indent="-285750" algn="r">
              <a:buFontTx/>
              <a:buChar char="-"/>
            </a:pPr>
            <a:r>
              <a:rPr lang="ar-SA" sz="3200" b="1" dirty="0">
                <a:solidFill>
                  <a:schemeClr val="accent1"/>
                </a:solidFill>
              </a:rPr>
              <a:t>من مكانهم </a:t>
            </a:r>
          </a:p>
          <a:p>
            <a:pPr marL="285750" indent="-285750" algn="r">
              <a:buFontTx/>
              <a:buChar char="-"/>
            </a:pPr>
            <a:r>
              <a:rPr lang="ar-SA" sz="3200" b="1" dirty="0">
                <a:solidFill>
                  <a:schemeClr val="accent1"/>
                </a:solidFill>
              </a:rPr>
              <a:t>ذا الحليفة</a:t>
            </a:r>
          </a:p>
          <a:p>
            <a:pPr marL="285750" indent="-285750" algn="r">
              <a:buFontTx/>
              <a:buChar char="-"/>
            </a:pPr>
            <a:r>
              <a:rPr lang="ar-SA" sz="3200" b="1" dirty="0">
                <a:solidFill>
                  <a:schemeClr val="accent1"/>
                </a:solidFill>
              </a:rPr>
              <a:t>قرن المنازل </a:t>
            </a:r>
          </a:p>
        </p:txBody>
      </p:sp>
    </p:spTree>
    <p:extLst>
      <p:ext uri="{BB962C8B-B14F-4D97-AF65-F5344CB8AC3E}">
        <p14:creationId xmlns:p14="http://schemas.microsoft.com/office/powerpoint/2010/main" val="21982525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 invX="1"/>
      </p:transition>
    </mc:Choice>
    <mc:Fallback>
      <p:transition spd="slow">
        <p:fade/>
      </p:transition>
    </mc:Fallback>
  </mc:AlternateContent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4">
            <a:extLst>
              <a:ext uri="{FF2B5EF4-FFF2-40B4-BE49-F238E27FC236}">
                <a16:creationId xmlns:a16="http://schemas.microsoft.com/office/drawing/2014/main" id="{46080699-A749-5D47-873F-63B1986324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" t="3783" r="2364" b="4662"/>
          <a:stretch/>
        </p:blipFill>
        <p:spPr>
          <a:xfrm>
            <a:off x="108253" y="294239"/>
            <a:ext cx="11769505" cy="6563761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7FA0CF37-B06F-A74E-9D7E-607DEA972169}"/>
              </a:ext>
            </a:extLst>
          </p:cNvPr>
          <p:cNvSpPr/>
          <p:nvPr/>
        </p:nvSpPr>
        <p:spPr>
          <a:xfrm>
            <a:off x="6358442" y="-374691"/>
            <a:ext cx="5259460" cy="5114726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3200" b="1" dirty="0">
                <a:solidFill>
                  <a:srgbClr val="C00000"/>
                </a:solidFill>
                <a:latin typeface="Aharoni" panose="02010803020104030203" pitchFamily="2" charset="-79"/>
              </a:rPr>
              <a:t>٢٣- انسبي كل عبارة الى المكان المناسب    :</a:t>
            </a:r>
          </a:p>
        </p:txBody>
      </p:sp>
      <p:pic>
        <p:nvPicPr>
          <p:cNvPr id="3" name="صورة 11">
            <a:extLst>
              <a:ext uri="{FF2B5EF4-FFF2-40B4-BE49-F238E27FC236}">
                <a16:creationId xmlns:a16="http://schemas.microsoft.com/office/drawing/2014/main" id="{117F3225-69D3-CE4C-950C-5AD57D706F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5750" y="322384"/>
            <a:ext cx="1173953" cy="11739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صورة 12">
            <a:extLst>
              <a:ext uri="{FF2B5EF4-FFF2-40B4-BE49-F238E27FC236}">
                <a16:creationId xmlns:a16="http://schemas.microsoft.com/office/drawing/2014/main" id="{D3245082-5529-FF41-9745-DE5250C1F6F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3972" y="4842821"/>
            <a:ext cx="1368754" cy="13687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2" name="جدول 7">
            <a:extLst>
              <a:ext uri="{FF2B5EF4-FFF2-40B4-BE49-F238E27FC236}">
                <a16:creationId xmlns:a16="http://schemas.microsoft.com/office/drawing/2014/main" id="{234EAA22-2F1C-6346-A052-01A65B48A7B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1582686"/>
              </p:ext>
            </p:extLst>
          </p:nvPr>
        </p:nvGraphicFramePr>
        <p:xfrm>
          <a:off x="906617" y="1889241"/>
          <a:ext cx="4308054" cy="4156788"/>
        </p:xfrm>
        <a:graphic>
          <a:graphicData uri="http://schemas.openxmlformats.org/drawingml/2006/table">
            <a:tbl>
              <a:tblPr rtl="1" firstRow="1" bandRow="1">
                <a:tableStyleId>{C4B1156A-380E-4F78-BDF5-A606A8083BF9}</a:tableStyleId>
              </a:tblPr>
              <a:tblGrid>
                <a:gridCol w="2154027">
                  <a:extLst>
                    <a:ext uri="{9D8B030D-6E8A-4147-A177-3AD203B41FA5}">
                      <a16:colId xmlns:a16="http://schemas.microsoft.com/office/drawing/2014/main" val="968774266"/>
                    </a:ext>
                  </a:extLst>
                </a:gridCol>
                <a:gridCol w="2154027">
                  <a:extLst>
                    <a:ext uri="{9D8B030D-6E8A-4147-A177-3AD203B41FA5}">
                      <a16:colId xmlns:a16="http://schemas.microsoft.com/office/drawing/2014/main" val="3851057986"/>
                    </a:ext>
                  </a:extLst>
                </a:gridCol>
              </a:tblGrid>
              <a:tr h="742017">
                <a:tc>
                  <a:txBody>
                    <a:bodyPr/>
                    <a:lstStyle/>
                    <a:p>
                      <a:pPr algn="r" rtl="1"/>
                      <a:r>
                        <a:rPr lang="ar-SA" sz="3600" dirty="0"/>
                        <a:t>اللفظ</a:t>
                      </a:r>
                      <a:endParaRPr lang="ar-SA" sz="36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SA" sz="3600" dirty="0"/>
                        <a:t>النسك</a:t>
                      </a:r>
                      <a:endParaRPr lang="ar-SA" sz="36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4883957"/>
                  </a:ext>
                </a:extLst>
              </a:tr>
              <a:tr h="1040015">
                <a:tc>
                  <a:txBody>
                    <a:bodyPr/>
                    <a:lstStyle/>
                    <a:p>
                      <a:pPr algn="r" rtl="1"/>
                      <a:endParaRPr lang="ar-SA" sz="36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SA" sz="3600" b="1" dirty="0"/>
                        <a:t>الاشتراط في النسك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2993723"/>
                  </a:ext>
                </a:extLst>
              </a:tr>
              <a:tr h="742017">
                <a:tc>
                  <a:txBody>
                    <a:bodyPr/>
                    <a:lstStyle/>
                    <a:p>
                      <a:pPr algn="r" rtl="1"/>
                      <a:endParaRPr lang="ar-SA" sz="36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SA" sz="3600" b="1" dirty="0"/>
                        <a:t>التمتع 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306024"/>
                  </a:ext>
                </a:extLst>
              </a:tr>
              <a:tr h="742017">
                <a:tc>
                  <a:txBody>
                    <a:bodyPr/>
                    <a:lstStyle/>
                    <a:p>
                      <a:pPr algn="r" rtl="1"/>
                      <a:endParaRPr lang="ar-SA" sz="36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SA" sz="3600" b="1" dirty="0"/>
                        <a:t>القرن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35994635"/>
                  </a:ext>
                </a:extLst>
              </a:tr>
              <a:tr h="742017">
                <a:tc>
                  <a:txBody>
                    <a:bodyPr/>
                    <a:lstStyle/>
                    <a:p>
                      <a:pPr algn="r" rtl="1"/>
                      <a:endParaRPr lang="ar-SA" sz="36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SA" sz="3600" b="1" dirty="0"/>
                        <a:t>الإفراد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90224910"/>
                  </a:ext>
                </a:extLst>
              </a:tr>
            </a:tbl>
          </a:graphicData>
        </a:graphic>
      </p:graphicFrame>
      <p:sp>
        <p:nvSpPr>
          <p:cNvPr id="7" name="مربع نص 6">
            <a:extLst>
              <a:ext uri="{FF2B5EF4-FFF2-40B4-BE49-F238E27FC236}">
                <a16:creationId xmlns:a16="http://schemas.microsoft.com/office/drawing/2014/main" id="{96232B74-E175-E341-8868-D1582401B8B9}"/>
              </a:ext>
            </a:extLst>
          </p:cNvPr>
          <p:cNvSpPr txBox="1"/>
          <p:nvPr/>
        </p:nvSpPr>
        <p:spPr>
          <a:xfrm>
            <a:off x="6685676" y="2780718"/>
            <a:ext cx="4308053" cy="304698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285750" indent="-285750" algn="r">
              <a:buFontTx/>
              <a:buChar char="-"/>
            </a:pPr>
            <a:r>
              <a:rPr lang="ar-SA" sz="3200" b="1" dirty="0">
                <a:solidFill>
                  <a:schemeClr val="accent1"/>
                </a:solidFill>
              </a:rPr>
              <a:t>اللهم لبيك حجا </a:t>
            </a:r>
          </a:p>
          <a:p>
            <a:pPr marL="285750" indent="-285750" algn="r">
              <a:buFontTx/>
              <a:buChar char="-"/>
            </a:pPr>
            <a:r>
              <a:rPr lang="ar-SA" sz="3200" b="1" dirty="0">
                <a:solidFill>
                  <a:schemeClr val="accent1"/>
                </a:solidFill>
              </a:rPr>
              <a:t>اللهم لبيك حجة و عمرة</a:t>
            </a:r>
          </a:p>
          <a:p>
            <a:pPr marL="285750" indent="-285750" algn="r">
              <a:buFontTx/>
              <a:buChar char="-"/>
            </a:pPr>
            <a:r>
              <a:rPr lang="ar-SA" sz="3200" b="1" dirty="0">
                <a:solidFill>
                  <a:schemeClr val="accent1"/>
                </a:solidFill>
              </a:rPr>
              <a:t>اللهم لبيك عمرة متمتعا به إلى الحج  </a:t>
            </a:r>
          </a:p>
          <a:p>
            <a:pPr marL="285750" indent="-285750" algn="r">
              <a:buFontTx/>
              <a:buChar char="-"/>
            </a:pPr>
            <a:r>
              <a:rPr lang="ar-SA" sz="3200" b="1" dirty="0">
                <a:solidFill>
                  <a:schemeClr val="accent1"/>
                </a:solidFill>
              </a:rPr>
              <a:t>(فإن حبسني حابس لمحلي حيث حبسني)</a:t>
            </a:r>
          </a:p>
        </p:txBody>
      </p:sp>
    </p:spTree>
    <p:extLst>
      <p:ext uri="{BB962C8B-B14F-4D97-AF65-F5344CB8AC3E}">
        <p14:creationId xmlns:p14="http://schemas.microsoft.com/office/powerpoint/2010/main" val="16034204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 invX="1"/>
      </p:transition>
    </mc:Choice>
    <mc:Fallback>
      <p:transition spd="slow">
        <p:fade/>
      </p:transition>
    </mc:Fallback>
  </mc:AlternateContent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4">
            <a:extLst>
              <a:ext uri="{FF2B5EF4-FFF2-40B4-BE49-F238E27FC236}">
                <a16:creationId xmlns:a16="http://schemas.microsoft.com/office/drawing/2014/main" id="{46080699-A749-5D47-873F-63B1986324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" t="3783" r="2364" b="4662"/>
          <a:stretch/>
        </p:blipFill>
        <p:spPr>
          <a:xfrm>
            <a:off x="422495" y="147117"/>
            <a:ext cx="11769505" cy="6563761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7FA0CF37-B06F-A74E-9D7E-607DEA972169}"/>
              </a:ext>
            </a:extLst>
          </p:cNvPr>
          <p:cNvSpPr/>
          <p:nvPr/>
        </p:nvSpPr>
        <p:spPr>
          <a:xfrm>
            <a:off x="6999538" y="817327"/>
            <a:ext cx="4769967" cy="5114726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5400" b="1" dirty="0">
                <a:solidFill>
                  <a:srgbClr val="C00000"/>
                </a:solidFill>
                <a:latin typeface="Aharoni" panose="02010803020104030203" pitchFamily="2" charset="-79"/>
              </a:rPr>
              <a:t>٢٤- أفضل نسك الحج   :</a:t>
            </a:r>
          </a:p>
        </p:txBody>
      </p:sp>
      <p:graphicFrame>
        <p:nvGraphicFramePr>
          <p:cNvPr id="9" name="جدول 9">
            <a:extLst>
              <a:ext uri="{FF2B5EF4-FFF2-40B4-BE49-F238E27FC236}">
                <a16:creationId xmlns:a16="http://schemas.microsoft.com/office/drawing/2014/main" id="{1A0A6E4F-BF7E-6942-965C-CD707AE6AB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6260270"/>
              </p:ext>
            </p:extLst>
          </p:nvPr>
        </p:nvGraphicFramePr>
        <p:xfrm>
          <a:off x="1826881" y="1080400"/>
          <a:ext cx="3391946" cy="4447304"/>
        </p:xfrm>
        <a:graphic>
          <a:graphicData uri="http://schemas.openxmlformats.org/drawingml/2006/table">
            <a:tbl>
              <a:tblPr rtl="1" firstRow="1" bandRow="1">
                <a:tableStyleId>{69CF1AB2-1976-4502-BF36-3FF5EA218861}</a:tableStyleId>
              </a:tblPr>
              <a:tblGrid>
                <a:gridCol w="3391946">
                  <a:extLst>
                    <a:ext uri="{9D8B030D-6E8A-4147-A177-3AD203B41FA5}">
                      <a16:colId xmlns:a16="http://schemas.microsoft.com/office/drawing/2014/main" val="3897971066"/>
                    </a:ext>
                  </a:extLst>
                </a:gridCol>
              </a:tblGrid>
              <a:tr h="1479619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tx1"/>
                          </a:solidFill>
                        </a:rPr>
                        <a:t>الإفراد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1953922"/>
                  </a:ext>
                </a:extLst>
              </a:tr>
              <a:tr h="1479619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tx1"/>
                          </a:solidFill>
                        </a:rPr>
                        <a:t>التمتع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8075847"/>
                  </a:ext>
                </a:extLst>
              </a:tr>
              <a:tr h="1488066">
                <a:tc>
                  <a:txBody>
                    <a:bodyPr/>
                    <a:lstStyle/>
                    <a:p>
                      <a:pPr algn="ctr" rtl="1"/>
                      <a:r>
                        <a:rPr lang="ar-SA" sz="4800" b="1" dirty="0">
                          <a:solidFill>
                            <a:schemeClr val="tx1"/>
                          </a:solidFill>
                        </a:rPr>
                        <a:t>القران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3585502"/>
                  </a:ext>
                </a:extLst>
              </a:tr>
            </a:tbl>
          </a:graphicData>
        </a:graphic>
      </p:graphicFrame>
      <p:pic>
        <p:nvPicPr>
          <p:cNvPr id="10" name="صورة 10">
            <a:extLst>
              <a:ext uri="{FF2B5EF4-FFF2-40B4-BE49-F238E27FC236}">
                <a16:creationId xmlns:a16="http://schemas.microsoft.com/office/drawing/2014/main" id="{DDB646A7-6CBF-DF45-909F-000384431F5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7" t="15439" r="13428" b="16897"/>
          <a:stretch/>
        </p:blipFill>
        <p:spPr>
          <a:xfrm>
            <a:off x="998136" y="2761023"/>
            <a:ext cx="1203199" cy="1086058"/>
          </a:xfrm>
          <a:prstGeom prst="rect">
            <a:avLst/>
          </a:prstGeom>
        </p:spPr>
      </p:pic>
      <p:pic>
        <p:nvPicPr>
          <p:cNvPr id="3" name="صورة 11">
            <a:extLst>
              <a:ext uri="{FF2B5EF4-FFF2-40B4-BE49-F238E27FC236}">
                <a16:creationId xmlns:a16="http://schemas.microsoft.com/office/drawing/2014/main" id="{117F3225-69D3-CE4C-950C-5AD57D706F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6245" y="724760"/>
            <a:ext cx="1173953" cy="11739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صورة 12">
            <a:extLst>
              <a:ext uri="{FF2B5EF4-FFF2-40B4-BE49-F238E27FC236}">
                <a16:creationId xmlns:a16="http://schemas.microsoft.com/office/drawing/2014/main" id="{D3245082-5529-FF41-9745-DE5250C1F6F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7491" y="4158950"/>
            <a:ext cx="1368754" cy="13687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500949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4">
            <a:extLst>
              <a:ext uri="{FF2B5EF4-FFF2-40B4-BE49-F238E27FC236}">
                <a16:creationId xmlns:a16="http://schemas.microsoft.com/office/drawing/2014/main" id="{46080699-A749-5D47-873F-63B1986324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" t="3783" r="2364" b="4662"/>
          <a:stretch/>
        </p:blipFill>
        <p:spPr>
          <a:xfrm>
            <a:off x="108253" y="294239"/>
            <a:ext cx="11769505" cy="6563761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7FA0CF37-B06F-A74E-9D7E-607DEA972169}"/>
              </a:ext>
            </a:extLst>
          </p:cNvPr>
          <p:cNvSpPr/>
          <p:nvPr/>
        </p:nvSpPr>
        <p:spPr>
          <a:xfrm>
            <a:off x="6371016" y="1236363"/>
            <a:ext cx="5259460" cy="5114726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6600" b="1" dirty="0">
                <a:solidFill>
                  <a:srgbClr val="C00000"/>
                </a:solidFill>
                <a:latin typeface="Aharoni" panose="02010803020104030203" pitchFamily="2" charset="-79"/>
              </a:rPr>
              <a:t>٢٥- مثلي لما يلي   :</a:t>
            </a:r>
          </a:p>
        </p:txBody>
      </p:sp>
      <p:pic>
        <p:nvPicPr>
          <p:cNvPr id="3" name="صورة 11">
            <a:extLst>
              <a:ext uri="{FF2B5EF4-FFF2-40B4-BE49-F238E27FC236}">
                <a16:creationId xmlns:a16="http://schemas.microsoft.com/office/drawing/2014/main" id="{117F3225-69D3-CE4C-950C-5AD57D706F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2726" y="1189291"/>
            <a:ext cx="1651775" cy="16517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صورة 12">
            <a:extLst>
              <a:ext uri="{FF2B5EF4-FFF2-40B4-BE49-F238E27FC236}">
                <a16:creationId xmlns:a16="http://schemas.microsoft.com/office/drawing/2014/main" id="{D3245082-5529-FF41-9745-DE5250C1F6F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3972" y="4842821"/>
            <a:ext cx="1368754" cy="13687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مربع نص 6">
            <a:extLst>
              <a:ext uri="{FF2B5EF4-FFF2-40B4-BE49-F238E27FC236}">
                <a16:creationId xmlns:a16="http://schemas.microsoft.com/office/drawing/2014/main" id="{96232B74-E175-E341-8868-D1582401B8B9}"/>
              </a:ext>
            </a:extLst>
          </p:cNvPr>
          <p:cNvSpPr txBox="1"/>
          <p:nvPr/>
        </p:nvSpPr>
        <p:spPr>
          <a:xfrm>
            <a:off x="816556" y="2270232"/>
            <a:ext cx="4308053" cy="206210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285750" indent="-285750" algn="r">
              <a:buFontTx/>
              <a:buChar char="-"/>
            </a:pPr>
            <a:r>
              <a:rPr lang="ar-SA" sz="3200" b="1" dirty="0">
                <a:solidFill>
                  <a:schemeClr val="accent1"/>
                </a:solidFill>
              </a:rPr>
              <a:t>مستحبات الصيام</a:t>
            </a:r>
          </a:p>
          <a:p>
            <a:pPr marL="285750" indent="-285750" algn="r">
              <a:buFontTx/>
              <a:buChar char="-"/>
            </a:pPr>
            <a:r>
              <a:rPr lang="ar-SA" sz="3200" b="1" dirty="0">
                <a:solidFill>
                  <a:schemeClr val="accent1"/>
                </a:solidFill>
              </a:rPr>
              <a:t>مستحبات الإحرام</a:t>
            </a:r>
          </a:p>
          <a:p>
            <a:pPr marL="285750" indent="-285750" algn="r">
              <a:buFontTx/>
              <a:buChar char="-"/>
            </a:pPr>
            <a:r>
              <a:rPr lang="ar-SA" sz="3200" b="1" dirty="0">
                <a:solidFill>
                  <a:schemeClr val="accent1"/>
                </a:solidFill>
              </a:rPr>
              <a:t>مفسدات الصوم</a:t>
            </a:r>
          </a:p>
          <a:p>
            <a:pPr marL="285750" indent="-285750" algn="r">
              <a:buFontTx/>
              <a:buChar char="-"/>
            </a:pPr>
            <a:r>
              <a:rPr lang="ar-SA" sz="3200" b="1" dirty="0">
                <a:solidFill>
                  <a:schemeClr val="accent1"/>
                </a:solidFill>
              </a:rPr>
              <a:t>أمور لا تفسد الصوم </a:t>
            </a:r>
          </a:p>
        </p:txBody>
      </p:sp>
    </p:spTree>
    <p:extLst>
      <p:ext uri="{BB962C8B-B14F-4D97-AF65-F5344CB8AC3E}">
        <p14:creationId xmlns:p14="http://schemas.microsoft.com/office/powerpoint/2010/main" val="17551458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 invX="1"/>
      </p:transition>
    </mc:Choice>
    <mc:Fallback>
      <p:transition spd="slow">
        <p:fade/>
      </p:transition>
    </mc:Fallback>
  </mc:AlternateContent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4">
            <a:extLst>
              <a:ext uri="{FF2B5EF4-FFF2-40B4-BE49-F238E27FC236}">
                <a16:creationId xmlns:a16="http://schemas.microsoft.com/office/drawing/2014/main" id="{46080699-A749-5D47-873F-63B1986324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" t="3783" r="2364" b="4662"/>
          <a:stretch/>
        </p:blipFill>
        <p:spPr>
          <a:xfrm>
            <a:off x="108253" y="294239"/>
            <a:ext cx="11769505" cy="6563761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7FA0CF37-B06F-A74E-9D7E-607DEA972169}"/>
              </a:ext>
            </a:extLst>
          </p:cNvPr>
          <p:cNvSpPr/>
          <p:nvPr/>
        </p:nvSpPr>
        <p:spPr>
          <a:xfrm>
            <a:off x="6371016" y="1236363"/>
            <a:ext cx="5259460" cy="5114726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6600" b="1" dirty="0">
                <a:solidFill>
                  <a:srgbClr val="C00000"/>
                </a:solidFill>
                <a:latin typeface="Aharoni" panose="02010803020104030203" pitchFamily="2" charset="-79"/>
              </a:rPr>
              <a:t>الحمد لله الذي بفضله تمم الصالحات</a:t>
            </a:r>
          </a:p>
        </p:txBody>
      </p:sp>
      <p:pic>
        <p:nvPicPr>
          <p:cNvPr id="6" name="صورة 12">
            <a:extLst>
              <a:ext uri="{FF2B5EF4-FFF2-40B4-BE49-F238E27FC236}">
                <a16:creationId xmlns:a16="http://schemas.microsoft.com/office/drawing/2014/main" id="{D3245082-5529-FF41-9745-DE5250C1F6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2768" y="2341230"/>
            <a:ext cx="2904991" cy="29049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465662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 invX="1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شاشة عريضة</PresentationFormat>
  <Slides>116</Slides>
  <Notes>0</Notes>
  <HiddenSlides>0</HiddenSlides>
  <ScaleCrop>false</ScaleCrop>
  <HeadingPairs>
    <vt:vector size="4" baseType="variant">
      <vt:variant>
        <vt:lpstr>نسق</vt:lpstr>
      </vt:variant>
      <vt:variant>
        <vt:i4>1</vt:i4>
      </vt:variant>
      <vt:variant>
        <vt:lpstr>عناوين الشرائح</vt:lpstr>
      </vt:variant>
      <vt:variant>
        <vt:i4>116</vt:i4>
      </vt:variant>
    </vt:vector>
  </HeadingPairs>
  <TitlesOfParts>
    <vt:vector size="117" baseType="lpstr">
      <vt:lpstr>نسق Office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dc:creator>sharifah12356@outlook.sa</dc:creator>
  <cp:lastModifiedBy>sharifah12356@outlook.sa</cp:lastModifiedBy>
  <cp:revision>6</cp:revision>
  <dcterms:created xsi:type="dcterms:W3CDTF">2021-12-28T16:54:24Z</dcterms:created>
  <dcterms:modified xsi:type="dcterms:W3CDTF">2022-01-06T11:42:36Z</dcterms:modified>
</cp:coreProperties>
</file>