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2" r:id="rId2"/>
    <p:sldId id="257" r:id="rId3"/>
    <p:sldId id="263" r:id="rId4"/>
    <p:sldId id="268" r:id="rId5"/>
    <p:sldId id="256" r:id="rId6"/>
    <p:sldId id="270" r:id="rId7"/>
    <p:sldId id="269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D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94660"/>
  </p:normalViewPr>
  <p:slideViewPr>
    <p:cSldViewPr snapToGrid="0">
      <p:cViewPr varScale="1">
        <p:scale>
          <a:sx n="89" d="100"/>
          <a:sy n="89" d="100"/>
        </p:scale>
        <p:origin x="60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B70A4-2A8E-46FF-9A3E-F231F8FCD0B3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5BA73C-C24C-49A9-A21B-94A19A3372AE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548801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89D86-5156-C6F5-834D-E56EE9EDC0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32455-FA58-37E2-0825-2D31976662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AD761-7452-3064-93B4-71C4BC446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106E8-2643-31C9-11BF-B1D7F537A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76276-B52C-9B16-1CB4-D3A9747C7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565758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2EDB-7473-83B0-3543-5E91C06A5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74C78-002C-A136-1DA8-B9C07A47B8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4CA1A8-8CD7-4FAC-C884-0387ADA9E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F7751-678E-F761-F975-CBD13DBEC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9B929B-3C14-4BDB-52DA-45FD38814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337149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BEB6B-F421-CEBC-1A99-9957D899E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B1086-05A2-147C-B473-3B504EC7FB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007FB-C298-790A-D290-192C5C214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0073A-D53C-8961-B483-788654C2C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D498-8604-1708-CC20-A1A47EFD1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824850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C84BE-6058-8C6E-F403-C79E8AE5E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09728-BCBF-C605-C173-5DF4997CD0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C20982-C82E-B620-5E9B-36F132FE3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23BF82-93F7-A083-3F18-E9AB85FE7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B84D4E-3A14-310D-DE51-6E431E5E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1EC46A-BE58-C96D-63D5-D5C82D980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793452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0A1D-BDF5-1825-CEB9-EFA667E63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7D32C-3BF9-E7C5-7286-F62A6E81E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3035C8-78E3-6C20-7709-AA97463144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AFDE83-DD75-B628-BE84-3FC7E34AA8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53C45A-E5A9-2202-3C00-7067CF8784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705B38-E8CA-348A-1D5F-7AF95DEF7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2E236D-A23C-0233-6D99-3B823C4DF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010EA2-C364-E751-D429-B4EA49B6B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18331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31B34-A5A6-DB6B-BCE7-B68BF3AE8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43B46-13AA-F1C7-3F8C-D4BF17659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808675-3A67-1409-E5BF-C8A7FE45E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759302-BDE0-FAD2-B528-CF69E6E2B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236361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A53275-83E6-D87D-4A92-58527EAB0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19C54D-1920-634A-2CEC-92E1AAF0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500C45-D8E6-3F8D-5ECA-88D91F4A7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792752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A2F72-C15B-8F8B-3532-063A979B0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6B3FD-9EE6-74F1-6A4D-7E3D27B0D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80585B-97D4-D4C0-D907-DB62C454B7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1D817-5524-07F4-B6EB-5AB0D6447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32E073-0A84-C431-9448-4156D0465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58B9EF-21F3-24D7-DB51-C1982B15A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436357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E26B3-D093-32C6-EE7E-EA17DD0E4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5AFFD2-E161-6978-1DDE-296DDF2B85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79743A-3C52-6FA7-A748-A0A18267F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CB6D2B-5FF0-3420-AEF8-8BCB5F971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E3FBE9-D03A-AB57-45C7-660CD69F1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3077D6-22E5-AC6F-2D67-CE5704B24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185658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C588D-595D-9D13-08E7-734144F00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22D069-9B1E-C595-A6C6-D55CA352B9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02BB2-6A29-C667-92A8-405B41BEA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97FBE-2C24-E44C-C534-4FEF7CF89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AA18F-F522-6568-8C2B-1112D9103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68609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823C5D-F635-4277-7817-CF4593FA35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CCE261-A3CC-3808-4714-F3CADB28F8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80E30-B43F-6F09-5CAD-EE2449276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0E2BF-8616-DD92-AC56-327E2EC8B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88033-E632-D140-4D81-9B6ED5EEB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693213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8315E4-B94C-13B9-C283-52CB9513D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D49B5A-E5F8-48C2-4EEF-89168FDD1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91C266-152D-3DAC-47D1-0A76E46DA1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8E9A0-4798-40F2-B7C9-E1FE7273E087}" type="datetimeFigureOut">
              <a:rPr lang="en-AE" smtClean="0"/>
              <a:t>17/09/2022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50128B-B089-CEF0-06FE-CB10AA31B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601D8-C207-2BD2-C64A-332BBBFB95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1EC7C-2325-4400-BCE2-83295E9B9638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219050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svg"/><Relationship Id="rId18" Type="http://schemas.openxmlformats.org/officeDocument/2006/relationships/image" Target="../media/image22.sv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sv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audio" Target="../media/media1.mp3"/><Relationship Id="rId16" Type="http://schemas.openxmlformats.org/officeDocument/2006/relationships/image" Target="../media/image20.svg"/><Relationship Id="rId1" Type="http://schemas.microsoft.com/office/2007/relationships/media" Target="../media/media1.mp3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svg"/><Relationship Id="rId15" Type="http://schemas.openxmlformats.org/officeDocument/2006/relationships/image" Target="../media/image19.png"/><Relationship Id="rId10" Type="http://schemas.openxmlformats.org/officeDocument/2006/relationships/image" Target="../media/image14.sv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svg"/><Relationship Id="rId18" Type="http://schemas.openxmlformats.org/officeDocument/2006/relationships/image" Target="../media/image22.sv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sv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audio" Target="../media/media1.mp3"/><Relationship Id="rId16" Type="http://schemas.openxmlformats.org/officeDocument/2006/relationships/image" Target="../media/image20.svg"/><Relationship Id="rId1" Type="http://schemas.microsoft.com/office/2007/relationships/media" Target="../media/media1.mp3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svg"/><Relationship Id="rId15" Type="http://schemas.openxmlformats.org/officeDocument/2006/relationships/image" Target="../media/image19.png"/><Relationship Id="rId10" Type="http://schemas.openxmlformats.org/officeDocument/2006/relationships/image" Target="../media/image14.sv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99769FF-E8C5-6CA0-1DF9-2FF7EC893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9B7DFB2D-A469-2F95-BCDE-279C04D1F302}"/>
              </a:ext>
            </a:extLst>
          </p:cNvPr>
          <p:cNvGrpSpPr/>
          <p:nvPr/>
        </p:nvGrpSpPr>
        <p:grpSpPr>
          <a:xfrm>
            <a:off x="6022428" y="1061544"/>
            <a:ext cx="1950983" cy="1361151"/>
            <a:chOff x="6022428" y="1061544"/>
            <a:chExt cx="1950983" cy="136115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65ABE8D-F2CB-A831-E7F2-B1D66433EA65}"/>
                </a:ext>
              </a:extLst>
            </p:cNvPr>
            <p:cNvSpPr/>
            <p:nvPr/>
          </p:nvSpPr>
          <p:spPr>
            <a:xfrm>
              <a:off x="6579475" y="1513490"/>
              <a:ext cx="1261242" cy="451945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7BB93DF-8E80-4FF6-64AB-0B1C5B0F36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022428" y="1061544"/>
              <a:ext cx="1950983" cy="1361151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12CBB6EA-DA0D-BE3A-4039-E0A1DC7C5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006" y="3901440"/>
            <a:ext cx="3182388" cy="28105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DBBDC86-D689-1762-81EE-50FF73D60846}"/>
              </a:ext>
            </a:extLst>
          </p:cNvPr>
          <p:cNvSpPr/>
          <p:nvPr/>
        </p:nvSpPr>
        <p:spPr>
          <a:xfrm>
            <a:off x="8397764" y="1354741"/>
            <a:ext cx="23134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 rtl="1"/>
            <a:r>
              <a:rPr lang="ar-AE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ماذا تشاهد؟</a:t>
            </a:r>
            <a:endParaRPr lang="en-US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D96EE90-659D-9ABB-DB93-D9FD5BFE8328}"/>
              </a:ext>
            </a:extLst>
          </p:cNvPr>
          <p:cNvSpPr/>
          <p:nvPr/>
        </p:nvSpPr>
        <p:spPr>
          <a:xfrm>
            <a:off x="-703581" y="1016187"/>
            <a:ext cx="582889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/>
            <a:r>
              <a:rPr lang="ar-AE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هل شاركت يوماً </a:t>
            </a:r>
            <a:r>
              <a:rPr lang="ar-AE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في الإذاعة المدرسية ؟</a:t>
            </a:r>
            <a:endParaRPr lang="en-US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107D9D8D-4B64-5EF8-F137-4232FD5FF211}"/>
              </a:ext>
            </a:extLst>
          </p:cNvPr>
          <p:cNvSpPr/>
          <p:nvPr/>
        </p:nvSpPr>
        <p:spPr>
          <a:xfrm>
            <a:off x="0" y="186813"/>
            <a:ext cx="1632155" cy="412955"/>
          </a:xfrm>
          <a:custGeom>
            <a:avLst/>
            <a:gdLst>
              <a:gd name="connsiteX0" fmla="*/ 0 w 1632155"/>
              <a:gd name="connsiteY0" fmla="*/ 0 h 412955"/>
              <a:gd name="connsiteX1" fmla="*/ 432456 w 1632155"/>
              <a:gd name="connsiteY1" fmla="*/ 0 h 412955"/>
              <a:gd name="connsiteX2" fmla="*/ 921938 w 1632155"/>
              <a:gd name="connsiteY2" fmla="*/ 0 h 412955"/>
              <a:gd name="connsiteX3" fmla="*/ 1425678 w 1632155"/>
              <a:gd name="connsiteY3" fmla="*/ 0 h 412955"/>
              <a:gd name="connsiteX4" fmla="*/ 1632155 w 1632155"/>
              <a:gd name="connsiteY4" fmla="*/ 206478 h 412955"/>
              <a:gd name="connsiteX5" fmla="*/ 1425678 w 1632155"/>
              <a:gd name="connsiteY5" fmla="*/ 412955 h 412955"/>
              <a:gd name="connsiteX6" fmla="*/ 950452 w 1632155"/>
              <a:gd name="connsiteY6" fmla="*/ 412955 h 412955"/>
              <a:gd name="connsiteX7" fmla="*/ 460969 w 1632155"/>
              <a:gd name="connsiteY7" fmla="*/ 412955 h 412955"/>
              <a:gd name="connsiteX8" fmla="*/ 0 w 1632155"/>
              <a:gd name="connsiteY8" fmla="*/ 412955 h 412955"/>
              <a:gd name="connsiteX9" fmla="*/ 0 w 1632155"/>
              <a:gd name="connsiteY9" fmla="*/ 0 h 41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412955" fill="none" extrusionOk="0">
                <a:moveTo>
                  <a:pt x="0" y="0"/>
                </a:moveTo>
                <a:cubicBezTo>
                  <a:pt x="144716" y="-43953"/>
                  <a:pt x="223334" y="18677"/>
                  <a:pt x="432456" y="0"/>
                </a:cubicBezTo>
                <a:cubicBezTo>
                  <a:pt x="641578" y="-18677"/>
                  <a:pt x="696866" y="29787"/>
                  <a:pt x="921938" y="0"/>
                </a:cubicBezTo>
                <a:cubicBezTo>
                  <a:pt x="1147010" y="-29787"/>
                  <a:pt x="1247983" y="22363"/>
                  <a:pt x="1425678" y="0"/>
                </a:cubicBezTo>
                <a:cubicBezTo>
                  <a:pt x="1515782" y="69314"/>
                  <a:pt x="1542599" y="147994"/>
                  <a:pt x="1632155" y="206478"/>
                </a:cubicBezTo>
                <a:cubicBezTo>
                  <a:pt x="1576912" y="300577"/>
                  <a:pt x="1497935" y="330525"/>
                  <a:pt x="1425678" y="412955"/>
                </a:cubicBezTo>
                <a:cubicBezTo>
                  <a:pt x="1281761" y="448668"/>
                  <a:pt x="1175164" y="402241"/>
                  <a:pt x="950452" y="412955"/>
                </a:cubicBezTo>
                <a:cubicBezTo>
                  <a:pt x="725740" y="423669"/>
                  <a:pt x="644002" y="385697"/>
                  <a:pt x="460969" y="412955"/>
                </a:cubicBezTo>
                <a:cubicBezTo>
                  <a:pt x="277936" y="440213"/>
                  <a:pt x="94057" y="369045"/>
                  <a:pt x="0" y="412955"/>
                </a:cubicBezTo>
                <a:cubicBezTo>
                  <a:pt x="-28801" y="270070"/>
                  <a:pt x="9092" y="206266"/>
                  <a:pt x="0" y="0"/>
                </a:cubicBezTo>
                <a:close/>
              </a:path>
              <a:path w="1632155" h="412955" stroke="0" extrusionOk="0">
                <a:moveTo>
                  <a:pt x="0" y="0"/>
                </a:moveTo>
                <a:cubicBezTo>
                  <a:pt x="150031" y="-42731"/>
                  <a:pt x="323036" y="26798"/>
                  <a:pt x="460969" y="0"/>
                </a:cubicBezTo>
                <a:cubicBezTo>
                  <a:pt x="598902" y="-26798"/>
                  <a:pt x="740155" y="28773"/>
                  <a:pt x="921938" y="0"/>
                </a:cubicBezTo>
                <a:cubicBezTo>
                  <a:pt x="1103721" y="-28773"/>
                  <a:pt x="1287422" y="34167"/>
                  <a:pt x="1425678" y="0"/>
                </a:cubicBezTo>
                <a:cubicBezTo>
                  <a:pt x="1494528" y="57102"/>
                  <a:pt x="1520459" y="133810"/>
                  <a:pt x="1632155" y="206478"/>
                </a:cubicBezTo>
                <a:cubicBezTo>
                  <a:pt x="1556949" y="290699"/>
                  <a:pt x="1479202" y="333450"/>
                  <a:pt x="1425678" y="412955"/>
                </a:cubicBezTo>
                <a:cubicBezTo>
                  <a:pt x="1276630" y="420575"/>
                  <a:pt x="1124055" y="383147"/>
                  <a:pt x="978966" y="412955"/>
                </a:cubicBezTo>
                <a:cubicBezTo>
                  <a:pt x="833877" y="442763"/>
                  <a:pt x="670497" y="381936"/>
                  <a:pt x="532253" y="412955"/>
                </a:cubicBezTo>
                <a:cubicBezTo>
                  <a:pt x="394009" y="443974"/>
                  <a:pt x="145522" y="404848"/>
                  <a:pt x="0" y="412955"/>
                </a:cubicBezTo>
                <a:cubicBezTo>
                  <a:pt x="-10610" y="272922"/>
                  <a:pt x="17359" y="157817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التهيئة </a:t>
            </a:r>
            <a:endParaRPr lang="en-AE" sz="2400" b="1" dirty="0"/>
          </a:p>
        </p:txBody>
      </p:sp>
    </p:spTree>
    <p:extLst>
      <p:ext uri="{BB962C8B-B14F-4D97-AF65-F5344CB8AC3E}">
        <p14:creationId xmlns:p14="http://schemas.microsoft.com/office/powerpoint/2010/main" val="426972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8" y="235975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8C2303-6127-2476-D077-E04A1FD81B09}"/>
              </a:ext>
            </a:extLst>
          </p:cNvPr>
          <p:cNvSpPr/>
          <p:nvPr/>
        </p:nvSpPr>
        <p:spPr>
          <a:xfrm>
            <a:off x="2068451" y="1921036"/>
            <a:ext cx="9828581" cy="30546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AE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يستوعب المتعلم النص السردي المسموع ويعيد ذكر المحتوى بدقة وترتيب مميزاً الفكرة الواردة فيها من تلك التي لم ترد .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050" name="Picture 2" descr="Kids students studying together doing homework reading discussing school projects around the table">
            <a:extLst>
              <a:ext uri="{FF2B5EF4-FFF2-40B4-BE49-F238E27FC236}">
                <a16:creationId xmlns:a16="http://schemas.microsoft.com/office/drawing/2014/main" id="{7DEB5F4E-56CA-2EE8-1849-74DFEF4C6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8" y="3448377"/>
            <a:ext cx="5208495" cy="378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5F34B790-0D46-80B0-07BB-02C71273491F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الأهداف</a:t>
            </a:r>
            <a:endParaRPr lang="en-AE" sz="2400" b="1" dirty="0"/>
          </a:p>
        </p:txBody>
      </p:sp>
    </p:spTree>
    <p:extLst>
      <p:ext uri="{BB962C8B-B14F-4D97-AF65-F5344CB8AC3E}">
        <p14:creationId xmlns:p14="http://schemas.microsoft.com/office/powerpoint/2010/main" val="1744264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8" y="235975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65B30DF-A205-7277-9CD3-830EF7D0C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15" y="2641179"/>
            <a:ext cx="1892504" cy="398155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A8C2303-6127-2476-D077-E04A1FD81B09}"/>
              </a:ext>
            </a:extLst>
          </p:cNvPr>
          <p:cNvSpPr/>
          <p:nvPr/>
        </p:nvSpPr>
        <p:spPr>
          <a:xfrm>
            <a:off x="2089953" y="525826"/>
            <a:ext cx="9828581" cy="8540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6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هيّا نقرأ الأسئلة التالية  ونجيب عليها بعد الاستماع الأول : </a:t>
            </a:r>
            <a:endParaRPr lang="en-US" sz="36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737637-C2A6-FAD8-FF11-79CE803D791A}"/>
              </a:ext>
            </a:extLst>
          </p:cNvPr>
          <p:cNvSpPr/>
          <p:nvPr/>
        </p:nvSpPr>
        <p:spPr>
          <a:xfrm>
            <a:off x="2068450" y="1753750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لِماذا قامَ الْمُدَرِّسُ بِتَرْشيحِ الطّالِب للانْضِمامِ في أُسْرَةِ الْإذاعَةِ الْمَـدْرَسِيَّة؟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59AB00-256C-1C1E-8742-AD0BD60F3B2C}"/>
              </a:ext>
            </a:extLst>
          </p:cNvPr>
          <p:cNvSpPr/>
          <p:nvPr/>
        </p:nvSpPr>
        <p:spPr>
          <a:xfrm>
            <a:off x="2068449" y="2897035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مِمَّ كانَ الطّالِبُ خائِفاً 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F738B4-5D7B-5AB0-8454-E30D76C643CA}"/>
              </a:ext>
            </a:extLst>
          </p:cNvPr>
          <p:cNvSpPr/>
          <p:nvPr/>
        </p:nvSpPr>
        <p:spPr>
          <a:xfrm>
            <a:off x="2068448" y="4158954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لِماذا لُقِّـبَ الطّالِبُ بِكَرَوانِ الإِذاعَةِ ؟ ما رأْيُكَ بِهذا اللَّـقَب؟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805CDB-5C76-0512-A951-CDA8424C16EC}"/>
              </a:ext>
            </a:extLst>
          </p:cNvPr>
          <p:cNvSpPr/>
          <p:nvPr/>
        </p:nvSpPr>
        <p:spPr>
          <a:xfrm>
            <a:off x="2089953" y="5420873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كَيْـفَ تَـخَـلَّـصَ الطّالِبُ مِنْ خَـوْفِـهِ ؟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482F9768-A4D3-F24C-399F-02B9C1BE3D57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قبل الاستماع 1</a:t>
            </a:r>
            <a:endParaRPr lang="en-AE" sz="2000" b="1" dirty="0"/>
          </a:p>
        </p:txBody>
      </p:sp>
    </p:spTree>
    <p:extLst>
      <p:ext uri="{BB962C8B-B14F-4D97-AF65-F5344CB8AC3E}">
        <p14:creationId xmlns:p14="http://schemas.microsoft.com/office/powerpoint/2010/main" val="255706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8" y="235975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5EA0F3-18B3-79B9-EA3E-E0F1A9F4595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93663" y="2605548"/>
            <a:ext cx="3326908" cy="40552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A4F816-0696-70C9-3AB5-A761C52E66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2446" y="1207311"/>
            <a:ext cx="5938019" cy="2402032"/>
          </a:xfrm>
          <a:prstGeom prst="rect">
            <a:avLst/>
          </a:prstGeom>
        </p:spPr>
      </p:pic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DD1BEC2B-8A79-76D7-99F8-1D96418BE9C1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الاستماع 1</a:t>
            </a:r>
            <a:endParaRPr lang="en-AE" sz="2000" b="1" dirty="0"/>
          </a:p>
        </p:txBody>
      </p:sp>
    </p:spTree>
    <p:extLst>
      <p:ext uri="{BB962C8B-B14F-4D97-AF65-F5344CB8AC3E}">
        <p14:creationId xmlns:p14="http://schemas.microsoft.com/office/powerpoint/2010/main" val="265975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raphic 38">
            <a:extLst>
              <a:ext uri="{FF2B5EF4-FFF2-40B4-BE49-F238E27FC236}">
                <a16:creationId xmlns:a16="http://schemas.microsoft.com/office/drawing/2014/main" id="{D867DEFB-74B1-0BE1-96A9-10B973F1C5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2854" b="1902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F99B6D99-1FCB-5F6C-1186-8452B9CE16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3363" y="2931879"/>
            <a:ext cx="3162849" cy="3757612"/>
          </a:xfrm>
          <a:prstGeom prst="rect">
            <a:avLst/>
          </a:prstGeom>
        </p:spPr>
      </p:pic>
      <p:pic>
        <p:nvPicPr>
          <p:cNvPr id="15" name="نص استماع ( كروان الاذاعه) mb3 ثاني">
            <a:hlinkClick r:id="" action="ppaction://media"/>
            <a:extLst>
              <a:ext uri="{FF2B5EF4-FFF2-40B4-BE49-F238E27FC236}">
                <a16:creationId xmlns:a16="http://schemas.microsoft.com/office/drawing/2014/main" id="{E281C913-DCF7-CD1B-6429-C0498D7FAC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44793" y="7887667"/>
            <a:ext cx="640080" cy="64008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C7A8BEC-8571-71F9-D91C-341E1216927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96385" y="3043517"/>
            <a:ext cx="3159998" cy="36459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B4A08E-21B6-C3C1-1C2C-9B4CF93B776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4569" y="1395511"/>
            <a:ext cx="3231160" cy="546248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7B396FC7-2075-2DD6-ADE3-896E7B0357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3363" y="2931879"/>
            <a:ext cx="3162849" cy="375761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EEE907D-793E-2F6A-CFF3-D8E013AB5DE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-6857999"/>
            <a:ext cx="12192000" cy="6857999"/>
          </a:xfrm>
          <a:prstGeom prst="rect">
            <a:avLst/>
          </a:prstGeom>
        </p:spPr>
      </p:pic>
      <p:sp>
        <p:nvSpPr>
          <p:cNvPr id="40" name="Thought Bubble: Cloud 39">
            <a:extLst>
              <a:ext uri="{FF2B5EF4-FFF2-40B4-BE49-F238E27FC236}">
                <a16:creationId xmlns:a16="http://schemas.microsoft.com/office/drawing/2014/main" id="{A33EED66-6AF0-5748-D616-372FCCFBD224}"/>
              </a:ext>
            </a:extLst>
          </p:cNvPr>
          <p:cNvSpPr/>
          <p:nvPr/>
        </p:nvSpPr>
        <p:spPr>
          <a:xfrm>
            <a:off x="0" y="1800250"/>
            <a:ext cx="6799951" cy="4969548"/>
          </a:xfrm>
          <a:prstGeom prst="cloudCallout">
            <a:avLst>
              <a:gd name="adj1" fmla="val 55377"/>
              <a:gd name="adj2" fmla="val -5036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390E3C5B-87E5-820B-C076-A97E494700F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44042" y="2379804"/>
            <a:ext cx="5911866" cy="4096923"/>
          </a:xfrm>
          <a:prstGeom prst="rect">
            <a:avLst/>
          </a:prstGeom>
        </p:spPr>
      </p:pic>
      <p:pic>
        <p:nvPicPr>
          <p:cNvPr id="44" name="Graphic 43">
            <a:extLst>
              <a:ext uri="{FF2B5EF4-FFF2-40B4-BE49-F238E27FC236}">
                <a16:creationId xmlns:a16="http://schemas.microsoft.com/office/drawing/2014/main" id="{0855E18C-1BC1-7CF7-46D1-1CF4246F7D5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554659" y="2379804"/>
            <a:ext cx="1690631" cy="365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60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96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51445 -0.00417 " pathEditMode="relative" rAng="0" ptsTypes="AA">
                                      <p:cBhvr>
                                        <p:cTn id="8" dur="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29" y="-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4.16667E-6 -3.7037E-7 L -4.16667E-6 0.00023 C -4.16667E-6 0.01343 0.00118 0.02685 0.00183 0.04028 C 0.00508 0.24282 -0.0052 0.16366 0.00756 0.25 C 0.00821 0.27245 0.00886 0.29468 0.00951 0.3169 C 0.01016 0.32894 0.01146 0.34097 0.01211 0.35278 C 0.01263 0.375 0.01329 0.39722 0.01394 0.41944 C 0.01459 0.44005 0.01654 0.4537 0.01849 0.47315 C 0.01784 0.48727 0.01654 0.63657 0.01394 0.67847 C 0.01329 0.69213 0.01081 0.70532 0.00951 0.71898 C 0.00313 0.79931 0.00951 0.74537 0.00183 0.8037 C 0.00248 0.86482 0.00248 0.92593 0.00378 0.98681 C 0.00573 1.0963 0.00573 0.98472 0.00573 1.01343 L 0.00573 1.01366 " pathEditMode="relative" rAng="0" ptsTypes="AAAAAAAAA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3.75E-6 1.11111E-6 L -3.75E-6 0.00023 C -3.75E-6 0.01342 0.00118 0.02685 0.00183 0.04028 C 0.00508 0.24282 -0.0052 0.16366 0.00756 0.25 C 0.00821 0.27245 0.00886 0.29467 0.00951 0.3169 C 0.01016 0.32893 0.01146 0.34097 0.01211 0.35278 C 0.01263 0.375 0.01329 0.39722 0.01394 0.41944 C 0.01459 0.44005 0.01654 0.4537 0.01849 0.47315 C 0.01784 0.48727 0.01654 0.63657 0.01394 0.67847 C 0.01329 0.69213 0.01081 0.70532 0.00951 0.71898 C 0.00313 0.7993 0.00951 0.74537 0.00183 0.8037 C 0.00248 0.86481 0.00248 0.92592 0.00378 0.9868 C 0.00573 1.0963 0.00573 0.98472 0.00573 1.01342 L 0.00573 1.01366 " pathEditMode="relative" rAng="0" ptsTypes="AAAAAAAAAAAA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3.75E-6 1.11111E-6 L -3.75E-6 0.00023 C -3.75E-6 0.01342 0.00118 0.02685 0.00183 0.04028 C 0.00508 0.24282 -0.0052 0.16366 0.00756 0.25 C 0.00821 0.27245 0.00886 0.29467 0.00951 0.3169 C 0.01016 0.32893 0.01146 0.34097 0.01211 0.35278 C 0.01263 0.375 0.01329 0.39722 0.01394 0.41944 C 0.01459 0.44005 0.01654 0.4537 0.01849 0.47315 C 0.01784 0.48727 0.01654 0.63657 0.01394 0.67847 C 0.01329 0.69213 0.01081 0.70532 0.00951 0.71898 C 0.00313 0.7993 0.00951 0.74537 0.00183 0.8037 C 0.00248 0.86481 0.00248 0.92592 0.00378 0.9868 C 0.00573 1.0963 0.00573 0.98472 0.00573 1.01342 L 0.00573 1.01366 " pathEditMode="relative" rAng="0" ptsTypes="AAAAAAAAAAAA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1.875E-6 -2.22222E-6 L -1.875E-6 0.00023 C -1.875E-6 0.01343 0.00117 0.02685 0.00182 0.04028 C 0.00508 0.24283 -0.00521 0.16366 0.00755 0.25 C 0.00821 0.27246 0.00886 0.29468 0.00951 0.3169 C 0.01016 0.32894 0.01146 0.34097 0.01211 0.35278 C 0.01263 0.375 0.01328 0.39722 0.01393 0.41945 C 0.01459 0.44005 0.01654 0.45371 0.01849 0.47315 C 0.01784 0.48727 0.01654 0.63658 0.01393 0.67847 C 0.01328 0.69213 0.01081 0.70533 0.00951 0.71898 C 0.00313 0.79931 0.00951 0.74537 0.00182 0.80371 C 0.00248 0.86482 0.00248 0.92593 0.00378 0.98681 C 0.00573 1.0963 0.00573 0.98472 0.00573 1.01343 L 0.00573 1.01366 " pathEditMode="relative" rAng="0" ptsTypes="AAAAAAAAAAAA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1.875E-6 -2.22222E-6 L -1.875E-6 0.00023 C -1.875E-6 0.01343 0.00117 0.02685 0.00182 0.04028 C 0.00508 0.24283 -0.00521 0.16366 0.00755 0.25 C 0.00821 0.27246 0.00886 0.29468 0.00951 0.3169 C 0.01016 0.32894 0.01146 0.34097 0.01211 0.35278 C 0.01263 0.375 0.01328 0.39722 0.01393 0.41945 C 0.01459 0.44005 0.01654 0.45371 0.01849 0.47315 C 0.01784 0.48727 0.01654 0.63658 0.01393 0.67847 C 0.01328 0.69213 0.01081 0.70533 0.00951 0.71898 C 0.00313 0.79931 0.00951 0.74537 0.00182 0.80371 C 0.00248 0.86482 0.00248 0.92593 0.00378 0.98681 C 0.00573 1.0963 0.00573 0.98472 0.00573 1.01343 L 0.00573 1.01366 " pathEditMode="relative" rAng="0" ptsTypes="AAAAAAAAAAAAA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0.00117 0.02153 L 0.00117 0.02199 C 0.00117 0.03496 0.00091 0.04792 0.00078 0.06088 C 0.00013 0.25648 0.00221 0.18009 -0.00039 0.26343 C -0.00052 0.28519 -0.00065 0.30648 -0.00078 0.32801 C -0.00091 0.33959 -0.00117 0.35116 -0.0013 0.36273 C -0.00143 0.38403 -0.00156 0.40556 -0.00169 0.42709 C -0.00182 0.44699 -0.00222 0.46019 -0.00261 0.47894 C -0.00248 0.49236 -0.00222 0.63588 -0.00169 0.67639 C -0.00156 0.68959 -0.00104 0.70232 -0.00078 0.71551 C 0.00052 0.79306 -0.00078 0.74097 0.00078 0.79722 C 0.00065 0.85625 0.00065 0.91528 0.00039 0.97408 C 1.875E-6 1.07963 1.875E-6 0.97199 1.875E-6 0.99977 L 1.875E-6 1 " pathEditMode="relative" rAng="0" ptsTypes="AAAAAAAAAAAA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500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86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8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97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97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8" y="235975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65B30DF-A205-7277-9CD3-830EF7D0C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15" y="2641179"/>
            <a:ext cx="1892504" cy="398155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A8C2303-6127-2476-D077-E04A1FD81B09}"/>
              </a:ext>
            </a:extLst>
          </p:cNvPr>
          <p:cNvSpPr/>
          <p:nvPr/>
        </p:nvSpPr>
        <p:spPr>
          <a:xfrm>
            <a:off x="2089953" y="525826"/>
            <a:ext cx="9828581" cy="8540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6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اجب عَن الأسئِلة التالية : </a:t>
            </a:r>
            <a:endParaRPr lang="en-US" sz="36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737637-C2A6-FAD8-FF11-79CE803D791A}"/>
              </a:ext>
            </a:extLst>
          </p:cNvPr>
          <p:cNvSpPr/>
          <p:nvPr/>
        </p:nvSpPr>
        <p:spPr>
          <a:xfrm>
            <a:off x="2068450" y="1753750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لِماذا قامَ الْمُدَرِّسُ بِتَرْشيحِ الطّالِب للانْضِمامِ في أُسْرَةِ الْإذاعَةِ الْمَـدْرَسِيَّة؟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59AB00-256C-1C1E-8742-AD0BD60F3B2C}"/>
              </a:ext>
            </a:extLst>
          </p:cNvPr>
          <p:cNvSpPr/>
          <p:nvPr/>
        </p:nvSpPr>
        <p:spPr>
          <a:xfrm>
            <a:off x="2068449" y="2897035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مِمَّ كانَ الطّالِبُ خائِفاً 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F738B4-5D7B-5AB0-8454-E30D76C643CA}"/>
              </a:ext>
            </a:extLst>
          </p:cNvPr>
          <p:cNvSpPr/>
          <p:nvPr/>
        </p:nvSpPr>
        <p:spPr>
          <a:xfrm>
            <a:off x="2068448" y="4158954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لِماذا لُقِّـبَ الطّالِبُ بِكَرَوانِ الإِذاعَةِ ؟ ما رأْيُكَ بِهذا اللَّـقَب؟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805CDB-5C76-0512-A951-CDA8424C16EC}"/>
              </a:ext>
            </a:extLst>
          </p:cNvPr>
          <p:cNvSpPr/>
          <p:nvPr/>
        </p:nvSpPr>
        <p:spPr>
          <a:xfrm>
            <a:off x="2089953" y="5420873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كَيْـفَ تَـخَـلَّـصَ الطّالِبُ مِنْ خَـوْفِـهِ ؟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7FA83636-ABF9-3769-A21F-B22B89773A6E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بعد الاستماع 1</a:t>
            </a:r>
            <a:endParaRPr lang="en-AE" sz="2000" b="1" dirty="0"/>
          </a:p>
        </p:txBody>
      </p:sp>
    </p:spTree>
    <p:extLst>
      <p:ext uri="{BB962C8B-B14F-4D97-AF65-F5344CB8AC3E}">
        <p14:creationId xmlns:p14="http://schemas.microsoft.com/office/powerpoint/2010/main" val="7398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8" y="235975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5EA0F3-18B3-79B9-EA3E-E0F1A9F4595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93663" y="2605548"/>
            <a:ext cx="3326908" cy="40552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0CAEE6-82A8-026F-19A8-326F06F86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2334" y="1422821"/>
            <a:ext cx="5974598" cy="2365453"/>
          </a:xfrm>
          <a:prstGeom prst="rect">
            <a:avLst/>
          </a:prstGeom>
        </p:spPr>
      </p:pic>
      <p:sp>
        <p:nvSpPr>
          <p:cNvPr id="2" name="Arrow: Pentagon 1">
            <a:extLst>
              <a:ext uri="{FF2B5EF4-FFF2-40B4-BE49-F238E27FC236}">
                <a16:creationId xmlns:a16="http://schemas.microsoft.com/office/drawing/2014/main" id="{B8319DEA-A2C4-8319-3995-11A37634FCAD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الاستماع 2</a:t>
            </a:r>
            <a:endParaRPr lang="en-AE" sz="2000" b="1" dirty="0"/>
          </a:p>
        </p:txBody>
      </p:sp>
    </p:spTree>
    <p:extLst>
      <p:ext uri="{BB962C8B-B14F-4D97-AF65-F5344CB8AC3E}">
        <p14:creationId xmlns:p14="http://schemas.microsoft.com/office/powerpoint/2010/main" val="365392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raphic 38">
            <a:extLst>
              <a:ext uri="{FF2B5EF4-FFF2-40B4-BE49-F238E27FC236}">
                <a16:creationId xmlns:a16="http://schemas.microsoft.com/office/drawing/2014/main" id="{D867DEFB-74B1-0BE1-96A9-10B973F1C5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2854" b="1902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F99B6D99-1FCB-5F6C-1186-8452B9CE16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3363" y="2931879"/>
            <a:ext cx="3162849" cy="3757612"/>
          </a:xfrm>
          <a:prstGeom prst="rect">
            <a:avLst/>
          </a:prstGeom>
        </p:spPr>
      </p:pic>
      <p:pic>
        <p:nvPicPr>
          <p:cNvPr id="15" name="نص استماع ( كروان الاذاعه) mb3 ثاني">
            <a:hlinkClick r:id="" action="ppaction://media"/>
            <a:extLst>
              <a:ext uri="{FF2B5EF4-FFF2-40B4-BE49-F238E27FC236}">
                <a16:creationId xmlns:a16="http://schemas.microsoft.com/office/drawing/2014/main" id="{E281C913-DCF7-CD1B-6429-C0498D7FAC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44793" y="7887667"/>
            <a:ext cx="640080" cy="64008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C7A8BEC-8571-71F9-D91C-341E1216927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96385" y="3043517"/>
            <a:ext cx="3159998" cy="36459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B4A08E-21B6-C3C1-1C2C-9B4CF93B776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4569" y="1395511"/>
            <a:ext cx="3231160" cy="546248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7B396FC7-2075-2DD6-ADE3-896E7B0357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3363" y="2931879"/>
            <a:ext cx="3162849" cy="375761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EEE907D-793E-2F6A-CFF3-D8E013AB5DE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-6857999"/>
            <a:ext cx="12192000" cy="6857999"/>
          </a:xfrm>
          <a:prstGeom prst="rect">
            <a:avLst/>
          </a:prstGeom>
        </p:spPr>
      </p:pic>
      <p:sp>
        <p:nvSpPr>
          <p:cNvPr id="40" name="Thought Bubble: Cloud 39">
            <a:extLst>
              <a:ext uri="{FF2B5EF4-FFF2-40B4-BE49-F238E27FC236}">
                <a16:creationId xmlns:a16="http://schemas.microsoft.com/office/drawing/2014/main" id="{A33EED66-6AF0-5748-D616-372FCCFBD224}"/>
              </a:ext>
            </a:extLst>
          </p:cNvPr>
          <p:cNvSpPr/>
          <p:nvPr/>
        </p:nvSpPr>
        <p:spPr>
          <a:xfrm>
            <a:off x="0" y="1800250"/>
            <a:ext cx="6799951" cy="4969548"/>
          </a:xfrm>
          <a:prstGeom prst="cloudCallout">
            <a:avLst>
              <a:gd name="adj1" fmla="val 55377"/>
              <a:gd name="adj2" fmla="val -5036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390E3C5B-87E5-820B-C076-A97E494700F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44042" y="2379804"/>
            <a:ext cx="5911866" cy="4096923"/>
          </a:xfrm>
          <a:prstGeom prst="rect">
            <a:avLst/>
          </a:prstGeom>
        </p:spPr>
      </p:pic>
      <p:pic>
        <p:nvPicPr>
          <p:cNvPr id="44" name="Graphic 43">
            <a:extLst>
              <a:ext uri="{FF2B5EF4-FFF2-40B4-BE49-F238E27FC236}">
                <a16:creationId xmlns:a16="http://schemas.microsoft.com/office/drawing/2014/main" id="{0855E18C-1BC1-7CF7-46D1-1CF4246F7D5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554659" y="2379804"/>
            <a:ext cx="1690631" cy="365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36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96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51445 -0.00417 " pathEditMode="relative" rAng="0" ptsTypes="AA">
                                      <p:cBhvr>
                                        <p:cTn id="8" dur="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29" y="-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4.16667E-6 -3.7037E-7 L -4.16667E-6 0.00023 C -4.16667E-6 0.01343 0.00118 0.02685 0.00183 0.04028 C 0.00508 0.24282 -0.0052 0.16366 0.00756 0.25 C 0.00821 0.27245 0.00886 0.29468 0.00951 0.3169 C 0.01016 0.32894 0.01146 0.34097 0.01211 0.35278 C 0.01263 0.375 0.01329 0.39722 0.01394 0.41944 C 0.01459 0.44005 0.01654 0.4537 0.01849 0.47315 C 0.01784 0.48727 0.01654 0.63657 0.01394 0.67847 C 0.01329 0.69213 0.01081 0.70532 0.00951 0.71898 C 0.00313 0.79931 0.00951 0.74537 0.00183 0.8037 C 0.00248 0.86482 0.00248 0.92593 0.00378 0.98681 C 0.00573 1.0963 0.00573 0.98472 0.00573 1.01343 L 0.00573 1.01366 " pathEditMode="relative" rAng="0" ptsTypes="AAAAAAAAA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3.75E-6 1.11111E-6 L -3.75E-6 0.00023 C -3.75E-6 0.01342 0.00118 0.02685 0.00183 0.04028 C 0.00508 0.24282 -0.0052 0.16366 0.00756 0.25 C 0.00821 0.27245 0.00886 0.29467 0.00951 0.3169 C 0.01016 0.32893 0.01146 0.34097 0.01211 0.35278 C 0.01263 0.375 0.01329 0.39722 0.01394 0.41944 C 0.01459 0.44005 0.01654 0.4537 0.01849 0.47315 C 0.01784 0.48727 0.01654 0.63657 0.01394 0.67847 C 0.01329 0.69213 0.01081 0.70532 0.00951 0.71898 C 0.00313 0.7993 0.00951 0.74537 0.00183 0.8037 C 0.00248 0.86481 0.00248 0.92592 0.00378 0.9868 C 0.00573 1.0963 0.00573 0.98472 0.00573 1.01342 L 0.00573 1.01366 " pathEditMode="relative" rAng="0" ptsTypes="AAAAAAAAAAAA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3.75E-6 1.11111E-6 L -3.75E-6 0.00023 C -3.75E-6 0.01342 0.00118 0.02685 0.00183 0.04028 C 0.00508 0.24282 -0.0052 0.16366 0.00756 0.25 C 0.00821 0.27245 0.00886 0.29467 0.00951 0.3169 C 0.01016 0.32893 0.01146 0.34097 0.01211 0.35278 C 0.01263 0.375 0.01329 0.39722 0.01394 0.41944 C 0.01459 0.44005 0.01654 0.4537 0.01849 0.47315 C 0.01784 0.48727 0.01654 0.63657 0.01394 0.67847 C 0.01329 0.69213 0.01081 0.70532 0.00951 0.71898 C 0.00313 0.7993 0.00951 0.74537 0.00183 0.8037 C 0.00248 0.86481 0.00248 0.92592 0.00378 0.9868 C 0.00573 1.0963 0.00573 0.98472 0.00573 1.01342 L 0.00573 1.01366 " pathEditMode="relative" rAng="0" ptsTypes="AAAAAAAAAAAA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1.875E-6 -2.22222E-6 L -1.875E-6 0.00023 C -1.875E-6 0.01343 0.00117 0.02685 0.00182 0.04028 C 0.00508 0.24283 -0.00521 0.16366 0.00755 0.25 C 0.00821 0.27246 0.00886 0.29468 0.00951 0.3169 C 0.01016 0.32894 0.01146 0.34097 0.01211 0.35278 C 0.01263 0.375 0.01328 0.39722 0.01393 0.41945 C 0.01459 0.44005 0.01654 0.45371 0.01849 0.47315 C 0.01784 0.48727 0.01654 0.63658 0.01393 0.67847 C 0.01328 0.69213 0.01081 0.70533 0.00951 0.71898 C 0.00313 0.79931 0.00951 0.74537 0.00182 0.80371 C 0.00248 0.86482 0.00248 0.92593 0.00378 0.98681 C 0.00573 1.0963 0.00573 0.98472 0.00573 1.01343 L 0.00573 1.01366 " pathEditMode="relative" rAng="0" ptsTypes="AAAAAAAAAAAA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-1.875E-6 -2.22222E-6 L -1.875E-6 0.00023 C -1.875E-6 0.01343 0.00117 0.02685 0.00182 0.04028 C 0.00508 0.24283 -0.00521 0.16366 0.00755 0.25 C 0.00821 0.27246 0.00886 0.29468 0.00951 0.3169 C 0.01016 0.32894 0.01146 0.34097 0.01211 0.35278 C 0.01263 0.375 0.01328 0.39722 0.01393 0.41945 C 0.01459 0.44005 0.01654 0.45371 0.01849 0.47315 C 0.01784 0.48727 0.01654 0.63658 0.01393 0.67847 C 0.01328 0.69213 0.01081 0.70533 0.00951 0.71898 C 0.00313 0.79931 0.00951 0.74537 0.00182 0.80371 C 0.00248 0.86482 0.00248 0.92593 0.00378 0.98681 C 0.00573 1.0963 0.00573 0.98472 0.00573 1.01343 L 0.00573 1.01366 " pathEditMode="relative" rAng="0" ptsTypes="AAAAAAAAAAAAA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5178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79300"/>
                                  </p:stCondLst>
                                  <p:childTnLst>
                                    <p:animMotion origin="layout" path="M 0.00117 0.02153 L 0.00117 0.02199 C 0.00117 0.03496 0.00091 0.04792 0.00078 0.06088 C 0.00013 0.25648 0.00221 0.18009 -0.00039 0.26343 C -0.00052 0.28519 -0.00065 0.30648 -0.00078 0.32801 C -0.00091 0.33959 -0.00117 0.35116 -0.0013 0.36273 C -0.00143 0.38403 -0.00156 0.40556 -0.00169 0.42709 C -0.00182 0.44699 -0.00222 0.46019 -0.00261 0.47894 C -0.00248 0.49236 -0.00222 0.63588 -0.00169 0.67639 C -0.00156 0.68959 -0.00104 0.70232 -0.00078 0.71551 C 0.00052 0.79306 -0.00078 0.74097 0.00078 0.79722 C 0.00065 0.85625 0.00065 0.91528 0.00039 0.97408 C 1.875E-6 1.07963 1.875E-6 0.97199 1.875E-6 0.99977 L 1.875E-6 1 " pathEditMode="relative" rAng="0" ptsTypes="AAAAAAAAAAAA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500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86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8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97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97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9" y="235262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65B30DF-A205-7277-9CD3-830EF7D0C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15" y="3746090"/>
            <a:ext cx="1367321" cy="2876648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A8C2303-6127-2476-D077-E04A1FD81B09}"/>
              </a:ext>
            </a:extLst>
          </p:cNvPr>
          <p:cNvSpPr/>
          <p:nvPr/>
        </p:nvSpPr>
        <p:spPr>
          <a:xfrm>
            <a:off x="2089953" y="525826"/>
            <a:ext cx="9828581" cy="8540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6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حَـدِّد الْعبارات الصَّحيحة والْعِبارات الغير صَحيحة فيما يلي : </a:t>
            </a:r>
            <a:endParaRPr lang="en-US" sz="36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737637-C2A6-FAD8-FF11-79CE803D791A}"/>
              </a:ext>
            </a:extLst>
          </p:cNvPr>
          <p:cNvSpPr/>
          <p:nvPr/>
        </p:nvSpPr>
        <p:spPr>
          <a:xfrm>
            <a:off x="1281736" y="2227451"/>
            <a:ext cx="1054134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أ- قام  الْـمُعَـلِّم  بِتَرْشيح  الطّالِب  لِإذاعَةِ  الْمَدْرَسَة  لِتَفَوِّقِهِ وثَقافتِهِ   (          )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59AB00-256C-1C1E-8742-AD0BD60F3B2C}"/>
              </a:ext>
            </a:extLst>
          </p:cNvPr>
          <p:cNvSpPr/>
          <p:nvPr/>
        </p:nvSpPr>
        <p:spPr>
          <a:xfrm>
            <a:off x="1007603" y="3844438"/>
            <a:ext cx="1081548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ب- لَمْ يُوافِق الطّالِبُ بالانْضِمامِ لِأُسْرَة الْمَدْرَسَةِ لانْشِغالِهِ بالدِّراسَةِ .   (         )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5" name="Arrow: Pentagon 4">
            <a:extLst>
              <a:ext uri="{FF2B5EF4-FFF2-40B4-BE49-F238E27FC236}">
                <a16:creationId xmlns:a16="http://schemas.microsoft.com/office/drawing/2014/main" id="{DF46AC52-B3B1-B4BA-7924-375C682170B8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بعد الاستماع 2</a:t>
            </a:r>
            <a:endParaRPr lang="en-AE" sz="2000" b="1" dirty="0"/>
          </a:p>
        </p:txBody>
      </p:sp>
    </p:spTree>
    <p:extLst>
      <p:ext uri="{BB962C8B-B14F-4D97-AF65-F5344CB8AC3E}">
        <p14:creationId xmlns:p14="http://schemas.microsoft.com/office/powerpoint/2010/main" val="88316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9" y="235262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8C2303-6127-2476-D077-E04A1FD81B09}"/>
              </a:ext>
            </a:extLst>
          </p:cNvPr>
          <p:cNvSpPr/>
          <p:nvPr/>
        </p:nvSpPr>
        <p:spPr>
          <a:xfrm>
            <a:off x="2089953" y="525826"/>
            <a:ext cx="9828581" cy="8540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6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حَـدِّد الْعبارات الصَّحيحة والْعِبارات الغير صَحيحة فيما يلي : </a:t>
            </a:r>
            <a:endParaRPr lang="en-US" sz="36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F738B4-5D7B-5AB0-8454-E30D76C643CA}"/>
              </a:ext>
            </a:extLst>
          </p:cNvPr>
          <p:cNvSpPr/>
          <p:nvPr/>
        </p:nvSpPr>
        <p:spPr>
          <a:xfrm>
            <a:off x="519271" y="1829991"/>
            <a:ext cx="1135625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ت- أَلْقى الطّالِبُ خِطابَه أَمامَ الْجُمْهورِ بِكُـلِّ شَجاعَةٍ دونَ خَوْفٍ أَو تَرَدُّدِ.   (         )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805CDB-5C76-0512-A951-CDA8424C16EC}"/>
              </a:ext>
            </a:extLst>
          </p:cNvPr>
          <p:cNvSpPr/>
          <p:nvPr/>
        </p:nvSpPr>
        <p:spPr>
          <a:xfrm>
            <a:off x="2123764" y="3171754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ث- لَم يَلْقَ الطّالِبُ تَشْجيعاً مِنَ الْمُدَرِّسِ والْجُمْهور.     (             )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EA4120-96D7-8303-630F-42DBFC379197}"/>
              </a:ext>
            </a:extLst>
          </p:cNvPr>
          <p:cNvSpPr/>
          <p:nvPr/>
        </p:nvSpPr>
        <p:spPr>
          <a:xfrm>
            <a:off x="519271" y="4963602"/>
            <a:ext cx="1143307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ج- صارَ الطّالِب يُلَقَّبُ بِـ ( كَرَوان الإِذاعَةِ ) لِإعْجابِ الْجَميـعِ بِخطاباتِهِ . (         )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8A54F5-6514-0D2E-0275-82591066D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15" y="3746090"/>
            <a:ext cx="1367321" cy="2876648"/>
          </a:xfrm>
          <a:prstGeom prst="rect">
            <a:avLst/>
          </a:prstGeom>
        </p:spPr>
      </p:pic>
      <p:sp>
        <p:nvSpPr>
          <p:cNvPr id="5" name="Arrow: Pentagon 4">
            <a:extLst>
              <a:ext uri="{FF2B5EF4-FFF2-40B4-BE49-F238E27FC236}">
                <a16:creationId xmlns:a16="http://schemas.microsoft.com/office/drawing/2014/main" id="{BA947D26-FB79-F641-D5A1-6DF11C4B861F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بعد الاستماع 2</a:t>
            </a:r>
            <a:endParaRPr lang="en-AE" sz="2000" b="1" dirty="0"/>
          </a:p>
        </p:txBody>
      </p:sp>
    </p:spTree>
    <p:extLst>
      <p:ext uri="{BB962C8B-B14F-4D97-AF65-F5344CB8AC3E}">
        <p14:creationId xmlns:p14="http://schemas.microsoft.com/office/powerpoint/2010/main" val="4215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" grpId="0"/>
      <p:bldP spid="8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9" y="235262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8C2303-6127-2476-D077-E04A1FD81B09}"/>
              </a:ext>
            </a:extLst>
          </p:cNvPr>
          <p:cNvSpPr/>
          <p:nvPr/>
        </p:nvSpPr>
        <p:spPr>
          <a:xfrm>
            <a:off x="1961337" y="842041"/>
            <a:ext cx="9828581" cy="8540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6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أَجِبْ شَفَوياً عَنْ الْأسْئِلَةِ الآتِيَة : </a:t>
            </a:r>
            <a:endParaRPr lang="en-US" sz="36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F738B4-5D7B-5AB0-8454-E30D76C643CA}"/>
              </a:ext>
            </a:extLst>
          </p:cNvPr>
          <p:cNvSpPr/>
          <p:nvPr/>
        </p:nvSpPr>
        <p:spPr>
          <a:xfrm>
            <a:off x="294969" y="2573675"/>
            <a:ext cx="1135625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هَلْ تَوَقَّعْتَ نِهايَة أُخْرى للْقِصَّةِ ؟ ما هيَ ؟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805CDB-5C76-0512-A951-CDA8424C16EC}"/>
              </a:ext>
            </a:extLst>
          </p:cNvPr>
          <p:cNvSpPr/>
          <p:nvPr/>
        </p:nvSpPr>
        <p:spPr>
          <a:xfrm>
            <a:off x="1961337" y="4194161"/>
            <a:ext cx="982858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</a:rPr>
              <a:t>لَوْ طُلِبَ إِلَيْكَ أَنْ تُلْـقي كَلِمَةً لِإِذاعَةِ الْمَـدْرَسة ، ماذا سَيَكونُ مَوْضوعُها 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E93A926E-D7B3-6111-5DB3-0C02FE2DB852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بعد الاستماع 2</a:t>
            </a:r>
            <a:endParaRPr lang="en-AE" sz="20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55F1EB-1660-7568-05E3-B978E1211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082" y="3681796"/>
            <a:ext cx="1367321" cy="287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7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8AAF42D-0756-A718-E55C-802F67DA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7989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32B78C-0172-9B0C-AE62-99626C8345C0}"/>
              </a:ext>
            </a:extLst>
          </p:cNvPr>
          <p:cNvSpPr/>
          <p:nvPr/>
        </p:nvSpPr>
        <p:spPr>
          <a:xfrm>
            <a:off x="294969" y="235262"/>
            <a:ext cx="11720051" cy="6424804"/>
          </a:xfrm>
          <a:custGeom>
            <a:avLst/>
            <a:gdLst>
              <a:gd name="connsiteX0" fmla="*/ 0 w 11720051"/>
              <a:gd name="connsiteY0" fmla="*/ 0 h 6424804"/>
              <a:gd name="connsiteX1" fmla="*/ 11720051 w 11720051"/>
              <a:gd name="connsiteY1" fmla="*/ 0 h 6424804"/>
              <a:gd name="connsiteX2" fmla="*/ 11720051 w 11720051"/>
              <a:gd name="connsiteY2" fmla="*/ 6424804 h 6424804"/>
              <a:gd name="connsiteX3" fmla="*/ 0 w 11720051"/>
              <a:gd name="connsiteY3" fmla="*/ 6424804 h 6424804"/>
              <a:gd name="connsiteX4" fmla="*/ 0 w 11720051"/>
              <a:gd name="connsiteY4" fmla="*/ 0 h 6424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20051" h="6424804" fill="none" extrusionOk="0">
                <a:moveTo>
                  <a:pt x="0" y="0"/>
                </a:moveTo>
                <a:cubicBezTo>
                  <a:pt x="2073873" y="-104054"/>
                  <a:pt x="6638322" y="-119396"/>
                  <a:pt x="11720051" y="0"/>
                </a:cubicBezTo>
                <a:cubicBezTo>
                  <a:pt x="11692166" y="1755195"/>
                  <a:pt x="11553352" y="3613362"/>
                  <a:pt x="11720051" y="6424804"/>
                </a:cubicBezTo>
                <a:cubicBezTo>
                  <a:pt x="7848401" y="6567157"/>
                  <a:pt x="3080024" y="6455603"/>
                  <a:pt x="0" y="6424804"/>
                </a:cubicBezTo>
                <a:cubicBezTo>
                  <a:pt x="-79383" y="5000438"/>
                  <a:pt x="134796" y="1346203"/>
                  <a:pt x="0" y="0"/>
                </a:cubicBezTo>
                <a:close/>
              </a:path>
              <a:path w="11720051" h="6424804" stroke="0" extrusionOk="0">
                <a:moveTo>
                  <a:pt x="0" y="0"/>
                </a:moveTo>
                <a:cubicBezTo>
                  <a:pt x="4849398" y="132734"/>
                  <a:pt x="7960490" y="-84803"/>
                  <a:pt x="11720051" y="0"/>
                </a:cubicBezTo>
                <a:cubicBezTo>
                  <a:pt x="11551675" y="2324228"/>
                  <a:pt x="11755124" y="4894100"/>
                  <a:pt x="11720051" y="6424804"/>
                </a:cubicBezTo>
                <a:cubicBezTo>
                  <a:pt x="9195254" y="6485106"/>
                  <a:pt x="5184350" y="6279122"/>
                  <a:pt x="0" y="6424804"/>
                </a:cubicBezTo>
                <a:cubicBezTo>
                  <a:pt x="-80667" y="4893233"/>
                  <a:pt x="-56701" y="2369006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9228909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8A54F5-6514-0D2E-0275-82591066D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15" y="1813752"/>
            <a:ext cx="2285795" cy="4808986"/>
          </a:xfrm>
          <a:prstGeom prst="rect">
            <a:avLst/>
          </a:prstGeom>
        </p:spPr>
      </p:pic>
      <p:sp>
        <p:nvSpPr>
          <p:cNvPr id="5" name="Arrow: Pentagon 4">
            <a:extLst>
              <a:ext uri="{FF2B5EF4-FFF2-40B4-BE49-F238E27FC236}">
                <a16:creationId xmlns:a16="http://schemas.microsoft.com/office/drawing/2014/main" id="{348994A3-8077-3677-22C5-70CFD5099451}"/>
              </a:ext>
            </a:extLst>
          </p:cNvPr>
          <p:cNvSpPr/>
          <p:nvPr/>
        </p:nvSpPr>
        <p:spPr>
          <a:xfrm>
            <a:off x="0" y="403123"/>
            <a:ext cx="1632155" cy="560438"/>
          </a:xfrm>
          <a:custGeom>
            <a:avLst/>
            <a:gdLst>
              <a:gd name="connsiteX0" fmla="*/ 0 w 1632155"/>
              <a:gd name="connsiteY0" fmla="*/ 0 h 560438"/>
              <a:gd name="connsiteX1" fmla="*/ 410087 w 1632155"/>
              <a:gd name="connsiteY1" fmla="*/ 0 h 560438"/>
              <a:gd name="connsiteX2" fmla="*/ 874252 w 1632155"/>
              <a:gd name="connsiteY2" fmla="*/ 0 h 560438"/>
              <a:gd name="connsiteX3" fmla="*/ 1351936 w 1632155"/>
              <a:gd name="connsiteY3" fmla="*/ 0 h 560438"/>
              <a:gd name="connsiteX4" fmla="*/ 1632155 w 1632155"/>
              <a:gd name="connsiteY4" fmla="*/ 280219 h 560438"/>
              <a:gd name="connsiteX5" fmla="*/ 1351936 w 1632155"/>
              <a:gd name="connsiteY5" fmla="*/ 560438 h 560438"/>
              <a:gd name="connsiteX6" fmla="*/ 901291 w 1632155"/>
              <a:gd name="connsiteY6" fmla="*/ 560438 h 560438"/>
              <a:gd name="connsiteX7" fmla="*/ 437126 w 1632155"/>
              <a:gd name="connsiteY7" fmla="*/ 560438 h 560438"/>
              <a:gd name="connsiteX8" fmla="*/ 0 w 1632155"/>
              <a:gd name="connsiteY8" fmla="*/ 560438 h 560438"/>
              <a:gd name="connsiteX9" fmla="*/ 0 w 1632155"/>
              <a:gd name="connsiteY9" fmla="*/ 0 h 56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2155" h="560438" fill="none" extrusionOk="0">
                <a:moveTo>
                  <a:pt x="0" y="0"/>
                </a:moveTo>
                <a:cubicBezTo>
                  <a:pt x="102559" y="-29666"/>
                  <a:pt x="270244" y="29084"/>
                  <a:pt x="410087" y="0"/>
                </a:cubicBezTo>
                <a:cubicBezTo>
                  <a:pt x="549930" y="-29084"/>
                  <a:pt x="649119" y="22667"/>
                  <a:pt x="874252" y="0"/>
                </a:cubicBezTo>
                <a:cubicBezTo>
                  <a:pt x="1099385" y="-22667"/>
                  <a:pt x="1131811" y="3844"/>
                  <a:pt x="1351936" y="0"/>
                </a:cubicBezTo>
                <a:cubicBezTo>
                  <a:pt x="1501396" y="93150"/>
                  <a:pt x="1509732" y="175933"/>
                  <a:pt x="1632155" y="280219"/>
                </a:cubicBezTo>
                <a:cubicBezTo>
                  <a:pt x="1502758" y="418343"/>
                  <a:pt x="1434329" y="434008"/>
                  <a:pt x="1351936" y="560438"/>
                </a:cubicBezTo>
                <a:cubicBezTo>
                  <a:pt x="1233694" y="585157"/>
                  <a:pt x="1031656" y="514304"/>
                  <a:pt x="901291" y="560438"/>
                </a:cubicBezTo>
                <a:cubicBezTo>
                  <a:pt x="770926" y="606572"/>
                  <a:pt x="654009" y="512079"/>
                  <a:pt x="437126" y="560438"/>
                </a:cubicBezTo>
                <a:cubicBezTo>
                  <a:pt x="220244" y="608797"/>
                  <a:pt x="125081" y="552034"/>
                  <a:pt x="0" y="560438"/>
                </a:cubicBezTo>
                <a:cubicBezTo>
                  <a:pt x="-6093" y="314271"/>
                  <a:pt x="37124" y="204905"/>
                  <a:pt x="0" y="0"/>
                </a:cubicBezTo>
                <a:close/>
              </a:path>
              <a:path w="1632155" h="560438" stroke="0" extrusionOk="0">
                <a:moveTo>
                  <a:pt x="0" y="0"/>
                </a:moveTo>
                <a:cubicBezTo>
                  <a:pt x="115684" y="-33663"/>
                  <a:pt x="324648" y="7274"/>
                  <a:pt x="437126" y="0"/>
                </a:cubicBezTo>
                <a:cubicBezTo>
                  <a:pt x="549604" y="-7274"/>
                  <a:pt x="679509" y="26672"/>
                  <a:pt x="874252" y="0"/>
                </a:cubicBezTo>
                <a:cubicBezTo>
                  <a:pt x="1068995" y="-26672"/>
                  <a:pt x="1170391" y="211"/>
                  <a:pt x="1351936" y="0"/>
                </a:cubicBezTo>
                <a:cubicBezTo>
                  <a:pt x="1443988" y="78377"/>
                  <a:pt x="1521346" y="221531"/>
                  <a:pt x="1632155" y="280219"/>
                </a:cubicBezTo>
                <a:cubicBezTo>
                  <a:pt x="1579138" y="358625"/>
                  <a:pt x="1444290" y="431978"/>
                  <a:pt x="1351936" y="560438"/>
                </a:cubicBezTo>
                <a:cubicBezTo>
                  <a:pt x="1172369" y="570567"/>
                  <a:pt x="1059825" y="551451"/>
                  <a:pt x="928329" y="560438"/>
                </a:cubicBezTo>
                <a:cubicBezTo>
                  <a:pt x="796833" y="569425"/>
                  <a:pt x="662811" y="537483"/>
                  <a:pt x="504723" y="560438"/>
                </a:cubicBezTo>
                <a:cubicBezTo>
                  <a:pt x="346635" y="583393"/>
                  <a:pt x="130297" y="539938"/>
                  <a:pt x="0" y="560438"/>
                </a:cubicBezTo>
                <a:cubicBezTo>
                  <a:pt x="-36986" y="340718"/>
                  <a:pt x="26383" y="190785"/>
                  <a:pt x="0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2970570768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التقويم الختامي</a:t>
            </a:r>
            <a:endParaRPr lang="en-AE" sz="20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CE3732-C530-0A1B-55FA-2F2A23BAE5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795" y="403123"/>
            <a:ext cx="4581324" cy="608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600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244</Words>
  <Application>Microsoft Office PowerPoint</Application>
  <PresentationFormat>Widescreen</PresentationFormat>
  <Paragraphs>33</Paragraphs>
  <Slides>12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مريم المسافري</dc:creator>
  <cp:lastModifiedBy>مريم المسافري</cp:lastModifiedBy>
  <cp:revision>10</cp:revision>
  <dcterms:created xsi:type="dcterms:W3CDTF">2022-09-11T02:02:51Z</dcterms:created>
  <dcterms:modified xsi:type="dcterms:W3CDTF">2022-09-17T06:37:36Z</dcterms:modified>
</cp:coreProperties>
</file>