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321" r:id="rId3"/>
    <p:sldId id="337" r:id="rId4"/>
    <p:sldId id="338" r:id="rId5"/>
    <p:sldId id="339" r:id="rId6"/>
    <p:sldId id="340" r:id="rId7"/>
    <p:sldId id="341" r:id="rId8"/>
    <p:sldId id="342" r:id="rId9"/>
    <p:sldId id="343" r:id="rId10"/>
    <p:sldId id="344" r:id="rId11"/>
    <p:sldId id="345" r:id="rId12"/>
    <p:sldId id="346" r:id="rId13"/>
    <p:sldId id="347" r:id="rId14"/>
    <p:sldId id="348" r:id="rId15"/>
    <p:sldId id="349" r:id="rId16"/>
    <p:sldId id="350" r:id="rId17"/>
    <p:sldId id="320" r:id="rId18"/>
    <p:sldId id="267" r:id="rId19"/>
  </p:sldIdLst>
  <p:sldSz cx="9144000" cy="6858000" type="screen4x3"/>
  <p:notesSz cx="6858000" cy="9144000"/>
  <p:embeddedFontLst>
    <p:embeddedFont>
      <p:font typeface="Tahoma" panose="020B0604030504040204" pitchFamily="34" charset="0"/>
      <p:regular r:id="rId22"/>
      <p:bold r:id="rId23"/>
    </p:embeddedFont>
    <p:embeddedFont>
      <p:font typeface="Twinkl" panose="02000000000000000000" pitchFamily="2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3E98"/>
    <a:srgbClr val="C91362"/>
    <a:srgbClr val="F6862B"/>
    <a:srgbClr val="F9D150"/>
    <a:srgbClr val="18A0DB"/>
    <a:srgbClr val="424140"/>
    <a:srgbClr val="1C1C1C"/>
    <a:srgbClr val="ADD478"/>
    <a:srgbClr val="BC0105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49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339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middle-east-resources/saudi-arabia-teaching-resources/saudi-festivals-and-event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middle-east-resources/saudi-arabia-teaching-resources/saudi-festivals-and-events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middle-east-resources/saudi-arabia-teaching-resources/saudi-festivals-and-events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middle-east-resources/saudi-arabia-teaching-resources/saudi-festivals-and-events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middle-east-resources/saudi-arabia-teaching-resources/saudi-festivals-and-events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middle-east-resources/saudi-arabia-teaching-resources/saudi-festivals-and-event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372CEF42-7925-6083-0580-50DE114DEB65}"/>
              </a:ext>
            </a:extLst>
          </p:cNvPr>
          <p:cNvSpPr/>
          <p:nvPr userDrawn="1"/>
        </p:nvSpPr>
        <p:spPr>
          <a:xfrm>
            <a:off x="71021" y="6039838"/>
            <a:ext cx="825624" cy="6408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BA0614DA-22EF-7D97-3A44-FE0C8C10A001}"/>
              </a:ext>
            </a:extLst>
          </p:cNvPr>
          <p:cNvSpPr/>
          <p:nvPr userDrawn="1"/>
        </p:nvSpPr>
        <p:spPr>
          <a:xfrm>
            <a:off x="230818" y="71022"/>
            <a:ext cx="1357838" cy="8256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8718C7AB-1CB8-A236-301F-002EB9F25994}"/>
              </a:ext>
            </a:extLst>
          </p:cNvPr>
          <p:cNvSpPr/>
          <p:nvPr userDrawn="1"/>
        </p:nvSpPr>
        <p:spPr>
          <a:xfrm>
            <a:off x="0" y="6594764"/>
            <a:ext cx="748145" cy="2672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8718C7AB-1CB8-A236-301F-002EB9F25994}"/>
              </a:ext>
            </a:extLst>
          </p:cNvPr>
          <p:cNvSpPr/>
          <p:nvPr userDrawn="1"/>
        </p:nvSpPr>
        <p:spPr>
          <a:xfrm>
            <a:off x="0" y="6594764"/>
            <a:ext cx="748145" cy="2672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B292036-114A-3683-2B88-016FD0D673B6}"/>
              </a:ext>
            </a:extLst>
          </p:cNvPr>
          <p:cNvSpPr/>
          <p:nvPr userDrawn="1"/>
        </p:nvSpPr>
        <p:spPr>
          <a:xfrm>
            <a:off x="759041" y="747943"/>
            <a:ext cx="7625918" cy="5362114"/>
          </a:xfrm>
          <a:prstGeom prst="roundRect">
            <a:avLst>
              <a:gd name="adj" fmla="val 2997"/>
            </a:avLst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914935179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31577511-93DC-225A-9567-989EA9AAC6CC}"/>
              </a:ext>
            </a:extLst>
          </p:cNvPr>
          <p:cNvSpPr/>
          <p:nvPr userDrawn="1"/>
        </p:nvSpPr>
        <p:spPr>
          <a:xfrm>
            <a:off x="0" y="6594764"/>
            <a:ext cx="748145" cy="2672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0" y="0"/>
            <a:ext cx="9144000" cy="68579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>
                <a:latin typeface="Twinkl" pitchFamily="50" charset="0"/>
              </a:rPr>
              <a:t>  </a:t>
            </a:r>
            <a:endParaRPr lang="en-GB" sz="1350" dirty="0">
              <a:latin typeface="Twinkl" pitchFamily="50" charset="0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2017894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B34A8B1F-D65D-8FC5-C0F1-BFC43C81D3DB}"/>
              </a:ext>
            </a:extLst>
          </p:cNvPr>
          <p:cNvSpPr>
            <a:spLocks/>
          </p:cNvSpPr>
          <p:nvPr userDrawn="1"/>
        </p:nvSpPr>
        <p:spPr>
          <a:xfrm>
            <a:off x="0" y="6594764"/>
            <a:ext cx="748145" cy="2672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8E37DD26-6432-AE3D-D2EE-4FF12F3A130D}"/>
              </a:ext>
            </a:extLst>
          </p:cNvPr>
          <p:cNvSpPr/>
          <p:nvPr userDrawn="1"/>
        </p:nvSpPr>
        <p:spPr>
          <a:xfrm>
            <a:off x="71021" y="6039838"/>
            <a:ext cx="825624" cy="6408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BF1CBAE5-81E1-87EB-6B00-1C4821E301C4}"/>
              </a:ext>
            </a:extLst>
          </p:cNvPr>
          <p:cNvSpPr/>
          <p:nvPr userDrawn="1"/>
        </p:nvSpPr>
        <p:spPr>
          <a:xfrm>
            <a:off x="230818" y="71022"/>
            <a:ext cx="1357838" cy="8256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9" r:id="rId3"/>
    <p:sldLayoutId id="2147483662" r:id="rId4"/>
    <p:sldLayoutId id="2147483668" r:id="rId5"/>
    <p:sldLayoutId id="2147483663" r:id="rId6"/>
    <p:sldLayoutId id="2147483666" r:id="rId7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291E02-F582-C1AF-A354-1168FEAF44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E0E21F7-5623-3463-AF4D-F332DEB4E8D4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التَّسامُحُ هوَ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Cloud 18">
            <a:extLst>
              <a:ext uri="{FF2B5EF4-FFF2-40B4-BE49-F238E27FC236}">
                <a16:creationId xmlns:a16="http://schemas.microsoft.com/office/drawing/2014/main" id="{4A72BD56-F023-8BFF-3F59-4A32580B9C6B}"/>
              </a:ext>
            </a:extLst>
          </p:cNvPr>
          <p:cNvSpPr/>
          <p:nvPr/>
        </p:nvSpPr>
        <p:spPr>
          <a:xfrm>
            <a:off x="1386144" y="2137174"/>
            <a:ext cx="5329838" cy="3275215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القُدْرَةُ على قَبولِ آراءِ ومُعتَقَداتِ الآخَرينَ الَّتي تَختَلِفُ عَنْ مُعتَقَداتِكَ وَآرائِكَ،</a:t>
            </a:r>
          </a:p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وهوَ أَنْ نَكونَ مُتَساهِلينَ ومُتَفَهِّمينَ.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1980066-7E70-86FC-55A9-EA40C88046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39603" y="715572"/>
            <a:ext cx="2961921" cy="4610809"/>
          </a:xfrm>
          <a:prstGeom prst="rect">
            <a:avLst/>
          </a:prstGeom>
        </p:spPr>
      </p:pic>
      <p:sp>
        <p:nvSpPr>
          <p:cNvPr id="4" name="Sun 3">
            <a:extLst>
              <a:ext uri="{FF2B5EF4-FFF2-40B4-BE49-F238E27FC236}">
                <a16:creationId xmlns:a16="http://schemas.microsoft.com/office/drawing/2014/main" id="{07285E91-83D5-6063-1F3B-144F341882FB}"/>
              </a:ext>
            </a:extLst>
          </p:cNvPr>
          <p:cNvSpPr/>
          <p:nvPr/>
        </p:nvSpPr>
        <p:spPr>
          <a:xfrm>
            <a:off x="1386144" y="1806538"/>
            <a:ext cx="475861" cy="475861"/>
          </a:xfrm>
          <a:prstGeom prst="sun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miley Face 4">
            <a:extLst>
              <a:ext uri="{FF2B5EF4-FFF2-40B4-BE49-F238E27FC236}">
                <a16:creationId xmlns:a16="http://schemas.microsoft.com/office/drawing/2014/main" id="{ACC35641-EC04-A5F8-F89C-5CC0A393D794}"/>
              </a:ext>
            </a:extLst>
          </p:cNvPr>
          <p:cNvSpPr/>
          <p:nvPr/>
        </p:nvSpPr>
        <p:spPr>
          <a:xfrm>
            <a:off x="4417580" y="1647917"/>
            <a:ext cx="634482" cy="634482"/>
          </a:xfrm>
          <a:prstGeom prst="smileyFace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Explosion: 8 Points 7">
            <a:extLst>
              <a:ext uri="{FF2B5EF4-FFF2-40B4-BE49-F238E27FC236}">
                <a16:creationId xmlns:a16="http://schemas.microsoft.com/office/drawing/2014/main" id="{ACECF2FB-0F22-0CBB-448F-4A007B6AC19A}"/>
              </a:ext>
            </a:extLst>
          </p:cNvPr>
          <p:cNvSpPr/>
          <p:nvPr/>
        </p:nvSpPr>
        <p:spPr>
          <a:xfrm>
            <a:off x="1185535" y="4236731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5773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B4DEBD-B175-DA1E-C2B4-69796F3068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8424F86-4E21-3953-D0EE-D7EC785C2B68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التَّسامُحُ هوَ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Cloud 18">
            <a:extLst>
              <a:ext uri="{FF2B5EF4-FFF2-40B4-BE49-F238E27FC236}">
                <a16:creationId xmlns:a16="http://schemas.microsoft.com/office/drawing/2014/main" id="{E87AD071-89D1-DDE8-57DC-4CB666424114}"/>
              </a:ext>
            </a:extLst>
          </p:cNvPr>
          <p:cNvSpPr/>
          <p:nvPr/>
        </p:nvSpPr>
        <p:spPr>
          <a:xfrm>
            <a:off x="1175659" y="1612628"/>
            <a:ext cx="4725490" cy="2922050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التَّسامُحُ أَحَدُ القيَمِ المُهِمَّةِ لِلْعَيشِ في المُجتَمَعِ ولِنَكوّنَ عَلاقَاتٍ جَيِّدَةً مَعَ الآخَرينَ.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A74782-7CA5-0B2F-0C87-541F807BB0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38735" y="1533704"/>
            <a:ext cx="3816136" cy="4441954"/>
          </a:xfrm>
          <a:prstGeom prst="rect">
            <a:avLst/>
          </a:prstGeom>
        </p:spPr>
      </p:pic>
      <p:sp>
        <p:nvSpPr>
          <p:cNvPr id="9" name="Sun 8">
            <a:extLst>
              <a:ext uri="{FF2B5EF4-FFF2-40B4-BE49-F238E27FC236}">
                <a16:creationId xmlns:a16="http://schemas.microsoft.com/office/drawing/2014/main" id="{EE1FB46D-B478-F68E-D711-56959BF991B1}"/>
              </a:ext>
            </a:extLst>
          </p:cNvPr>
          <p:cNvSpPr/>
          <p:nvPr/>
        </p:nvSpPr>
        <p:spPr>
          <a:xfrm>
            <a:off x="989129" y="1903445"/>
            <a:ext cx="475861" cy="475861"/>
          </a:xfrm>
          <a:prstGeom prst="sun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6D68222A-F424-A6DD-804D-E34CE3F6B44A}"/>
              </a:ext>
            </a:extLst>
          </p:cNvPr>
          <p:cNvSpPr/>
          <p:nvPr/>
        </p:nvSpPr>
        <p:spPr>
          <a:xfrm>
            <a:off x="4678838" y="1354971"/>
            <a:ext cx="634482" cy="634482"/>
          </a:xfrm>
          <a:prstGeom prst="smileyFace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Explosion: 8 Points 11">
            <a:extLst>
              <a:ext uri="{FF2B5EF4-FFF2-40B4-BE49-F238E27FC236}">
                <a16:creationId xmlns:a16="http://schemas.microsoft.com/office/drawing/2014/main" id="{3E109D92-8E22-FEA0-3A2A-0A4B1280C3A2}"/>
              </a:ext>
            </a:extLst>
          </p:cNvPr>
          <p:cNvSpPr/>
          <p:nvPr/>
        </p:nvSpPr>
        <p:spPr>
          <a:xfrm>
            <a:off x="1567585" y="3911094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8116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3DD0B-85C7-A832-D361-9A352B4F5D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29823F8-D93E-358E-20B3-ED4CC48EFA27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أَنواعُ التَّسامُحِ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Cloud 18">
            <a:extLst>
              <a:ext uri="{FF2B5EF4-FFF2-40B4-BE49-F238E27FC236}">
                <a16:creationId xmlns:a16="http://schemas.microsoft.com/office/drawing/2014/main" id="{960F15A6-B3FF-4574-66FA-6A8D969A2CA0}"/>
              </a:ext>
            </a:extLst>
          </p:cNvPr>
          <p:cNvSpPr/>
          <p:nvPr/>
        </p:nvSpPr>
        <p:spPr>
          <a:xfrm>
            <a:off x="1940766" y="1555095"/>
            <a:ext cx="3498981" cy="204497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نَبذُ العُنفِ والتَّعَصُّبِ.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DC660570-2801-BA76-1DE0-D95B297E238C}"/>
              </a:ext>
            </a:extLst>
          </p:cNvPr>
          <p:cNvSpPr/>
          <p:nvPr/>
        </p:nvSpPr>
        <p:spPr>
          <a:xfrm>
            <a:off x="1115557" y="3075219"/>
            <a:ext cx="3288492" cy="1950098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التَّعامُلُ بِاللِّينِ وَالمَحَبَّةِ.</a:t>
            </a: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F0ACE6D3-6614-E976-BBDE-C1393AE421EF}"/>
              </a:ext>
            </a:extLst>
          </p:cNvPr>
          <p:cNvSpPr/>
          <p:nvPr/>
        </p:nvSpPr>
        <p:spPr>
          <a:xfrm>
            <a:off x="4930678" y="1812470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919DD50-4114-A149-D975-D6AE36D9C8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24496" y="2491273"/>
            <a:ext cx="4984329" cy="3619313"/>
          </a:xfrm>
          <a:prstGeom prst="rect">
            <a:avLst/>
          </a:prstGeom>
        </p:spPr>
      </p:pic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A238CE01-CF20-D18A-C4A7-7954EC739559}"/>
              </a:ext>
            </a:extLst>
          </p:cNvPr>
          <p:cNvSpPr/>
          <p:nvPr/>
        </p:nvSpPr>
        <p:spPr>
          <a:xfrm>
            <a:off x="7007270" y="2160037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32146FC5-6FC4-343E-15F9-8BD29F71F8B0}"/>
              </a:ext>
            </a:extLst>
          </p:cNvPr>
          <p:cNvSpPr/>
          <p:nvPr/>
        </p:nvSpPr>
        <p:spPr>
          <a:xfrm>
            <a:off x="6354190" y="1399592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9664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9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A0E550-D45B-D142-CC0B-72931DD2A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EB397FA-A898-7B1A-656D-6A29770932C9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أَنواعُ التَّسامُحِ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Cloud 18">
            <a:extLst>
              <a:ext uri="{FF2B5EF4-FFF2-40B4-BE49-F238E27FC236}">
                <a16:creationId xmlns:a16="http://schemas.microsoft.com/office/drawing/2014/main" id="{C879DA94-A4AC-1E35-3BD5-B8B94587C79E}"/>
              </a:ext>
            </a:extLst>
          </p:cNvPr>
          <p:cNvSpPr/>
          <p:nvPr/>
        </p:nvSpPr>
        <p:spPr>
          <a:xfrm>
            <a:off x="1940766" y="1555095"/>
            <a:ext cx="3498981" cy="204497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نشر العَدلِ والمُساوَاةِ داخِلَ المُجتَمَعِ.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5677C40F-2ADD-AF3B-0E64-9C094A69DDFD}"/>
              </a:ext>
            </a:extLst>
          </p:cNvPr>
          <p:cNvSpPr/>
          <p:nvPr/>
        </p:nvSpPr>
        <p:spPr>
          <a:xfrm>
            <a:off x="1115557" y="3075219"/>
            <a:ext cx="3288492" cy="1950098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قَبُولُ آراءِ الآخَرينَ والتَّوَاصُلُ بَيْنَ الثَّقَافَاتِ.</a:t>
            </a: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B932F369-872E-4038-DF5F-1750CC7C9643}"/>
              </a:ext>
            </a:extLst>
          </p:cNvPr>
          <p:cNvSpPr/>
          <p:nvPr/>
        </p:nvSpPr>
        <p:spPr>
          <a:xfrm>
            <a:off x="4930678" y="1812470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05034CC-F4DF-13BC-098C-DB6D10C192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67976" y="2492056"/>
            <a:ext cx="4560467" cy="3619313"/>
          </a:xfrm>
          <a:prstGeom prst="rect">
            <a:avLst/>
          </a:prstGeom>
        </p:spPr>
      </p:pic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6B758144-FF2F-8840-8D03-95C3EB1AD94A}"/>
              </a:ext>
            </a:extLst>
          </p:cNvPr>
          <p:cNvSpPr/>
          <p:nvPr/>
        </p:nvSpPr>
        <p:spPr>
          <a:xfrm>
            <a:off x="7007270" y="2160037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1452B917-6AE9-D200-C370-868B37F16913}"/>
              </a:ext>
            </a:extLst>
          </p:cNvPr>
          <p:cNvSpPr/>
          <p:nvPr/>
        </p:nvSpPr>
        <p:spPr>
          <a:xfrm>
            <a:off x="6354190" y="1399592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144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9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A3EAFD-9ED4-E6E4-66B1-7E235F1046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B1D96B1-E0CB-DC92-0E9C-0C0D82A47D33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أَنواعُ التَّسامُحِ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Cloud 18">
            <a:extLst>
              <a:ext uri="{FF2B5EF4-FFF2-40B4-BE49-F238E27FC236}">
                <a16:creationId xmlns:a16="http://schemas.microsoft.com/office/drawing/2014/main" id="{0EEE289A-05D8-EFCC-8173-2EE0F5A447C9}"/>
              </a:ext>
            </a:extLst>
          </p:cNvPr>
          <p:cNvSpPr/>
          <p:nvPr/>
        </p:nvSpPr>
        <p:spPr>
          <a:xfrm>
            <a:off x="2076105" y="1381969"/>
            <a:ext cx="2991009" cy="1705424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التَّجاوزُ عَنْ أَخطاءِ الآخَرينَ والعَفوُ.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04E1FBA4-C466-83A0-E8D3-785995126E20}"/>
              </a:ext>
            </a:extLst>
          </p:cNvPr>
          <p:cNvSpPr/>
          <p:nvPr/>
        </p:nvSpPr>
        <p:spPr>
          <a:xfrm>
            <a:off x="907584" y="2724332"/>
            <a:ext cx="3456443" cy="1950098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تَقَبُّلُ النَّاسِ وَالتَّعامُلُ مَعَهُمْ بِاحْتِرامٍ بِغَضِّ النَّظَرِ عَنِ العِرْقِ وَالجِنْسِ.</a:t>
            </a: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4BDED177-3199-8D39-B5C6-980D7BE0BA7B}"/>
              </a:ext>
            </a:extLst>
          </p:cNvPr>
          <p:cNvSpPr/>
          <p:nvPr/>
        </p:nvSpPr>
        <p:spPr>
          <a:xfrm>
            <a:off x="4605910" y="1502048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9E53D7F-CE3D-B572-6898-E2F422D9EE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93503" y="1930199"/>
            <a:ext cx="4154037" cy="3017665"/>
          </a:xfrm>
          <a:prstGeom prst="rect">
            <a:avLst/>
          </a:prstGeom>
        </p:spPr>
      </p:pic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C77388E0-FE4F-3B2C-A5F1-9BEC85692F96}"/>
              </a:ext>
            </a:extLst>
          </p:cNvPr>
          <p:cNvSpPr/>
          <p:nvPr/>
        </p:nvSpPr>
        <p:spPr>
          <a:xfrm>
            <a:off x="7134487" y="2199672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1BD375F6-DDE4-2E4E-EB2D-8DE5D13F8445}"/>
              </a:ext>
            </a:extLst>
          </p:cNvPr>
          <p:cNvSpPr/>
          <p:nvPr/>
        </p:nvSpPr>
        <p:spPr>
          <a:xfrm>
            <a:off x="7312451" y="4489350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8C97ABEA-0DFE-1FAE-8DB3-EFAD672C823B}"/>
              </a:ext>
            </a:extLst>
          </p:cNvPr>
          <p:cNvSpPr/>
          <p:nvPr/>
        </p:nvSpPr>
        <p:spPr>
          <a:xfrm>
            <a:off x="1984034" y="4291695"/>
            <a:ext cx="2795941" cy="1540326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قَبولُ أَفْكَارِ الآخَرِينَ وَاحتِرامُ حُرِّيَّةِ الرَّأْيِ.</a:t>
            </a:r>
          </a:p>
        </p:txBody>
      </p:sp>
    </p:spTree>
    <p:extLst>
      <p:ext uri="{BB962C8B-B14F-4D97-AF65-F5344CB8AC3E}">
        <p14:creationId xmlns:p14="http://schemas.microsoft.com/office/powerpoint/2010/main" val="4648363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9" grpId="0" animBg="1"/>
      <p:bldP spid="3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61BC2A-3F1D-6483-4998-41988A1718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2F9F307-35C4-78F1-EB77-18A00FC6BF18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أَهَمِّيَّةُ التَّسَامُحِ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5C611DAA-ADD9-A443-D7A1-48CC7D17AF25}"/>
              </a:ext>
            </a:extLst>
          </p:cNvPr>
          <p:cNvSpPr/>
          <p:nvPr/>
        </p:nvSpPr>
        <p:spPr>
          <a:xfrm>
            <a:off x="998955" y="1117340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CDBB93F9-7E4B-1D60-B1F0-C7BA1989C980}"/>
              </a:ext>
            </a:extLst>
          </p:cNvPr>
          <p:cNvSpPr/>
          <p:nvPr/>
        </p:nvSpPr>
        <p:spPr>
          <a:xfrm>
            <a:off x="7007270" y="2160037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9846B95E-8BF3-D2BA-15E4-7608FB97E9F3}"/>
              </a:ext>
            </a:extLst>
          </p:cNvPr>
          <p:cNvSpPr/>
          <p:nvPr/>
        </p:nvSpPr>
        <p:spPr>
          <a:xfrm>
            <a:off x="6354190" y="1399592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713A7CE-45DD-F621-2AB2-4742888AF5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04068" y="966215"/>
            <a:ext cx="4984329" cy="3595872"/>
          </a:xfrm>
          <a:prstGeom prst="rect">
            <a:avLst/>
          </a:prstGeom>
        </p:spPr>
      </p:pic>
      <p:sp>
        <p:nvSpPr>
          <p:cNvPr id="11" name="Cloud 10">
            <a:extLst>
              <a:ext uri="{FF2B5EF4-FFF2-40B4-BE49-F238E27FC236}">
                <a16:creationId xmlns:a16="http://schemas.microsoft.com/office/drawing/2014/main" id="{495788A9-3ED8-8BC7-2EB3-440697DEA6E9}"/>
              </a:ext>
            </a:extLst>
          </p:cNvPr>
          <p:cNvSpPr/>
          <p:nvPr/>
        </p:nvSpPr>
        <p:spPr>
          <a:xfrm>
            <a:off x="4736566" y="4259339"/>
            <a:ext cx="2795941" cy="1540326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تَوطيدُ الأَمْنِ والاستِقرارِ.</a:t>
            </a:r>
          </a:p>
        </p:txBody>
      </p:sp>
      <p:sp>
        <p:nvSpPr>
          <p:cNvPr id="12" name="Cloud 11">
            <a:extLst>
              <a:ext uri="{FF2B5EF4-FFF2-40B4-BE49-F238E27FC236}">
                <a16:creationId xmlns:a16="http://schemas.microsoft.com/office/drawing/2014/main" id="{B2E8B566-F271-8939-2B60-9F070C7B8869}"/>
              </a:ext>
            </a:extLst>
          </p:cNvPr>
          <p:cNvSpPr/>
          <p:nvPr/>
        </p:nvSpPr>
        <p:spPr>
          <a:xfrm>
            <a:off x="1659958" y="4288179"/>
            <a:ext cx="2795941" cy="1540326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احتِرامُ الاختِلافِ بَيْنَ الأَفرَادِ والمُجْتَمَعاتِ.</a:t>
            </a:r>
          </a:p>
        </p:txBody>
      </p:sp>
    </p:spTree>
    <p:extLst>
      <p:ext uri="{BB962C8B-B14F-4D97-AF65-F5344CB8AC3E}">
        <p14:creationId xmlns:p14="http://schemas.microsoft.com/office/powerpoint/2010/main" val="8076699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F0963D-4610-EC60-60BC-F54A7FC978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DE893B4-3223-9478-36CB-1FB9F95F5344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أَهَمِّيَّةُ التَّسَامُحِ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1A8DF908-B312-44AD-3107-05FA0AD9C6E1}"/>
              </a:ext>
            </a:extLst>
          </p:cNvPr>
          <p:cNvSpPr/>
          <p:nvPr/>
        </p:nvSpPr>
        <p:spPr>
          <a:xfrm>
            <a:off x="1594644" y="1492898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7C95B0C0-C27C-7CCD-9FB0-86231075C9A4}"/>
              </a:ext>
            </a:extLst>
          </p:cNvPr>
          <p:cNvSpPr/>
          <p:nvPr/>
        </p:nvSpPr>
        <p:spPr>
          <a:xfrm>
            <a:off x="6771734" y="2425346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CAFFCB23-416B-56F0-F418-59DCB6FEAE67}"/>
              </a:ext>
            </a:extLst>
          </p:cNvPr>
          <p:cNvSpPr/>
          <p:nvPr/>
        </p:nvSpPr>
        <p:spPr>
          <a:xfrm>
            <a:off x="6215080" y="1459630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665384-7EBE-28F9-4359-7192ED79FC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00090" y="1126670"/>
            <a:ext cx="3945318" cy="3595872"/>
          </a:xfrm>
          <a:prstGeom prst="rect">
            <a:avLst/>
          </a:prstGeom>
        </p:spPr>
      </p:pic>
      <p:sp>
        <p:nvSpPr>
          <p:cNvPr id="11" name="Cloud 10">
            <a:extLst>
              <a:ext uri="{FF2B5EF4-FFF2-40B4-BE49-F238E27FC236}">
                <a16:creationId xmlns:a16="http://schemas.microsoft.com/office/drawing/2014/main" id="{E7B9D761-B814-DA9C-3A97-842AAC63980C}"/>
              </a:ext>
            </a:extLst>
          </p:cNvPr>
          <p:cNvSpPr/>
          <p:nvPr/>
        </p:nvSpPr>
        <p:spPr>
          <a:xfrm>
            <a:off x="4671252" y="4286191"/>
            <a:ext cx="2942528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العَيشُ بِسَلامٍ في مُجْتَمَعٍ آمِنٍ.</a:t>
            </a:r>
          </a:p>
        </p:txBody>
      </p:sp>
      <p:sp>
        <p:nvSpPr>
          <p:cNvPr id="12" name="Cloud 11">
            <a:extLst>
              <a:ext uri="{FF2B5EF4-FFF2-40B4-BE49-F238E27FC236}">
                <a16:creationId xmlns:a16="http://schemas.microsoft.com/office/drawing/2014/main" id="{EA1C47B6-1C59-022A-9EA0-8E4BE0C2F96A}"/>
              </a:ext>
            </a:extLst>
          </p:cNvPr>
          <p:cNvSpPr/>
          <p:nvPr/>
        </p:nvSpPr>
        <p:spPr>
          <a:xfrm>
            <a:off x="1594644" y="4315031"/>
            <a:ext cx="2942528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تَقْويَةُ الرَّوابِطِ المَحَلِّيَّةِ بَيْنَ المُجْتَمَعاتِ.</a:t>
            </a:r>
          </a:p>
        </p:txBody>
      </p:sp>
    </p:spTree>
    <p:extLst>
      <p:ext uri="{BB962C8B-B14F-4D97-AF65-F5344CB8AC3E}">
        <p14:creationId xmlns:p14="http://schemas.microsoft.com/office/powerpoint/2010/main" val="17877953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4A584-5D37-D24C-760B-6A6A89059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CD5F53A-72AF-0F01-B3CB-AFA43847CA7B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التَّسامُحُ في الإِسلامِ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1089A648-09DF-9021-1032-CBEBD85B504E}"/>
              </a:ext>
            </a:extLst>
          </p:cNvPr>
          <p:cNvSpPr/>
          <p:nvPr/>
        </p:nvSpPr>
        <p:spPr>
          <a:xfrm>
            <a:off x="1305395" y="1473637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704F734F-1676-8047-4D14-A6788F311763}"/>
              </a:ext>
            </a:extLst>
          </p:cNvPr>
          <p:cNvSpPr/>
          <p:nvPr/>
        </p:nvSpPr>
        <p:spPr>
          <a:xfrm>
            <a:off x="7349534" y="2041069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2F214874-DB85-0F04-D999-AAA9CC794B41}"/>
              </a:ext>
            </a:extLst>
          </p:cNvPr>
          <p:cNvSpPr/>
          <p:nvPr/>
        </p:nvSpPr>
        <p:spPr>
          <a:xfrm>
            <a:off x="6792880" y="1075353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9DBECF-48C0-61B6-6522-5DBFDC8312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5161" y="1851506"/>
            <a:ext cx="5153981" cy="4257280"/>
          </a:xfrm>
          <a:prstGeom prst="rect">
            <a:avLst/>
          </a:prstGeom>
        </p:spPr>
      </p:pic>
      <p:sp>
        <p:nvSpPr>
          <p:cNvPr id="11" name="Cloud 10">
            <a:extLst>
              <a:ext uri="{FF2B5EF4-FFF2-40B4-BE49-F238E27FC236}">
                <a16:creationId xmlns:a16="http://schemas.microsoft.com/office/drawing/2014/main" id="{7227B0B3-E337-5DE2-923F-8303915D8AFC}"/>
              </a:ext>
            </a:extLst>
          </p:cNvPr>
          <p:cNvSpPr/>
          <p:nvPr/>
        </p:nvSpPr>
        <p:spPr>
          <a:xfrm>
            <a:off x="4896077" y="2327944"/>
            <a:ext cx="2942528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﴿فَمَنْ عَفَا وَأَصْلَحَ فَأَجْرُهُ عَلَى اللَّهِ﴾.</a:t>
            </a:r>
          </a:p>
        </p:txBody>
      </p:sp>
      <p:sp>
        <p:nvSpPr>
          <p:cNvPr id="12" name="Cloud 11">
            <a:extLst>
              <a:ext uri="{FF2B5EF4-FFF2-40B4-BE49-F238E27FC236}">
                <a16:creationId xmlns:a16="http://schemas.microsoft.com/office/drawing/2014/main" id="{1676A6F2-C908-3D24-E36F-C3249ED4D321}"/>
              </a:ext>
            </a:extLst>
          </p:cNvPr>
          <p:cNvSpPr/>
          <p:nvPr/>
        </p:nvSpPr>
        <p:spPr>
          <a:xfrm>
            <a:off x="5034196" y="1473637"/>
            <a:ext cx="2648229" cy="1197879"/>
          </a:xfrm>
          <a:prstGeom prst="cloud">
            <a:avLst/>
          </a:prstGeom>
          <a:solidFill>
            <a:srgbClr val="0070C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قَالَ اللهُ تَعَالَى: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D567D1-68ED-1CE2-CB52-55BD7DA6956D}"/>
              </a:ext>
            </a:extLst>
          </p:cNvPr>
          <p:cNvSpPr txBox="1"/>
          <p:nvPr/>
        </p:nvSpPr>
        <p:spPr>
          <a:xfrm>
            <a:off x="5613374" y="3986085"/>
            <a:ext cx="2456508" cy="15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الإِسلامُ يَدْعونا إِلى العَفوِ والرَّحْمَةِ وَالتَّعاونِ،</a:t>
            </a:r>
          </a:p>
          <a:p>
            <a:pPr algn="r" rtl="1">
              <a:lnSpc>
                <a:spcPct val="150000"/>
              </a:lnSpc>
            </a:pPr>
            <a:r>
              <a:rPr lang="ar-EG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وَالتَّسامُحُ مِنْ صِفاتِ الأَنْبياءِ وَالصَّالِحينَ.</a:t>
            </a:r>
          </a:p>
        </p:txBody>
      </p:sp>
    </p:spTree>
    <p:extLst>
      <p:ext uri="{BB962C8B-B14F-4D97-AF65-F5344CB8AC3E}">
        <p14:creationId xmlns:p14="http://schemas.microsoft.com/office/powerpoint/2010/main" val="14354688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641B2-866F-0B04-034D-ACE9AD04F8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4E896FD5-2FAA-19E7-F932-71C2390AD8EF}"/>
              </a:ext>
            </a:extLst>
          </p:cNvPr>
          <p:cNvSpPr/>
          <p:nvPr/>
        </p:nvSpPr>
        <p:spPr>
          <a:xfrm>
            <a:off x="1664064" y="4439179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79B45B9-C4E5-A00F-83E2-A5921B32BA23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لِماذَا يَجِبُ أَنْ نَكونَ مُتَسامِحينَ؟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D3FDF2A6-2BC8-676F-BF76-BE71A5F18216}"/>
              </a:ext>
            </a:extLst>
          </p:cNvPr>
          <p:cNvSpPr/>
          <p:nvPr/>
        </p:nvSpPr>
        <p:spPr>
          <a:xfrm>
            <a:off x="1748644" y="1441539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786564B6-0F34-95FA-1D56-DC4AC213327D}"/>
              </a:ext>
            </a:extLst>
          </p:cNvPr>
          <p:cNvSpPr/>
          <p:nvPr/>
        </p:nvSpPr>
        <p:spPr>
          <a:xfrm>
            <a:off x="6883702" y="2239305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17674DA7-84D9-C968-BBA4-32033A74C176}"/>
              </a:ext>
            </a:extLst>
          </p:cNvPr>
          <p:cNvSpPr/>
          <p:nvPr/>
        </p:nvSpPr>
        <p:spPr>
          <a:xfrm>
            <a:off x="6327048" y="1273589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67FF2116-2AA7-88C9-7015-34F8C78BFE76}"/>
              </a:ext>
            </a:extLst>
          </p:cNvPr>
          <p:cNvSpPr/>
          <p:nvPr/>
        </p:nvSpPr>
        <p:spPr>
          <a:xfrm>
            <a:off x="4180666" y="1884698"/>
            <a:ext cx="2942528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لأَنَّ التَّسامُحَ يَجعَلُ القَلبَ مُرتاحًا.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9ABA2B57-D1F6-C1E4-E4EE-6A4310BA6CBD}"/>
              </a:ext>
            </a:extLst>
          </p:cNvPr>
          <p:cNvSpPr/>
          <p:nvPr/>
        </p:nvSpPr>
        <p:spPr>
          <a:xfrm>
            <a:off x="5197883" y="3006844"/>
            <a:ext cx="2942528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يَزيدُ الأَصدِقاءَ.</a:t>
            </a:r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4CF0D0BE-34FA-E363-540A-96D3AED61250}"/>
              </a:ext>
            </a:extLst>
          </p:cNvPr>
          <p:cNvSpPr/>
          <p:nvPr/>
        </p:nvSpPr>
        <p:spPr>
          <a:xfrm>
            <a:off x="4058087" y="4128990"/>
            <a:ext cx="2942528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يَنشُرُ المَحَبَّةَ وَالسَّلَامَ.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4BB24FE-5215-32BA-7F2C-E1F1AB097D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3589" y="1670093"/>
            <a:ext cx="3378093" cy="3874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2139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3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E5BC8C-A94D-8386-4687-68F708C60D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638F5D40-CDA4-7AA6-6AEB-803C8EF13215}"/>
              </a:ext>
            </a:extLst>
          </p:cNvPr>
          <p:cNvSpPr/>
          <p:nvPr/>
        </p:nvSpPr>
        <p:spPr>
          <a:xfrm>
            <a:off x="1664064" y="4439179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7B560A9-DC40-C1C6-FB09-3850F4A7A63C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التَّسامُحُ لَيسَ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8C00A875-C08E-61EB-054C-DC36C2663B54}"/>
              </a:ext>
            </a:extLst>
          </p:cNvPr>
          <p:cNvSpPr/>
          <p:nvPr/>
        </p:nvSpPr>
        <p:spPr>
          <a:xfrm>
            <a:off x="1748644" y="1441539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C343E4BE-7D70-A2A1-A1D7-D5476ACAB9EB}"/>
              </a:ext>
            </a:extLst>
          </p:cNvPr>
          <p:cNvSpPr/>
          <p:nvPr/>
        </p:nvSpPr>
        <p:spPr>
          <a:xfrm>
            <a:off x="6883702" y="2239305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83E4E453-47CF-6395-0BFD-3F94D8B126C6}"/>
              </a:ext>
            </a:extLst>
          </p:cNvPr>
          <p:cNvSpPr/>
          <p:nvPr/>
        </p:nvSpPr>
        <p:spPr>
          <a:xfrm>
            <a:off x="6327048" y="1273589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894F92F-1314-8067-6050-FA1F50570A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7957" y="1790120"/>
            <a:ext cx="3945318" cy="3175041"/>
          </a:xfrm>
          <a:prstGeom prst="rect">
            <a:avLst/>
          </a:prstGeom>
        </p:spPr>
      </p:pic>
      <p:sp>
        <p:nvSpPr>
          <p:cNvPr id="11" name="Cloud 10">
            <a:extLst>
              <a:ext uri="{FF2B5EF4-FFF2-40B4-BE49-F238E27FC236}">
                <a16:creationId xmlns:a16="http://schemas.microsoft.com/office/drawing/2014/main" id="{2EDD25E3-A7EF-AB38-D7B1-F773050CDE7A}"/>
              </a:ext>
            </a:extLst>
          </p:cNvPr>
          <p:cNvSpPr/>
          <p:nvPr/>
        </p:nvSpPr>
        <p:spPr>
          <a:xfrm>
            <a:off x="4180666" y="1884698"/>
            <a:ext cx="2942528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دَليلًا على الضَّعفِ،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6B281C3E-C12E-50CD-3885-76917F43A834}"/>
              </a:ext>
            </a:extLst>
          </p:cNvPr>
          <p:cNvSpPr/>
          <p:nvPr/>
        </p:nvSpPr>
        <p:spPr>
          <a:xfrm>
            <a:off x="5197883" y="3006844"/>
            <a:ext cx="2942528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ولا الرِّضا بِالإِهانَةِ والظُّلْمِ</a:t>
            </a:r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4C9F3BE5-331C-8BE0-F071-1F07799DD4C6}"/>
              </a:ext>
            </a:extLst>
          </p:cNvPr>
          <p:cNvSpPr/>
          <p:nvPr/>
        </p:nvSpPr>
        <p:spPr>
          <a:xfrm>
            <a:off x="4058087" y="4229155"/>
            <a:ext cx="2942528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ولا غِطاءً لِلْهَزيمَةِ</a:t>
            </a:r>
          </a:p>
        </p:txBody>
      </p:sp>
    </p:spTree>
    <p:extLst>
      <p:ext uri="{BB962C8B-B14F-4D97-AF65-F5344CB8AC3E}">
        <p14:creationId xmlns:p14="http://schemas.microsoft.com/office/powerpoint/2010/main" val="15269318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3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CF62A6-A9BC-455E-2BE9-E0827FF1C6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7CC5E01B-F43B-DC1E-F243-4E011B5F9168}"/>
              </a:ext>
            </a:extLst>
          </p:cNvPr>
          <p:cNvSpPr/>
          <p:nvPr/>
        </p:nvSpPr>
        <p:spPr>
          <a:xfrm>
            <a:off x="1664064" y="4439179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2F5C778-26AD-5DFC-3AF4-5E326C90D474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إِنَّما التَّسامُحُ هوَ: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AD4F33EA-38B0-34AC-5F6C-72C48E45072C}"/>
              </a:ext>
            </a:extLst>
          </p:cNvPr>
          <p:cNvSpPr/>
          <p:nvPr/>
        </p:nvSpPr>
        <p:spPr>
          <a:xfrm>
            <a:off x="1748644" y="1441539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C77E7D71-0730-A5BE-53CE-70BBE4755B2F}"/>
              </a:ext>
            </a:extLst>
          </p:cNvPr>
          <p:cNvSpPr/>
          <p:nvPr/>
        </p:nvSpPr>
        <p:spPr>
          <a:xfrm>
            <a:off x="7253505" y="2215311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A817CFB7-DB57-F092-1FAF-8730850524A5}"/>
              </a:ext>
            </a:extLst>
          </p:cNvPr>
          <p:cNvSpPr/>
          <p:nvPr/>
        </p:nvSpPr>
        <p:spPr>
          <a:xfrm>
            <a:off x="6744592" y="1301544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242674F5-42F2-4094-B1D5-EB4670DDBDE3}"/>
              </a:ext>
            </a:extLst>
          </p:cNvPr>
          <p:cNvSpPr/>
          <p:nvPr/>
        </p:nvSpPr>
        <p:spPr>
          <a:xfrm>
            <a:off x="4504387" y="1392437"/>
            <a:ext cx="2691623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تَأْصيلُ الرَّحمَةِ بَيْنَ النَّاسِ.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2190C6F2-285F-20EC-328E-97B226CE408B}"/>
              </a:ext>
            </a:extLst>
          </p:cNvPr>
          <p:cNvSpPr/>
          <p:nvPr/>
        </p:nvSpPr>
        <p:spPr>
          <a:xfrm>
            <a:off x="5088571" y="2525063"/>
            <a:ext cx="2942528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دَلِيلٌ على قُوَّةِ الشَّخْصِ.</a:t>
            </a:r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1EE2D564-5A70-E65B-75F8-A181B1CB5417}"/>
              </a:ext>
            </a:extLst>
          </p:cNvPr>
          <p:cNvSpPr/>
          <p:nvPr/>
        </p:nvSpPr>
        <p:spPr>
          <a:xfrm>
            <a:off x="5273328" y="3713599"/>
            <a:ext cx="2942528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دَلِيلٌ على سَلامَةِ النَّفْسِ مِنَ الحِقْدِ.</a:t>
            </a:r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002968B3-1CAB-EEAA-DE1E-66D93D606375}"/>
              </a:ext>
            </a:extLst>
          </p:cNvPr>
          <p:cNvSpPr/>
          <p:nvPr/>
        </p:nvSpPr>
        <p:spPr>
          <a:xfrm>
            <a:off x="3119976" y="4376798"/>
            <a:ext cx="2730222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دَلِيلٌ على صَفاءِ القَلْبِ.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7E72C7-C337-43E5-FEED-E29F851E7DB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5683" y="1909823"/>
            <a:ext cx="3945318" cy="2926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821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5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3" grpId="0" animBg="1"/>
      <p:bldP spid="8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255D49-B3FA-E4B8-72C3-7866A5B6AB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2E921406-8C97-2930-309D-D20317EBA95C}"/>
              </a:ext>
            </a:extLst>
          </p:cNvPr>
          <p:cNvSpPr/>
          <p:nvPr/>
        </p:nvSpPr>
        <p:spPr>
          <a:xfrm>
            <a:off x="1664064" y="4439179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D289677-5C7C-64EB-6EB1-BB887CCCF89B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أَنَا طِفلٌ مُتَسامِحٌ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1E541C68-17EF-4B90-C8DE-5AB40AF7F494}"/>
              </a:ext>
            </a:extLst>
          </p:cNvPr>
          <p:cNvSpPr/>
          <p:nvPr/>
        </p:nvSpPr>
        <p:spPr>
          <a:xfrm>
            <a:off x="1748644" y="1441539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4AA70165-FA97-6BAA-B0A6-8CD5C4A654B7}"/>
              </a:ext>
            </a:extLst>
          </p:cNvPr>
          <p:cNvSpPr/>
          <p:nvPr/>
        </p:nvSpPr>
        <p:spPr>
          <a:xfrm>
            <a:off x="7253505" y="2215311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531923E3-B283-3D41-2E71-E5D86E9486E2}"/>
              </a:ext>
            </a:extLst>
          </p:cNvPr>
          <p:cNvSpPr/>
          <p:nvPr/>
        </p:nvSpPr>
        <p:spPr>
          <a:xfrm>
            <a:off x="6744592" y="1301544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E94115AC-E0D9-8AEC-6106-A692CA9066D4}"/>
              </a:ext>
            </a:extLst>
          </p:cNvPr>
          <p:cNvSpPr/>
          <p:nvPr/>
        </p:nvSpPr>
        <p:spPr>
          <a:xfrm>
            <a:off x="4504387" y="1506098"/>
            <a:ext cx="2691623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أُساعِدُ مَنْ يَحتاجُني.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7C2F7A9C-ED0A-21D3-05D7-3E691588D949}"/>
              </a:ext>
            </a:extLst>
          </p:cNvPr>
          <p:cNvSpPr/>
          <p:nvPr/>
        </p:nvSpPr>
        <p:spPr>
          <a:xfrm>
            <a:off x="5088571" y="2714550"/>
            <a:ext cx="2942528" cy="15443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لا أَرُدُّ الإِساءَةَ بِالإِساءَةِ.</a:t>
            </a:r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768B3C9F-D590-49BC-6CE3-3B2BA3F8E7CE}"/>
              </a:ext>
            </a:extLst>
          </p:cNvPr>
          <p:cNvSpPr/>
          <p:nvPr/>
        </p:nvSpPr>
        <p:spPr>
          <a:xfrm>
            <a:off x="4971001" y="4072573"/>
            <a:ext cx="3057442" cy="1700883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أَقولُ دائِمًا: </a:t>
            </a:r>
            <a:r>
              <a:rPr lang="ar-EG" sz="16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«لا بَأْسَ، أَنا أُسامِحُكَ».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AAF8E3E-57DB-08A5-4DDB-0A0711E721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48318" y="1985022"/>
            <a:ext cx="3439012" cy="323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1113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3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B1694B-26EA-439F-782D-49514A5195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65517371-DC70-041D-13C4-5800D76F2C71}"/>
              </a:ext>
            </a:extLst>
          </p:cNvPr>
          <p:cNvSpPr/>
          <p:nvPr/>
        </p:nvSpPr>
        <p:spPr>
          <a:xfrm>
            <a:off x="4572000" y="4706823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EF5D0C7-14F9-70BA-5110-DAB636557946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مَواقِفُ لِلتَّسامُحِ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006157DD-9857-B3EF-B078-FF7F3081BA79}"/>
              </a:ext>
            </a:extLst>
          </p:cNvPr>
          <p:cNvSpPr/>
          <p:nvPr/>
        </p:nvSpPr>
        <p:spPr>
          <a:xfrm>
            <a:off x="1748644" y="1441539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332CE6C6-9BBD-E3D3-E82C-DCF7159E37EC}"/>
              </a:ext>
            </a:extLst>
          </p:cNvPr>
          <p:cNvSpPr/>
          <p:nvPr/>
        </p:nvSpPr>
        <p:spPr>
          <a:xfrm>
            <a:off x="7253505" y="2215311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B241F0B6-D2C2-5413-D093-3D68CD323A69}"/>
              </a:ext>
            </a:extLst>
          </p:cNvPr>
          <p:cNvSpPr/>
          <p:nvPr/>
        </p:nvSpPr>
        <p:spPr>
          <a:xfrm>
            <a:off x="6744592" y="1301544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7FEE1073-BCA5-F8C5-5DEA-F535C854F78D}"/>
              </a:ext>
            </a:extLst>
          </p:cNvPr>
          <p:cNvSpPr/>
          <p:nvPr/>
        </p:nvSpPr>
        <p:spPr>
          <a:xfrm>
            <a:off x="4572000" y="1718665"/>
            <a:ext cx="3075294" cy="1922902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إِذا اعتَذَرَ صَديقُكَ فَسامِحْهُ بِابتِسامَةٍ.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5A74607-0F2C-F53E-4CEE-4B1DBF3823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32988" y="1953196"/>
            <a:ext cx="4166800" cy="35762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43C8155-2BE7-6586-D937-B8EEE1A402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80051">
            <a:off x="5466950" y="3114156"/>
            <a:ext cx="1632499" cy="1607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9777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8CADA-7574-59F5-73E7-7468AA56D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2EB80ECC-8887-45D8-C1AC-FCD44A93BFA0}"/>
              </a:ext>
            </a:extLst>
          </p:cNvPr>
          <p:cNvSpPr/>
          <p:nvPr/>
        </p:nvSpPr>
        <p:spPr>
          <a:xfrm>
            <a:off x="4572000" y="4706823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CE5D1D5-E87C-9054-47E8-FB67073B8417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مَواقِفُ لِلتَّسامُحِ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5D8743F0-B9FB-67B4-C63E-B81B6348F8A6}"/>
              </a:ext>
            </a:extLst>
          </p:cNvPr>
          <p:cNvSpPr/>
          <p:nvPr/>
        </p:nvSpPr>
        <p:spPr>
          <a:xfrm>
            <a:off x="1748644" y="1441539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AD51CDD8-E4AD-E22F-5522-23DF5F8163B2}"/>
              </a:ext>
            </a:extLst>
          </p:cNvPr>
          <p:cNvSpPr/>
          <p:nvPr/>
        </p:nvSpPr>
        <p:spPr>
          <a:xfrm>
            <a:off x="7408803" y="2198373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27AD9419-D205-C3B6-D296-F25C1FA66D10}"/>
              </a:ext>
            </a:extLst>
          </p:cNvPr>
          <p:cNvSpPr/>
          <p:nvPr/>
        </p:nvSpPr>
        <p:spPr>
          <a:xfrm>
            <a:off x="6744592" y="1301544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B5658F7F-E84D-F154-A050-16E4565BE313}"/>
              </a:ext>
            </a:extLst>
          </p:cNvPr>
          <p:cNvSpPr/>
          <p:nvPr/>
        </p:nvSpPr>
        <p:spPr>
          <a:xfrm>
            <a:off x="4460032" y="1711439"/>
            <a:ext cx="3439012" cy="2218853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إِذا أَخطَأَ أَحَدٌ في اللَّعِبِ فَقُلْ لَهُ: «لا بَأسَ، لِنَبدَأْ مِن جَديدٍ».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ADB1A5B-5248-89AA-7C15-5100DC2666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557" y="2208182"/>
            <a:ext cx="4426827" cy="320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6310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E0373-5B0A-9922-2095-428481F10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8A10231C-8BED-A427-A439-1F196F9E5948}"/>
              </a:ext>
            </a:extLst>
          </p:cNvPr>
          <p:cNvSpPr/>
          <p:nvPr/>
        </p:nvSpPr>
        <p:spPr>
          <a:xfrm>
            <a:off x="4572000" y="4706823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AEB676-C074-6C15-97FF-DE045DDEF6C8}"/>
              </a:ext>
            </a:extLst>
          </p:cNvPr>
          <p:cNvSpPr/>
          <p:nvPr/>
        </p:nvSpPr>
        <p:spPr>
          <a:xfrm>
            <a:off x="1115557" y="621085"/>
            <a:ext cx="6912886" cy="64787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مَواقِفُ لِلتَّسامُحِ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BE076167-8D04-BBD1-D4E5-02A2D0C1E245}"/>
              </a:ext>
            </a:extLst>
          </p:cNvPr>
          <p:cNvSpPr/>
          <p:nvPr/>
        </p:nvSpPr>
        <p:spPr>
          <a:xfrm>
            <a:off x="1748644" y="1441539"/>
            <a:ext cx="1334278" cy="133427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E1F9E976-76CE-9502-69D2-9551BAEC99AD}"/>
              </a:ext>
            </a:extLst>
          </p:cNvPr>
          <p:cNvSpPr/>
          <p:nvPr/>
        </p:nvSpPr>
        <p:spPr>
          <a:xfrm>
            <a:off x="7408803" y="2198373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6B135966-CBD1-75B9-DBB1-7722973360A6}"/>
              </a:ext>
            </a:extLst>
          </p:cNvPr>
          <p:cNvSpPr/>
          <p:nvPr/>
        </p:nvSpPr>
        <p:spPr>
          <a:xfrm>
            <a:off x="6744592" y="1301544"/>
            <a:ext cx="835089" cy="835089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5B0E1EBC-BBA2-B85D-16B2-7D49CCAAEEAA}"/>
              </a:ext>
            </a:extLst>
          </p:cNvPr>
          <p:cNvSpPr/>
          <p:nvPr/>
        </p:nvSpPr>
        <p:spPr>
          <a:xfrm>
            <a:off x="4460032" y="1711439"/>
            <a:ext cx="3439012" cy="2218853"/>
          </a:xfrm>
          <a:prstGeom prst="cloud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16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إِذا غَضِبْتَ مِنْ أَخيكَ فَتَذَكَّرْ أَنَّ اللهَ يُحِبُّ العَافينَ عَنِ النَّاسِ.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E0FDC6B-9F2B-6EB4-4D2A-56ED6912ED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267" y="2855509"/>
            <a:ext cx="4426827" cy="3034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3593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2CA98C-DE02-A3C7-F083-3AF897AD67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BEE935A-E89C-01BE-3425-BA7CB7D8EE5E}"/>
              </a:ext>
            </a:extLst>
          </p:cNvPr>
          <p:cNvGrpSpPr/>
          <p:nvPr/>
        </p:nvGrpSpPr>
        <p:grpSpPr>
          <a:xfrm>
            <a:off x="2819034" y="2427602"/>
            <a:ext cx="4671251" cy="2781250"/>
            <a:chOff x="3042724" y="1182192"/>
            <a:chExt cx="4633827" cy="3047798"/>
          </a:xfrm>
        </p:grpSpPr>
        <p:sp>
          <p:nvSpPr>
            <p:cNvPr id="4" name="Cloud Callout 12">
              <a:extLst>
                <a:ext uri="{FF2B5EF4-FFF2-40B4-BE49-F238E27FC236}">
                  <a16:creationId xmlns:a16="http://schemas.microsoft.com/office/drawing/2014/main" id="{6E3FFFA0-2A29-741A-9D74-FAAF794D97B1}"/>
                </a:ext>
              </a:extLst>
            </p:cNvPr>
            <p:cNvSpPr/>
            <p:nvPr/>
          </p:nvSpPr>
          <p:spPr>
            <a:xfrm rot="405618">
              <a:off x="3042724" y="1182192"/>
              <a:ext cx="4633827" cy="3047798"/>
            </a:xfrm>
            <a:prstGeom prst="cloudCallout">
              <a:avLst>
                <a:gd name="adj1" fmla="val -62432"/>
                <a:gd name="adj2" fmla="val -36540"/>
              </a:avLst>
            </a:prstGeom>
            <a:solidFill>
              <a:schemeClr val="bg1"/>
            </a:solidFill>
            <a:ln w="2222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EG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9BB3ECFA-C9DB-6C73-DED4-C2BAB4DF86EE}"/>
                </a:ext>
              </a:extLst>
            </p:cNvPr>
            <p:cNvSpPr txBox="1"/>
            <p:nvPr/>
          </p:nvSpPr>
          <p:spPr>
            <a:xfrm>
              <a:off x="3967131" y="2036829"/>
              <a:ext cx="2627468" cy="104421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rtl="1">
                <a:lnSpc>
                  <a:spcPct val="150000"/>
                </a:lnSpc>
              </a:pPr>
              <a:r>
                <a:rPr lang="ar-EG" sz="2000" b="1" dirty="0">
                  <a:solidFill>
                    <a:srgbClr val="0070C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تَذَكَّرْ أَنَّ مَنْ يُسامِحُ أَوَّلًا هوَ الأَقوى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04B8F38E-61E0-CE57-F3F0-81CF6871D2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2638" y="927091"/>
            <a:ext cx="3028836" cy="500381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50B3EB9-CDF2-8D82-EB4D-218520FF3D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09641" y="1268163"/>
            <a:ext cx="1656984" cy="165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0784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1499</TotalTime>
  <Words>267</Words>
  <Application>Microsoft Office PowerPoint</Application>
  <PresentationFormat>On-screen Show (4:3)</PresentationFormat>
  <Paragraphs>50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Twinkl</vt:lpstr>
      <vt:lpstr>Tahoma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Twinkl Twinkl</cp:lastModifiedBy>
  <cp:revision>126</cp:revision>
  <dcterms:created xsi:type="dcterms:W3CDTF">2022-04-09T13:42:32Z</dcterms:created>
  <dcterms:modified xsi:type="dcterms:W3CDTF">2025-10-19T20:17:47Z</dcterms:modified>
</cp:coreProperties>
</file>