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3" r:id="rId8"/>
    <p:sldId id="261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r">
              <a:defRPr sz="48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r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 صو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20" y="502277"/>
            <a:ext cx="11771290" cy="594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466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879" y="250522"/>
            <a:ext cx="10559441" cy="6607478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4528154" y="880087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إحساس</a:t>
            </a:r>
            <a:endParaRPr lang="ar-SY" sz="28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4528154" y="1474044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شأن</a:t>
            </a:r>
            <a:endParaRPr lang="ar-SY" sz="28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4528154" y="2021834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عمل</a:t>
            </a:r>
            <a:endParaRPr lang="ar-SY" sz="2800" b="1" dirty="0"/>
          </a:p>
        </p:txBody>
      </p:sp>
      <p:sp>
        <p:nvSpPr>
          <p:cNvPr id="9" name="مربع نص 8"/>
          <p:cNvSpPr txBox="1"/>
          <p:nvPr/>
        </p:nvSpPr>
        <p:spPr>
          <a:xfrm>
            <a:off x="4528154" y="2605571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حدث</a:t>
            </a:r>
            <a:endParaRPr lang="ar-SY" sz="28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4528153" y="3234085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لفظ</a:t>
            </a:r>
            <a:endParaRPr lang="ar-SY" sz="2800" b="1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4528153" y="3781875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تجربة</a:t>
            </a:r>
            <a:endParaRPr lang="ar-SY" sz="28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3532340" y="5179325"/>
            <a:ext cx="6043807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3200" b="1" dirty="0" smtClean="0">
                <a:solidFill>
                  <a:srgbClr val="FF0000"/>
                </a:solidFill>
              </a:rPr>
              <a:t>أعمال</a:t>
            </a:r>
            <a:r>
              <a:rPr lang="ar-SY" sz="3200" b="1" dirty="0" smtClean="0"/>
              <a:t> :  خير الأعمال برُّ الوالدين </a:t>
            </a:r>
            <a:r>
              <a:rPr lang="ar-SY" sz="2800" b="1" dirty="0" smtClean="0"/>
              <a:t>.</a:t>
            </a:r>
            <a:endParaRPr lang="ar-SY" sz="2800" b="1" dirty="0"/>
          </a:p>
        </p:txBody>
      </p:sp>
      <p:sp>
        <p:nvSpPr>
          <p:cNvPr id="13" name="مربع نص 12"/>
          <p:cNvSpPr txBox="1"/>
          <p:nvPr/>
        </p:nvSpPr>
        <p:spPr>
          <a:xfrm>
            <a:off x="3532339" y="5819966"/>
            <a:ext cx="6043807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3200" b="1" dirty="0" smtClean="0">
                <a:solidFill>
                  <a:srgbClr val="FF0000"/>
                </a:solidFill>
              </a:rPr>
              <a:t>أحاسيس</a:t>
            </a:r>
            <a:r>
              <a:rPr lang="ar-SY" sz="3200" b="1" dirty="0" smtClean="0"/>
              <a:t> :  علينا مراعاة أحاسيس الآخرين.</a:t>
            </a:r>
            <a:endParaRPr lang="ar-SY" sz="2800" b="1" dirty="0"/>
          </a:p>
        </p:txBody>
      </p:sp>
    </p:spTree>
    <p:extLst>
      <p:ext uri="{BB962C8B-B14F-4D97-AF65-F5344CB8AC3E}">
        <p14:creationId xmlns:p14="http://schemas.microsoft.com/office/powerpoint/2010/main" val="310476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17" y="192567"/>
            <a:ext cx="11624152" cy="6452491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1365337" y="2430049"/>
            <a:ext cx="8530226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square" rtlCol="1">
            <a:spAutoFit/>
          </a:bodyPr>
          <a:lstStyle/>
          <a:p>
            <a:pPr algn="r"/>
            <a:r>
              <a:rPr lang="ar-SY" sz="4000" dirty="0" smtClean="0"/>
              <a:t>الأمور الواجب مراعاتها في التعامل مع كبار السن .</a:t>
            </a:r>
            <a:endParaRPr lang="ar-SY" sz="4000" dirty="0"/>
          </a:p>
        </p:txBody>
      </p:sp>
      <p:sp>
        <p:nvSpPr>
          <p:cNvPr id="7" name="مربع نص 6"/>
          <p:cNvSpPr txBox="1"/>
          <p:nvPr/>
        </p:nvSpPr>
        <p:spPr>
          <a:xfrm>
            <a:off x="5298509" y="3976244"/>
            <a:ext cx="3897683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square" rtlCol="1">
            <a:spAutoFit/>
          </a:bodyPr>
          <a:lstStyle/>
          <a:p>
            <a:pPr algn="r"/>
            <a:r>
              <a:rPr lang="ar-SY" sz="4000" dirty="0" smtClean="0"/>
              <a:t>الإنصات إلى كلامه .</a:t>
            </a:r>
            <a:endParaRPr lang="ar-SY" sz="4000" dirty="0"/>
          </a:p>
        </p:txBody>
      </p:sp>
      <p:sp>
        <p:nvSpPr>
          <p:cNvPr id="8" name="مربع نص 7"/>
          <p:cNvSpPr txBox="1"/>
          <p:nvPr/>
        </p:nvSpPr>
        <p:spPr>
          <a:xfrm>
            <a:off x="5298509" y="4749452"/>
            <a:ext cx="3897684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square" rtlCol="1">
            <a:spAutoFit/>
          </a:bodyPr>
          <a:lstStyle/>
          <a:p>
            <a:pPr algn="r"/>
            <a:r>
              <a:rPr lang="ar-SY" sz="4000" dirty="0" smtClean="0"/>
              <a:t>تقبيل يده احتراماً.</a:t>
            </a:r>
            <a:endParaRPr lang="ar-SY" sz="4000" dirty="0"/>
          </a:p>
        </p:txBody>
      </p:sp>
      <p:sp>
        <p:nvSpPr>
          <p:cNvPr id="9" name="مربع نص 8"/>
          <p:cNvSpPr txBox="1"/>
          <p:nvPr/>
        </p:nvSpPr>
        <p:spPr>
          <a:xfrm>
            <a:off x="5298509" y="5587983"/>
            <a:ext cx="3897684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square" rtlCol="1">
            <a:spAutoFit/>
          </a:bodyPr>
          <a:lstStyle/>
          <a:p>
            <a:pPr algn="r"/>
            <a:r>
              <a:rPr lang="ar-SY" sz="4000" dirty="0" smtClean="0"/>
              <a:t>أخذ مشورته .</a:t>
            </a:r>
            <a:endParaRPr lang="ar-SY" sz="4000" dirty="0"/>
          </a:p>
        </p:txBody>
      </p:sp>
    </p:spTree>
    <p:extLst>
      <p:ext uri="{BB962C8B-B14F-4D97-AF65-F5344CB8AC3E}">
        <p14:creationId xmlns:p14="http://schemas.microsoft.com/office/powerpoint/2010/main" val="89032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209" y="57717"/>
            <a:ext cx="11329559" cy="4078742"/>
          </a:xfrm>
          <a:prstGeom prst="rect">
            <a:avLst/>
          </a:prstGeom>
        </p:spPr>
      </p:pic>
      <p:pic>
        <p:nvPicPr>
          <p:cNvPr id="5" name="صورة 4" descr="المراحل العمرية للإنسان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9" y="4174037"/>
            <a:ext cx="11254405" cy="2721541"/>
          </a:xfrm>
          <a:prstGeom prst="rect">
            <a:avLst/>
          </a:prstGeom>
          <a:noFill/>
        </p:spPr>
      </p:pic>
      <p:sp>
        <p:nvSpPr>
          <p:cNvPr id="7" name="مربع نص 6"/>
          <p:cNvSpPr txBox="1"/>
          <p:nvPr/>
        </p:nvSpPr>
        <p:spPr>
          <a:xfrm>
            <a:off x="9631970" y="2819923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صبيٌّ</a:t>
            </a:r>
            <a:endParaRPr lang="ar-SY" sz="28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6123002" y="2856242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شابٌّ</a:t>
            </a:r>
            <a:endParaRPr lang="ar-SY" sz="2800" b="1" dirty="0"/>
          </a:p>
        </p:txBody>
      </p:sp>
      <p:sp>
        <p:nvSpPr>
          <p:cNvPr id="9" name="مربع نص 8"/>
          <p:cNvSpPr txBox="1"/>
          <p:nvPr/>
        </p:nvSpPr>
        <p:spPr>
          <a:xfrm>
            <a:off x="4078897" y="2819923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عجوزٌ</a:t>
            </a:r>
            <a:endParaRPr lang="ar-SY" sz="28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2301837" y="2844369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كهلٌ</a:t>
            </a:r>
            <a:endParaRPr lang="ar-SY" sz="2800" b="1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7914281" y="2844369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فتىً</a:t>
            </a:r>
            <a:endParaRPr lang="ar-SY" sz="28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698477" y="2856242"/>
            <a:ext cx="141544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هرمٌ</a:t>
            </a:r>
            <a:endParaRPr lang="ar-SY" sz="2800" b="1" dirty="0"/>
          </a:p>
        </p:txBody>
      </p:sp>
    </p:spTree>
    <p:extLst>
      <p:ext uri="{BB962C8B-B14F-4D97-AF65-F5344CB8AC3E}">
        <p14:creationId xmlns:p14="http://schemas.microsoft.com/office/powerpoint/2010/main" val="233070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2"/>
          <a:srcRect t="31251"/>
          <a:stretch/>
        </p:blipFill>
        <p:spPr>
          <a:xfrm>
            <a:off x="288099" y="363256"/>
            <a:ext cx="11561523" cy="6243456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3112712" y="3994889"/>
            <a:ext cx="141544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3600" b="1" dirty="0" smtClean="0"/>
              <a:t>قــوّى</a:t>
            </a:r>
            <a:endParaRPr lang="ar-SY" sz="36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3112712" y="2914761"/>
            <a:ext cx="141544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3600" b="1" dirty="0" smtClean="0"/>
              <a:t>ثــبــّـــتَ</a:t>
            </a:r>
            <a:endParaRPr lang="ar-SY" sz="36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3112712" y="1810956"/>
            <a:ext cx="1415441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4000" b="1" dirty="0" smtClean="0"/>
              <a:t>أيَّــد</a:t>
            </a:r>
            <a:r>
              <a:rPr lang="ar-SY" sz="2800" b="1" dirty="0" smtClean="0"/>
              <a:t> </a:t>
            </a:r>
            <a:endParaRPr lang="ar-SY" sz="2800" b="1" dirty="0"/>
          </a:p>
        </p:txBody>
      </p:sp>
    </p:spTree>
    <p:extLst>
      <p:ext uri="{BB962C8B-B14F-4D97-AF65-F5344CB8AC3E}">
        <p14:creationId xmlns:p14="http://schemas.microsoft.com/office/powerpoint/2010/main" val="49113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3688" y="505783"/>
            <a:ext cx="10321447" cy="5887233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1941535" y="2780935"/>
            <a:ext cx="341333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وَ</a:t>
            </a:r>
            <a:r>
              <a:rPr lang="ar-SY" sz="3600" b="1" dirty="0" smtClean="0"/>
              <a:t>هَـــنٌ  : ضَــعْـــفٌ</a:t>
            </a:r>
            <a:endParaRPr lang="ar-SY" sz="36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1941535" y="3598720"/>
            <a:ext cx="3413338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3200" b="1" dirty="0" smtClean="0"/>
              <a:t>كبيرنا</a:t>
            </a:r>
            <a:r>
              <a:rPr lang="ar-SY" sz="4000" b="1" dirty="0" smtClean="0"/>
              <a:t> </a:t>
            </a:r>
            <a:r>
              <a:rPr lang="ar-SY" sz="3600" b="1" dirty="0" smtClean="0"/>
              <a:t> : صغيرنا</a:t>
            </a:r>
            <a:endParaRPr lang="ar-SY" sz="3600" b="1" dirty="0"/>
          </a:p>
        </p:txBody>
      </p:sp>
      <p:sp>
        <p:nvSpPr>
          <p:cNvPr id="9" name="مربع نص 8"/>
          <p:cNvSpPr txBox="1"/>
          <p:nvPr/>
        </p:nvSpPr>
        <p:spPr>
          <a:xfrm>
            <a:off x="2156565" y="4799713"/>
            <a:ext cx="341333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3600" b="1" dirty="0" smtClean="0"/>
              <a:t>الأفراد  : أعمال</a:t>
            </a:r>
            <a:endParaRPr lang="ar-SY" sz="3600" b="1" dirty="0"/>
          </a:p>
        </p:txBody>
      </p:sp>
    </p:spTree>
    <p:extLst>
      <p:ext uri="{BB962C8B-B14F-4D97-AF65-F5344CB8AC3E}">
        <p14:creationId xmlns:p14="http://schemas.microsoft.com/office/powerpoint/2010/main" val="343975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816" y="-12527"/>
            <a:ext cx="11679028" cy="6739003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1929008" y="2392441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السلام عليه , تقبيلُ رأسهِ .</a:t>
            </a:r>
            <a:endParaRPr lang="ar-SY" sz="36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2235895" y="3068060"/>
            <a:ext cx="4910202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الاستماع لكلامه , أخذُ مشورتهِ .</a:t>
            </a:r>
            <a:endParaRPr lang="ar-SY" sz="36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1985374" y="3743679"/>
            <a:ext cx="464089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تقريب الطعام له , الصبر عليه .</a:t>
            </a:r>
            <a:endParaRPr lang="ar-SY" sz="36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2235894" y="4531344"/>
            <a:ext cx="504172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مساعدته , السلام عليه .</a:t>
            </a:r>
            <a:endParaRPr lang="ar-SY" sz="3600" b="1" dirty="0"/>
          </a:p>
        </p:txBody>
      </p:sp>
      <p:sp>
        <p:nvSpPr>
          <p:cNvPr id="9" name="مربع نص 8"/>
          <p:cNvSpPr txBox="1"/>
          <p:nvPr/>
        </p:nvSpPr>
        <p:spPr>
          <a:xfrm>
            <a:off x="2743200" y="5190023"/>
            <a:ext cx="48976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عدم إصدار أصوات عالية </a:t>
            </a:r>
            <a:endParaRPr lang="ar-SY" sz="3600" b="1" dirty="0"/>
          </a:p>
        </p:txBody>
      </p:sp>
    </p:spTree>
    <p:extLst>
      <p:ext uri="{BB962C8B-B14F-4D97-AF65-F5344CB8AC3E}">
        <p14:creationId xmlns:p14="http://schemas.microsoft.com/office/powerpoint/2010/main" val="346389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2286001" y="2097088"/>
            <a:ext cx="9905999" cy="3541714"/>
          </a:xfrm>
        </p:spPr>
        <p:txBody>
          <a:bodyPr/>
          <a:lstStyle/>
          <a:p>
            <a:endParaRPr lang="ar-SY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325" y="618518"/>
            <a:ext cx="11636173" cy="5020284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3087660" y="3430368"/>
            <a:ext cx="702084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3600" b="1" dirty="0" smtClean="0"/>
              <a:t>مرض الزهايمر: لأنه يؤثر على الإدراك</a:t>
            </a:r>
            <a:endParaRPr lang="ar-SY" sz="3600" b="1" dirty="0"/>
          </a:p>
        </p:txBody>
      </p:sp>
    </p:spTree>
    <p:extLst>
      <p:ext uri="{BB962C8B-B14F-4D97-AF65-F5344CB8AC3E}">
        <p14:creationId xmlns:p14="http://schemas.microsoft.com/office/powerpoint/2010/main" val="17085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91" y="250282"/>
            <a:ext cx="11732654" cy="631829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مربع نص 5"/>
              <p:cNvSpPr txBox="1"/>
              <p:nvPr/>
            </p:nvSpPr>
            <p:spPr>
              <a:xfrm>
                <a:off x="5630449" y="2937353"/>
                <a:ext cx="216405" cy="297646"/>
              </a:xfrm>
              <a:prstGeom prst="rect">
                <a:avLst/>
              </a:prstGeom>
              <a:noFill/>
            </p:spPr>
            <p:txBody>
              <a:bodyPr wrap="none" lIns="0" tIns="0" rIns="0" bIns="0" rtlCol="1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Y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√</m:t>
                      </m:r>
                    </m:oMath>
                  </m:oMathPara>
                </a14:m>
                <a:endParaRPr lang="ar-SY" dirty="0"/>
              </a:p>
            </p:txBody>
          </p:sp>
        </mc:Choice>
        <mc:Fallback>
          <p:sp>
            <p:nvSpPr>
              <p:cNvPr id="6" name="مربع نص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0449" y="2937353"/>
                <a:ext cx="216405" cy="297646"/>
              </a:xfrm>
              <a:prstGeom prst="rect">
                <a:avLst/>
              </a:prstGeom>
              <a:blipFill rotWithShape="0">
                <a:blip r:embed="rId3"/>
                <a:stretch>
                  <a:fillRect l="-40000" t="-10204" r="-40000" b="-24490"/>
                </a:stretch>
              </a:blipFill>
            </p:spPr>
            <p:txBody>
              <a:bodyPr/>
              <a:lstStyle/>
              <a:p>
                <a:r>
                  <a:rPr lang="ar-SY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شكل بيضاوي 8"/>
          <p:cNvSpPr/>
          <p:nvPr/>
        </p:nvSpPr>
        <p:spPr>
          <a:xfrm>
            <a:off x="1530264" y="2669849"/>
            <a:ext cx="688931" cy="38830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0" name="شكل بيضاوي 9"/>
          <p:cNvSpPr/>
          <p:nvPr/>
        </p:nvSpPr>
        <p:spPr>
          <a:xfrm>
            <a:off x="3365326" y="3435078"/>
            <a:ext cx="688931" cy="38830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1" name="شكل بيضاوي 10"/>
          <p:cNvSpPr/>
          <p:nvPr/>
        </p:nvSpPr>
        <p:spPr>
          <a:xfrm>
            <a:off x="1561579" y="4224262"/>
            <a:ext cx="688931" cy="38830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2" name="شكل بيضاوي 11"/>
          <p:cNvSpPr/>
          <p:nvPr/>
        </p:nvSpPr>
        <p:spPr>
          <a:xfrm>
            <a:off x="3215014" y="4878701"/>
            <a:ext cx="688931" cy="38830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3" name="شكل بيضاوي 12"/>
          <p:cNvSpPr/>
          <p:nvPr/>
        </p:nvSpPr>
        <p:spPr>
          <a:xfrm>
            <a:off x="1561579" y="5605909"/>
            <a:ext cx="688931" cy="38830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14" name="مربع نص 13"/>
          <p:cNvSpPr txBox="1"/>
          <p:nvPr/>
        </p:nvSpPr>
        <p:spPr>
          <a:xfrm>
            <a:off x="9657568" y="601249"/>
            <a:ext cx="1553228" cy="523220"/>
          </a:xfrm>
          <a:prstGeom prst="rect">
            <a:avLst/>
          </a:prstGeom>
          <a:solidFill>
            <a:srgbClr val="002060"/>
          </a:solidFill>
        </p:spPr>
        <p:txBody>
          <a:bodyPr wrap="square" rtlCol="1">
            <a:spAutoFit/>
          </a:bodyPr>
          <a:lstStyle/>
          <a:p>
            <a:r>
              <a:rPr lang="en-US" sz="2800" dirty="0" smtClean="0"/>
              <a:t>20 </a:t>
            </a:r>
            <a:r>
              <a:rPr lang="ar-SY" sz="2800" dirty="0" smtClean="0"/>
              <a:t>صفحة</a:t>
            </a:r>
            <a:endParaRPr lang="ar-SY" sz="2800" dirty="0"/>
          </a:p>
        </p:txBody>
      </p:sp>
    </p:spTree>
    <p:extLst>
      <p:ext uri="{BB962C8B-B14F-4D97-AF65-F5344CB8AC3E}">
        <p14:creationId xmlns:p14="http://schemas.microsoft.com/office/powerpoint/2010/main" val="409266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614" y="325678"/>
            <a:ext cx="11060482" cy="6062596"/>
          </a:xfrm>
          <a:prstGeom prst="rect">
            <a:avLst/>
          </a:prstGeom>
        </p:spPr>
      </p:pic>
      <p:sp>
        <p:nvSpPr>
          <p:cNvPr id="8" name="مربع نص 7"/>
          <p:cNvSpPr txBox="1"/>
          <p:nvPr/>
        </p:nvSpPr>
        <p:spPr>
          <a:xfrm>
            <a:off x="1453019" y="2389928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كبار السن</a:t>
            </a:r>
            <a:endParaRPr lang="ar-SY" sz="3600" b="1" dirty="0"/>
          </a:p>
        </p:txBody>
      </p:sp>
      <p:sp>
        <p:nvSpPr>
          <p:cNvPr id="9" name="مربع نص 8"/>
          <p:cNvSpPr txBox="1"/>
          <p:nvPr/>
        </p:nvSpPr>
        <p:spPr>
          <a:xfrm>
            <a:off x="1453017" y="3235514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طيبة القلب </a:t>
            </a:r>
            <a:endParaRPr lang="ar-SY" sz="36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1453018" y="4313737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أمي جديدة</a:t>
            </a:r>
            <a:endParaRPr lang="ar-SY" sz="3600" b="1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1607506" y="5267981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غرفة الجلوس</a:t>
            </a:r>
            <a:endParaRPr lang="ar-SY" sz="3600" b="1" dirty="0"/>
          </a:p>
        </p:txBody>
      </p:sp>
    </p:spTree>
    <p:extLst>
      <p:ext uri="{BB962C8B-B14F-4D97-AF65-F5344CB8AC3E}">
        <p14:creationId xmlns:p14="http://schemas.microsoft.com/office/powerpoint/2010/main" val="159920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70" y="122209"/>
            <a:ext cx="11526591" cy="6529729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3206839" y="3674563"/>
            <a:ext cx="131364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تركيب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06839" y="5333791"/>
            <a:ext cx="131364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تركيب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06839" y="2844949"/>
            <a:ext cx="131364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جملة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2934236" y="4504177"/>
            <a:ext cx="131364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جملة</a:t>
            </a:r>
            <a:endParaRPr lang="ar-SY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92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30" y="206062"/>
            <a:ext cx="11728361" cy="6478073"/>
          </a:xfrm>
          <a:prstGeom prst="rect">
            <a:avLst/>
          </a:prstGeom>
        </p:spPr>
      </p:pic>
      <p:sp>
        <p:nvSpPr>
          <p:cNvPr id="5" name="مستطيل 4"/>
          <p:cNvSpPr/>
          <p:nvPr/>
        </p:nvSpPr>
        <p:spPr>
          <a:xfrm>
            <a:off x="1914659" y="2509544"/>
            <a:ext cx="4936902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Y" sz="1100" b="1" dirty="0"/>
              <a:t>رسمَ الولدُ</a:t>
            </a:r>
          </a:p>
          <a:p>
            <a:r>
              <a:rPr lang="ar-SY" b="1" dirty="0"/>
              <a:t>على الجُدرانِ</a:t>
            </a:r>
            <a:endParaRPr lang="ar-SY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1482244" y="2418788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رسمَ الولدُ على الجدرانِ .</a:t>
            </a:r>
            <a:endParaRPr lang="ar-SY" sz="3600" b="1" dirty="0"/>
          </a:p>
        </p:txBody>
      </p:sp>
      <p:sp>
        <p:nvSpPr>
          <p:cNvPr id="8" name="مربع نص 7"/>
          <p:cNvSpPr txBox="1"/>
          <p:nvPr/>
        </p:nvSpPr>
        <p:spPr>
          <a:xfrm>
            <a:off x="1498948" y="3294472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يجبُ علينا زيارةُ الأقاربِ </a:t>
            </a:r>
            <a:r>
              <a:rPr lang="ar-SY" sz="2800" b="1" dirty="0" err="1" smtClean="0"/>
              <a:t>ةالجيرا</a:t>
            </a:r>
            <a:r>
              <a:rPr lang="ar-SY" sz="2800" b="1" dirty="0" err="1" smtClean="0"/>
              <a:t>نِ</a:t>
            </a:r>
            <a:r>
              <a:rPr lang="ar-SY" sz="2800" b="1" dirty="0" smtClean="0"/>
              <a:t>.</a:t>
            </a:r>
            <a:endParaRPr lang="ar-SY" sz="3600" b="1" dirty="0"/>
          </a:p>
        </p:txBody>
      </p:sp>
      <p:sp>
        <p:nvSpPr>
          <p:cNvPr id="9" name="مربع نص 8"/>
          <p:cNvSpPr txBox="1"/>
          <p:nvPr/>
        </p:nvSpPr>
        <p:spPr>
          <a:xfrm>
            <a:off x="1621121" y="4113045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كُسِرتِ الأرجوحةُ التي أتأرجحُ عليها .</a:t>
            </a:r>
            <a:endParaRPr lang="ar-SY" sz="3600" b="1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1482245" y="4922565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أعجبتني هذه الأزهارُ الملونةُ .</a:t>
            </a:r>
            <a:endParaRPr lang="ar-SY" sz="3600" b="1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1498948" y="5672545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النجومُ المضيئةُ جميلةٌ.</a:t>
            </a:r>
            <a:endParaRPr lang="ar-SY" sz="3600" b="1" dirty="0"/>
          </a:p>
        </p:txBody>
      </p:sp>
    </p:spTree>
    <p:extLst>
      <p:ext uri="{BB962C8B-B14F-4D97-AF65-F5344CB8AC3E}">
        <p14:creationId xmlns:p14="http://schemas.microsoft.com/office/powerpoint/2010/main" val="4263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1" y="2296935"/>
            <a:ext cx="11047410" cy="3541714"/>
          </a:xfrm>
        </p:spPr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72299"/>
            <a:ext cx="11887200" cy="6237961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4001102" y="2189897"/>
            <a:ext cx="1313646" cy="646331"/>
          </a:xfrm>
          <a:prstGeom prst="rect">
            <a:avLst/>
          </a:prstGeom>
          <a:solidFill>
            <a:schemeClr val="tx1">
              <a:lumMod val="65000"/>
            </a:schemeClr>
          </a:solidFill>
          <a:ln w="28575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جملة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4001102" y="3121456"/>
            <a:ext cx="1313646" cy="646331"/>
          </a:xfrm>
          <a:prstGeom prst="rect">
            <a:avLst/>
          </a:prstGeom>
          <a:solidFill>
            <a:schemeClr val="tx1">
              <a:lumMod val="65000"/>
            </a:schemeClr>
          </a:solidFill>
          <a:ln w="28575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تركيب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4001102" y="4014273"/>
            <a:ext cx="1313646" cy="646331"/>
          </a:xfrm>
          <a:prstGeom prst="rect">
            <a:avLst/>
          </a:prstGeom>
          <a:solidFill>
            <a:schemeClr val="tx1">
              <a:lumMod val="65000"/>
            </a:schemeClr>
          </a:solidFill>
          <a:ln w="28575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تركيب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3976322" y="4785884"/>
            <a:ext cx="1313646" cy="646331"/>
          </a:xfrm>
          <a:prstGeom prst="rect">
            <a:avLst/>
          </a:prstGeom>
          <a:solidFill>
            <a:schemeClr val="tx1">
              <a:lumMod val="65000"/>
            </a:schemeClr>
          </a:solidFill>
          <a:ln w="28575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تركيب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3976322" y="5578123"/>
            <a:ext cx="1313646" cy="646331"/>
          </a:xfrm>
          <a:prstGeom prst="rect">
            <a:avLst/>
          </a:prstGeom>
          <a:solidFill>
            <a:schemeClr val="tx1">
              <a:lumMod val="65000"/>
            </a:schemeClr>
          </a:solidFill>
          <a:ln w="28575">
            <a:solidFill>
              <a:srgbClr val="C00000"/>
            </a:solidFill>
          </a:ln>
        </p:spPr>
        <p:txBody>
          <a:bodyPr wrap="square" rtlCol="1">
            <a:spAutoFit/>
          </a:bodyPr>
          <a:lstStyle/>
          <a:p>
            <a:r>
              <a:rPr lang="ar-SY" sz="3600" b="1" dirty="0" smtClean="0">
                <a:solidFill>
                  <a:srgbClr val="FF0000"/>
                </a:solidFill>
              </a:rPr>
              <a:t>جملة</a:t>
            </a:r>
            <a:endParaRPr lang="ar-SY" sz="3600" b="1" dirty="0">
              <a:solidFill>
                <a:srgbClr val="FF0000"/>
              </a:solidFill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1691014" y="789140"/>
            <a:ext cx="39456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Y" dirty="0" err="1" smtClean="0"/>
              <a:t>كت</a:t>
            </a:r>
            <a:endParaRPr lang="ar-SY" dirty="0"/>
          </a:p>
        </p:txBody>
      </p:sp>
      <p:sp>
        <p:nvSpPr>
          <p:cNvPr id="11" name="مربع نص 10"/>
          <p:cNvSpPr txBox="1"/>
          <p:nvPr/>
        </p:nvSpPr>
        <p:spPr>
          <a:xfrm>
            <a:off x="2668044" y="789140"/>
            <a:ext cx="318161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Y" dirty="0" err="1" smtClean="0"/>
              <a:t>كتا</a:t>
            </a:r>
            <a:endParaRPr lang="ar-SY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1141413" y="828155"/>
            <a:ext cx="5523977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2800" b="1" dirty="0" smtClean="0"/>
              <a:t>كتاب الطالب صفحة </a:t>
            </a:r>
            <a:r>
              <a:rPr lang="en-US" sz="2800" b="1" dirty="0" smtClean="0"/>
              <a:t>65</a:t>
            </a:r>
            <a:r>
              <a:rPr lang="ar-SY" sz="2800" b="1" dirty="0" smtClean="0"/>
              <a:t>.</a:t>
            </a:r>
            <a:endParaRPr lang="ar-SY" sz="3600" b="1" dirty="0"/>
          </a:p>
        </p:txBody>
      </p:sp>
    </p:spTree>
    <p:extLst>
      <p:ext uri="{BB962C8B-B14F-4D97-AF65-F5344CB8AC3E}">
        <p14:creationId xmlns:p14="http://schemas.microsoft.com/office/powerpoint/2010/main" val="261538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73" y="263047"/>
            <a:ext cx="11749116" cy="646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7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97" y="375781"/>
            <a:ext cx="11889805" cy="6012493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3258191" y="1864766"/>
            <a:ext cx="5523977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4400" b="1" dirty="0" smtClean="0"/>
              <a:t>اللغة العربيةُ لغةُ القرآنِ</a:t>
            </a:r>
            <a:r>
              <a:rPr lang="ar-SY" sz="2800" b="1" dirty="0" smtClean="0"/>
              <a:t>.</a:t>
            </a:r>
            <a:endParaRPr lang="ar-SY" sz="3600" b="1" dirty="0"/>
          </a:p>
        </p:txBody>
      </p:sp>
      <p:sp>
        <p:nvSpPr>
          <p:cNvPr id="6" name="مربع نص 5"/>
          <p:cNvSpPr txBox="1"/>
          <p:nvPr/>
        </p:nvSpPr>
        <p:spPr>
          <a:xfrm>
            <a:off x="2549044" y="3300619"/>
            <a:ext cx="649474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5400" b="1" dirty="0" smtClean="0"/>
              <a:t>أحبُّ اللغةَ العربيةَ.</a:t>
            </a:r>
            <a:endParaRPr lang="ar-SY" sz="6600" b="1" dirty="0"/>
          </a:p>
        </p:txBody>
      </p:sp>
      <p:sp>
        <p:nvSpPr>
          <p:cNvPr id="7" name="مربع نص 6"/>
          <p:cNvSpPr txBox="1"/>
          <p:nvPr/>
        </p:nvSpPr>
        <p:spPr>
          <a:xfrm>
            <a:off x="1678488" y="4688086"/>
            <a:ext cx="639453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Y" sz="5400" b="1" dirty="0" smtClean="0"/>
              <a:t>نزلَ القرآنُ باللغةِ العربيةِ</a:t>
            </a:r>
            <a:endParaRPr lang="ar-SY" sz="6600" b="1" dirty="0"/>
          </a:p>
        </p:txBody>
      </p:sp>
    </p:spTree>
    <p:extLst>
      <p:ext uri="{BB962C8B-B14F-4D97-AF65-F5344CB8AC3E}">
        <p14:creationId xmlns:p14="http://schemas.microsoft.com/office/powerpoint/2010/main" val="42211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 dirty="0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00" y="438411"/>
            <a:ext cx="11720882" cy="6062597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5761973" y="3056350"/>
            <a:ext cx="4910202" cy="82671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square" rtlCol="1">
            <a:spAutoFit/>
          </a:bodyPr>
          <a:lstStyle/>
          <a:p>
            <a:endParaRPr lang="ar-SY" dirty="0"/>
          </a:p>
        </p:txBody>
      </p:sp>
      <p:sp>
        <p:nvSpPr>
          <p:cNvPr id="6" name="مربع نص 5"/>
          <p:cNvSpPr txBox="1"/>
          <p:nvPr/>
        </p:nvSpPr>
        <p:spPr>
          <a:xfrm>
            <a:off x="2292264" y="3056350"/>
            <a:ext cx="3194682" cy="82671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1">
            <a:spAutoFit/>
          </a:bodyPr>
          <a:lstStyle/>
          <a:p>
            <a:endParaRPr lang="ar-SY" dirty="0"/>
          </a:p>
        </p:txBody>
      </p:sp>
      <p:sp>
        <p:nvSpPr>
          <p:cNvPr id="7" name="مربع نص 6"/>
          <p:cNvSpPr txBox="1"/>
          <p:nvPr/>
        </p:nvSpPr>
        <p:spPr>
          <a:xfrm>
            <a:off x="2918564" y="4276572"/>
            <a:ext cx="6891403" cy="82671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1">
            <a:spAutoFit/>
          </a:bodyPr>
          <a:lstStyle/>
          <a:p>
            <a:endParaRPr lang="ar-SY" dirty="0"/>
          </a:p>
        </p:txBody>
      </p:sp>
      <p:sp>
        <p:nvSpPr>
          <p:cNvPr id="8" name="مربع نص 7"/>
          <p:cNvSpPr txBox="1"/>
          <p:nvPr/>
        </p:nvSpPr>
        <p:spPr>
          <a:xfrm>
            <a:off x="6364265" y="5457683"/>
            <a:ext cx="4910202" cy="82671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1">
            <a:spAutoFit/>
          </a:bodyPr>
          <a:lstStyle/>
          <a:p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90163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Y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818" y="121959"/>
            <a:ext cx="11229185" cy="6554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دارة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TM04033919[[fn=دارة]]</Template>
  <TotalTime>985</TotalTime>
  <Words>163</Words>
  <Application>Microsoft Office PowerPoint</Application>
  <PresentationFormat>ملء الشاشة</PresentationFormat>
  <Paragraphs>58</Paragraphs>
  <Slides>17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17</vt:i4>
      </vt:variant>
    </vt:vector>
  </HeadingPairs>
  <TitlesOfParts>
    <vt:vector size="23" baseType="lpstr">
      <vt:lpstr>Arial</vt:lpstr>
      <vt:lpstr>Cambria Math</vt:lpstr>
      <vt:lpstr>Times New Roman</vt:lpstr>
      <vt:lpstr>Trebuchet MS</vt:lpstr>
      <vt:lpstr>Tw Cen MT</vt:lpstr>
      <vt:lpstr>دارة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safa homsi</dc:creator>
  <cp:lastModifiedBy>safa homsi</cp:lastModifiedBy>
  <cp:revision>15</cp:revision>
  <dcterms:created xsi:type="dcterms:W3CDTF">2017-10-17T02:15:26Z</dcterms:created>
  <dcterms:modified xsi:type="dcterms:W3CDTF">2017-10-22T17:01:04Z</dcterms:modified>
</cp:coreProperties>
</file>