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>
  <p:sldMasterIdLst>
    <p:sldMasterId id="2147483648" r:id="rId1"/>
  </p:sldMasterIdLst>
  <p:notesMasterIdLst>
    <p:notesMasterId r:id="rId41"/>
  </p:notesMasterIdLst>
  <p:sldIdLst>
    <p:sldId id="284" r:id="rId2"/>
    <p:sldId id="273" r:id="rId3"/>
    <p:sldId id="282" r:id="rId4"/>
    <p:sldId id="298" r:id="rId5"/>
    <p:sldId id="275" r:id="rId6"/>
    <p:sldId id="276" r:id="rId7"/>
    <p:sldId id="325" r:id="rId8"/>
    <p:sldId id="326" r:id="rId9"/>
    <p:sldId id="301" r:id="rId10"/>
    <p:sldId id="299" r:id="rId11"/>
    <p:sldId id="281" r:id="rId12"/>
    <p:sldId id="277" r:id="rId13"/>
    <p:sldId id="295" r:id="rId14"/>
    <p:sldId id="302" r:id="rId15"/>
    <p:sldId id="304" r:id="rId16"/>
    <p:sldId id="308" r:id="rId17"/>
    <p:sldId id="309" r:id="rId18"/>
    <p:sldId id="305" r:id="rId19"/>
    <p:sldId id="307" r:id="rId20"/>
    <p:sldId id="306" r:id="rId21"/>
    <p:sldId id="322" r:id="rId22"/>
    <p:sldId id="310" r:id="rId23"/>
    <p:sldId id="303" r:id="rId24"/>
    <p:sldId id="300" r:id="rId25"/>
    <p:sldId id="314" r:id="rId26"/>
    <p:sldId id="315" r:id="rId27"/>
    <p:sldId id="316" r:id="rId28"/>
    <p:sldId id="317" r:id="rId29"/>
    <p:sldId id="313" r:id="rId30"/>
    <p:sldId id="323" r:id="rId31"/>
    <p:sldId id="321" r:id="rId32"/>
    <p:sldId id="324" r:id="rId33"/>
    <p:sldId id="318" r:id="rId34"/>
    <p:sldId id="312" r:id="rId35"/>
    <p:sldId id="320" r:id="rId36"/>
    <p:sldId id="319" r:id="rId37"/>
    <p:sldId id="311" r:id="rId38"/>
    <p:sldId id="280" r:id="rId39"/>
    <p:sldId id="279" r:id="rId40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7" d="100"/>
          <a:sy n="67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365017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latinLnBrk="0">
      <a:defRPr sz="1200">
        <a:latin typeface="+mj-lt"/>
        <a:ea typeface="+mj-ea"/>
        <a:cs typeface="+mj-cs"/>
        <a:sym typeface="Calibri"/>
      </a:defRPr>
    </a:lvl1pPr>
    <a:lvl2pPr indent="228600" algn="r" rtl="1" latinLnBrk="0">
      <a:defRPr sz="1200">
        <a:latin typeface="+mj-lt"/>
        <a:ea typeface="+mj-ea"/>
        <a:cs typeface="+mj-cs"/>
        <a:sym typeface="Calibri"/>
      </a:defRPr>
    </a:lvl2pPr>
    <a:lvl3pPr indent="457200" algn="r" rtl="1" latinLnBrk="0">
      <a:defRPr sz="1200">
        <a:latin typeface="+mj-lt"/>
        <a:ea typeface="+mj-ea"/>
        <a:cs typeface="+mj-cs"/>
        <a:sym typeface="Calibri"/>
      </a:defRPr>
    </a:lvl3pPr>
    <a:lvl4pPr indent="685800" algn="r" rtl="1" latinLnBrk="0">
      <a:defRPr sz="1200">
        <a:latin typeface="+mj-lt"/>
        <a:ea typeface="+mj-ea"/>
        <a:cs typeface="+mj-cs"/>
        <a:sym typeface="Calibri"/>
      </a:defRPr>
    </a:lvl4pPr>
    <a:lvl5pPr indent="914400" algn="r" rtl="1" latinLnBrk="0">
      <a:defRPr sz="1200">
        <a:latin typeface="+mj-lt"/>
        <a:ea typeface="+mj-ea"/>
        <a:cs typeface="+mj-cs"/>
        <a:sym typeface="Calibri"/>
      </a:defRPr>
    </a:lvl5pPr>
    <a:lvl6pPr indent="1143000" algn="r" rtl="1" latinLnBrk="0">
      <a:defRPr sz="1200">
        <a:latin typeface="+mj-lt"/>
        <a:ea typeface="+mj-ea"/>
        <a:cs typeface="+mj-cs"/>
        <a:sym typeface="Calibri"/>
      </a:defRPr>
    </a:lvl6pPr>
    <a:lvl7pPr indent="1371600" algn="r" rtl="1" latinLnBrk="0">
      <a:defRPr sz="1200">
        <a:latin typeface="+mj-lt"/>
        <a:ea typeface="+mj-ea"/>
        <a:cs typeface="+mj-cs"/>
        <a:sym typeface="Calibri"/>
      </a:defRPr>
    </a:lvl7pPr>
    <a:lvl8pPr indent="1600200" algn="r" rtl="1" latinLnBrk="0">
      <a:defRPr sz="1200">
        <a:latin typeface="+mj-lt"/>
        <a:ea typeface="+mj-ea"/>
        <a:cs typeface="+mj-cs"/>
        <a:sym typeface="Calibri"/>
      </a:defRPr>
    </a:lvl8pPr>
    <a:lvl9pPr indent="1828800" algn="r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نص العنوان</a:t>
            </a:r>
          </a:p>
        </p:txBody>
      </p:sp>
      <p:sp>
        <p:nvSpPr>
          <p:cNvPr id="12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3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نص العنوان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نص العنوان</a:t>
            </a:r>
          </a:p>
        </p:txBody>
      </p:sp>
      <p:sp>
        <p:nvSpPr>
          <p:cNvPr id="30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1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39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48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9" name="عنصر نائب للنص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 rtl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نص العنوان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58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نص العنوان</a:t>
            </a:r>
          </a:p>
        </p:txBody>
      </p:sp>
      <p:sp>
        <p:nvSpPr>
          <p:cNvPr id="73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74" name="عنصر نائب للنص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 rtl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نص العنوان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نص العنوان</a:t>
            </a:r>
          </a:p>
        </p:txBody>
      </p:sp>
      <p:sp>
        <p:nvSpPr>
          <p:cNvPr id="83" name="عنصر نائب للصورة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8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08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نص العنوان</a:t>
            </a:r>
          </a:p>
        </p:txBody>
      </p:sp>
      <p:sp>
        <p:nvSpPr>
          <p:cNvPr id="3" name="مستوى النص الأول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>
            <a:spLocks noGrp="1"/>
          </p:cNvSpPr>
          <p:nvPr>
            <p:ph type="sldNum" sz="quarter" idx="2"/>
          </p:nvPr>
        </p:nvSpPr>
        <p:spPr>
          <a:xfrm>
            <a:off x="838200" y="6414760"/>
            <a:ext cx="258922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l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6" r:id="rId6"/>
    <p:sldLayoutId id="2147483657" r:id="rId7"/>
    <p:sldLayoutId id="2147483658" r:id="rId8"/>
  </p:sldLayoutIdLst>
  <p:transition spd="med"/>
  <p:txStyles>
    <p:titleStyle>
      <a:lvl1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l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microsoft.com/office/2007/relationships/hdphoto" Target="../media/hdphoto3.wdp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11" Type="http://schemas.microsoft.com/office/2007/relationships/hdphoto" Target="../media/hdphoto6.wdp"/><Relationship Id="rId5" Type="http://schemas.microsoft.com/office/2007/relationships/hdphoto" Target="../media/hdphoto5.wdp"/><Relationship Id="rId10" Type="http://schemas.openxmlformats.org/officeDocument/2006/relationships/image" Target="../media/image10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13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2.png"/><Relationship Id="rId11" Type="http://schemas.openxmlformats.org/officeDocument/2006/relationships/slide" Target="slide6.xml"/><Relationship Id="rId5" Type="http://schemas.microsoft.com/office/2007/relationships/hdphoto" Target="../media/hdphoto8.wdp"/><Relationship Id="rId10" Type="http://schemas.microsoft.com/office/2007/relationships/hdphoto" Target="../media/hdphoto9.wdp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6" Type="http://schemas.openxmlformats.org/officeDocument/2006/relationships/image" Target="../media/image2.png"/><Relationship Id="rId5" Type="http://schemas.microsoft.com/office/2007/relationships/hdphoto" Target="../media/hdphoto5.wdp"/><Relationship Id="rId4" Type="http://schemas.openxmlformats.org/officeDocument/2006/relationships/image" Target="../media/image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microsoft.com/office/2007/relationships/media" Target="../media/media4.mp4"/><Relationship Id="rId1" Type="http://schemas.openxmlformats.org/officeDocument/2006/relationships/video" Target="NULL" TargetMode="External"/><Relationship Id="rId6" Type="http://schemas.openxmlformats.org/officeDocument/2006/relationships/image" Target="../media/image2.png"/><Relationship Id="rId5" Type="http://schemas.microsoft.com/office/2007/relationships/hdphoto" Target="../media/hdphoto12.wdp"/><Relationship Id="rId4" Type="http://schemas.openxmlformats.org/officeDocument/2006/relationships/image" Target="../media/image1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microsoft.com/office/2007/relationships/hdphoto" Target="../media/hdphoto5.wdp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image" Target="../media/image27.png"/><Relationship Id="rId4" Type="http://schemas.openxmlformats.org/officeDocument/2006/relationships/image" Target="../media/image2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1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1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1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microsoft.com/office/2007/relationships/hdphoto" Target="../media/hdphoto5.wdp"/><Relationship Id="rId7" Type="http://schemas.microsoft.com/office/2007/relationships/hdphoto" Target="../media/hdphoto1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17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jpeg"/><Relationship Id="rId3" Type="http://schemas.microsoft.com/office/2007/relationships/hdphoto" Target="../media/hdphoto18.wdp"/><Relationship Id="rId7" Type="http://schemas.microsoft.com/office/2007/relationships/hdphoto" Target="../media/hdphoto19.wdp"/><Relationship Id="rId12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7.png"/><Relationship Id="rId5" Type="http://schemas.openxmlformats.org/officeDocument/2006/relationships/image" Target="../media/image3.png"/><Relationship Id="rId10" Type="http://schemas.openxmlformats.org/officeDocument/2006/relationships/image" Target="../media/image36.png"/><Relationship Id="rId4" Type="http://schemas.openxmlformats.org/officeDocument/2006/relationships/image" Target="../media/image2.png"/><Relationship Id="rId9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microsoft.com/office/2007/relationships/hdphoto" Target="../media/hdphoto5.wdp"/><Relationship Id="rId7" Type="http://schemas.microsoft.com/office/2007/relationships/hdphoto" Target="../media/hdphoto2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22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microsoft.com/office/2007/relationships/hdphoto" Target="../media/hdphoto5.wdp"/><Relationship Id="rId7" Type="http://schemas.microsoft.com/office/2007/relationships/hdphoto" Target="../media/hdphoto2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13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hdphoto" Target="../media/hdphoto5.wdp"/><Relationship Id="rId7" Type="http://schemas.microsoft.com/office/2007/relationships/hdphoto" Target="../media/hdphoto2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microsoft.com/office/2007/relationships/hdphoto" Target="../media/hdphoto24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2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microsoft.com/office/2007/relationships/hdphoto" Target="../media/hdphoto5.wdp"/><Relationship Id="rId7" Type="http://schemas.microsoft.com/office/2007/relationships/hdphoto" Target="../media/hdphoto3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4.jpe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33.wdp"/><Relationship Id="rId13" Type="http://schemas.openxmlformats.org/officeDocument/2006/relationships/image" Target="../media/image60.png"/><Relationship Id="rId3" Type="http://schemas.microsoft.com/office/2007/relationships/hdphoto" Target="../media/hdphoto18.wdp"/><Relationship Id="rId7" Type="http://schemas.openxmlformats.org/officeDocument/2006/relationships/image" Target="../media/image56.png"/><Relationship Id="rId12" Type="http://schemas.openxmlformats.org/officeDocument/2006/relationships/image" Target="../media/image5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microsoft.com/office/2007/relationships/hdphoto" Target="../media/hdphoto34.wdp"/><Relationship Id="rId5" Type="http://schemas.openxmlformats.org/officeDocument/2006/relationships/image" Target="../media/image3.png"/><Relationship Id="rId10" Type="http://schemas.openxmlformats.org/officeDocument/2006/relationships/image" Target="../media/image58.png"/><Relationship Id="rId4" Type="http://schemas.openxmlformats.org/officeDocument/2006/relationships/image" Target="../media/image2.png"/><Relationship Id="rId9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4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microsoft.com/office/2007/relationships/hdphoto" Target="../media/hdphoto5.wdp"/><Relationship Id="rId7" Type="http://schemas.openxmlformats.org/officeDocument/2006/relationships/image" Target="../media/image6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microsoft.com/office/2007/relationships/hdphoto" Target="../media/hdphoto5.wdp"/><Relationship Id="rId7" Type="http://schemas.microsoft.com/office/2007/relationships/hdphoto" Target="../media/hdphoto4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microsoft.com/office/2007/relationships/hdphoto" Target="../media/hdphoto43.wdp"/><Relationship Id="rId5" Type="http://schemas.openxmlformats.org/officeDocument/2006/relationships/image" Target="../media/image3.png"/><Relationship Id="rId10" Type="http://schemas.openxmlformats.org/officeDocument/2006/relationships/image" Target="../media/image72.png"/><Relationship Id="rId4" Type="http://schemas.openxmlformats.org/officeDocument/2006/relationships/image" Target="../media/image2.png"/><Relationship Id="rId9" Type="http://schemas.microsoft.com/office/2007/relationships/hdphoto" Target="../media/hdphoto4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pic>
        <p:nvPicPr>
          <p:cNvPr id="16" name="صورة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51" y="634594"/>
            <a:ext cx="2380887" cy="5357745"/>
          </a:xfrm>
          <a:prstGeom prst="rect">
            <a:avLst/>
          </a:prstGeom>
        </p:spPr>
      </p:pic>
      <p:pic>
        <p:nvPicPr>
          <p:cNvPr id="17" name="صورة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49196" y="825346"/>
            <a:ext cx="1213636" cy="214645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صورة 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638" y="648331"/>
            <a:ext cx="2348738" cy="5348587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510" y="642965"/>
            <a:ext cx="4012555" cy="53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4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النشيد الوطني السعودي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2626A26A-6BB0-4F8E-AF93-2890ACA362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670" y="2212879"/>
            <a:ext cx="1717305" cy="129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WhatsApp Video 2020-11-01 at 12.02.44 PM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12253" y="797175"/>
            <a:ext cx="8617549" cy="4460626"/>
          </a:xfrm>
          <a:prstGeom prst="rect">
            <a:avLst/>
          </a:prstGeom>
          <a:ln w="5715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8" name="Picture 2" descr="النشيد الوطني السعودي مكتوب - موقع المرجع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53" y="797175"/>
            <a:ext cx="8617549" cy="446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81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sp>
        <p:nvSpPr>
          <p:cNvPr id="13" name="مستطيل 12"/>
          <p:cNvSpPr/>
          <p:nvPr/>
        </p:nvSpPr>
        <p:spPr>
          <a:xfrm>
            <a:off x="10442058" y="1221442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القوانين</a:t>
            </a:r>
          </a:p>
          <a:p>
            <a:pPr algn="ctr"/>
            <a:r>
              <a:rPr lang="ar-SA" sz="2000" b="1" dirty="0">
                <a:solidFill>
                  <a:schemeClr val="tx1"/>
                </a:solidFill>
              </a:rPr>
              <a:t>الصفية</a:t>
            </a:r>
          </a:p>
        </p:txBody>
      </p:sp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pic>
        <p:nvPicPr>
          <p:cNvPr id="15" name="صورة 1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9" t="4281" b="8184"/>
          <a:stretch/>
        </p:blipFill>
        <p:spPr>
          <a:xfrm>
            <a:off x="771525" y="671514"/>
            <a:ext cx="8958232" cy="531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41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="" xmlns:a16="http://schemas.microsoft.com/office/drawing/2014/main" id="{0C89ECC3-84C5-DF46-BAB8-3392241C5D0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="" xmlns:a16="http://schemas.microsoft.com/office/drawing/2014/main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="" xmlns:a16="http://schemas.microsoft.com/office/drawing/2014/main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="" xmlns:a16="http://schemas.microsoft.com/office/drawing/2014/main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استراتيجية التعلم 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باللعب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="" xmlns:a16="http://schemas.microsoft.com/office/drawing/2014/main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7" name="الاجابه الصحيحه">
            <a:hlinkClick r:id="rId8" action="ppaction://hlinksldjump"/>
          </p:cNvPr>
          <p:cNvSpPr txBox="1"/>
          <p:nvPr/>
        </p:nvSpPr>
        <p:spPr>
          <a:xfrm>
            <a:off x="4937486" y="744400"/>
            <a:ext cx="4606566" cy="4986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2800" dirty="0" smtClean="0">
                <a:solidFill>
                  <a:schemeClr val="tx1"/>
                </a:solidFill>
              </a:rPr>
              <a:t>لنجد المفتاح المناسب لفتح القفل .</a:t>
            </a:r>
            <a:endParaRPr lang="ar-SA" sz="2800" dirty="0">
              <a:solidFill>
                <a:schemeClr val="tx1"/>
              </a:solidFill>
            </a:endParaRPr>
          </a:p>
        </p:txBody>
      </p:sp>
      <p:pic>
        <p:nvPicPr>
          <p:cNvPr id="18" name="IMG_2168.png" descr="IMG_2168.png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9564" t="23963" r="58029" b="57444"/>
          <a:stretch>
            <a:fillRect/>
          </a:stretch>
        </p:blipFill>
        <p:spPr>
          <a:xfrm>
            <a:off x="5699596" y="1396385"/>
            <a:ext cx="4001306" cy="1226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5" h="21076" extrusionOk="0">
                <a:moveTo>
                  <a:pt x="16784" y="0"/>
                </a:moveTo>
                <a:cubicBezTo>
                  <a:pt x="15547" y="0"/>
                  <a:pt x="15532" y="7"/>
                  <a:pt x="14738" y="902"/>
                </a:cubicBezTo>
                <a:cubicBezTo>
                  <a:pt x="14224" y="1483"/>
                  <a:pt x="13744" y="2258"/>
                  <a:pt x="13391" y="3078"/>
                </a:cubicBezTo>
                <a:lnTo>
                  <a:pt x="12842" y="4351"/>
                </a:lnTo>
                <a:lnTo>
                  <a:pt x="11962" y="4351"/>
                </a:lnTo>
                <a:lnTo>
                  <a:pt x="11083" y="4351"/>
                </a:lnTo>
                <a:lnTo>
                  <a:pt x="11050" y="4998"/>
                </a:lnTo>
                <a:lnTo>
                  <a:pt x="11017" y="5645"/>
                </a:lnTo>
                <a:lnTo>
                  <a:pt x="6262" y="5705"/>
                </a:lnTo>
                <a:lnTo>
                  <a:pt x="1507" y="5767"/>
                </a:lnTo>
                <a:lnTo>
                  <a:pt x="723" y="7888"/>
                </a:lnTo>
                <a:cubicBezTo>
                  <a:pt x="293" y="9054"/>
                  <a:pt x="-32" y="10112"/>
                  <a:pt x="2" y="10239"/>
                </a:cubicBezTo>
                <a:cubicBezTo>
                  <a:pt x="37" y="10366"/>
                  <a:pt x="393" y="11113"/>
                  <a:pt x="794" y="11901"/>
                </a:cubicBezTo>
                <a:cubicBezTo>
                  <a:pt x="1433" y="13158"/>
                  <a:pt x="1560" y="13315"/>
                  <a:pt x="1835" y="13189"/>
                </a:cubicBezTo>
                <a:cubicBezTo>
                  <a:pt x="2008" y="13110"/>
                  <a:pt x="2231" y="12877"/>
                  <a:pt x="2331" y="12670"/>
                </a:cubicBezTo>
                <a:cubicBezTo>
                  <a:pt x="2499" y="12324"/>
                  <a:pt x="2534" y="12333"/>
                  <a:pt x="2789" y="12790"/>
                </a:cubicBezTo>
                <a:cubicBezTo>
                  <a:pt x="3154" y="13447"/>
                  <a:pt x="3463" y="13419"/>
                  <a:pt x="3759" y="12700"/>
                </a:cubicBezTo>
                <a:cubicBezTo>
                  <a:pt x="4084" y="11910"/>
                  <a:pt x="4661" y="11891"/>
                  <a:pt x="4978" y="12660"/>
                </a:cubicBezTo>
                <a:cubicBezTo>
                  <a:pt x="5132" y="13035"/>
                  <a:pt x="5332" y="13222"/>
                  <a:pt x="5607" y="13247"/>
                </a:cubicBezTo>
                <a:cubicBezTo>
                  <a:pt x="5946" y="13277"/>
                  <a:pt x="6050" y="13165"/>
                  <a:pt x="6264" y="12540"/>
                </a:cubicBezTo>
                <a:cubicBezTo>
                  <a:pt x="6477" y="11920"/>
                  <a:pt x="6584" y="11803"/>
                  <a:pt x="6915" y="11830"/>
                </a:cubicBezTo>
                <a:cubicBezTo>
                  <a:pt x="7220" y="11856"/>
                  <a:pt x="7369" y="12028"/>
                  <a:pt x="7568" y="12577"/>
                </a:cubicBezTo>
                <a:cubicBezTo>
                  <a:pt x="7861" y="13387"/>
                  <a:pt x="8169" y="13390"/>
                  <a:pt x="8543" y="12587"/>
                </a:cubicBezTo>
                <a:lnTo>
                  <a:pt x="8766" y="12109"/>
                </a:lnTo>
                <a:lnTo>
                  <a:pt x="9014" y="12710"/>
                </a:lnTo>
                <a:cubicBezTo>
                  <a:pt x="9154" y="13050"/>
                  <a:pt x="9338" y="13270"/>
                  <a:pt x="9436" y="13211"/>
                </a:cubicBezTo>
                <a:cubicBezTo>
                  <a:pt x="9531" y="13154"/>
                  <a:pt x="9767" y="13405"/>
                  <a:pt x="9960" y="13768"/>
                </a:cubicBezTo>
                <a:cubicBezTo>
                  <a:pt x="10154" y="14133"/>
                  <a:pt x="10468" y="14462"/>
                  <a:pt x="10664" y="14505"/>
                </a:cubicBezTo>
                <a:cubicBezTo>
                  <a:pt x="11000" y="14578"/>
                  <a:pt x="11019" y="14630"/>
                  <a:pt x="11049" y="15580"/>
                </a:cubicBezTo>
                <a:lnTo>
                  <a:pt x="11081" y="16580"/>
                </a:lnTo>
                <a:lnTo>
                  <a:pt x="11996" y="16580"/>
                </a:lnTo>
                <a:lnTo>
                  <a:pt x="12912" y="16580"/>
                </a:lnTo>
                <a:lnTo>
                  <a:pt x="13177" y="17372"/>
                </a:lnTo>
                <a:cubicBezTo>
                  <a:pt x="13550" y="18489"/>
                  <a:pt x="14521" y="19983"/>
                  <a:pt x="15243" y="20550"/>
                </a:cubicBezTo>
                <a:cubicBezTo>
                  <a:pt x="16580" y="21600"/>
                  <a:pt x="18359" y="21040"/>
                  <a:pt x="19512" y="19204"/>
                </a:cubicBezTo>
                <a:cubicBezTo>
                  <a:pt x="20673" y="17357"/>
                  <a:pt x="21351" y="14525"/>
                  <a:pt x="21445" y="11134"/>
                </a:cubicBezTo>
                <a:cubicBezTo>
                  <a:pt x="21568" y="6661"/>
                  <a:pt x="20615" y="2917"/>
                  <a:pt x="18844" y="917"/>
                </a:cubicBezTo>
                <a:cubicBezTo>
                  <a:pt x="18034" y="3"/>
                  <a:pt x="18025" y="0"/>
                  <a:pt x="16784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9" name="الاجابه الصحيحه">
            <a:hlinkClick r:id="rId11" action="ppaction://hlinksldjump"/>
          </p:cNvPr>
          <p:cNvSpPr txBox="1"/>
          <p:nvPr/>
        </p:nvSpPr>
        <p:spPr>
          <a:xfrm>
            <a:off x="8073994" y="1684155"/>
            <a:ext cx="844062" cy="656341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6600" dirty="0" smtClean="0">
                <a:solidFill>
                  <a:schemeClr val="tx1"/>
                </a:solidFill>
              </a:rPr>
              <a:t>1</a:t>
            </a:r>
            <a:endParaRPr sz="6600" dirty="0">
              <a:solidFill>
                <a:schemeClr val="tx1"/>
              </a:solidFill>
            </a:endParaRPr>
          </a:p>
        </p:txBody>
      </p:sp>
      <p:sp>
        <p:nvSpPr>
          <p:cNvPr id="20" name="الاجابه الصحيحه">
            <a:hlinkClick r:id="rId11" action="ppaction://hlinksldjump"/>
          </p:cNvPr>
          <p:cNvSpPr txBox="1"/>
          <p:nvPr/>
        </p:nvSpPr>
        <p:spPr>
          <a:xfrm>
            <a:off x="5634762" y="2383707"/>
            <a:ext cx="2171015" cy="610223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3200" dirty="0" smtClean="0"/>
              <a:t>الأسماء</a:t>
            </a:r>
            <a:endParaRPr lang="ar-SA" sz="3200" dirty="0"/>
          </a:p>
        </p:txBody>
      </p:sp>
      <p:pic>
        <p:nvPicPr>
          <p:cNvPr id="21" name="IMG_2168.png" descr="IMG_2168.png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9564" t="23963" r="58029" b="57444"/>
          <a:stretch>
            <a:fillRect/>
          </a:stretch>
        </p:blipFill>
        <p:spPr>
          <a:xfrm>
            <a:off x="5646563" y="2892330"/>
            <a:ext cx="4001306" cy="1226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5" h="21076" extrusionOk="0">
                <a:moveTo>
                  <a:pt x="16784" y="0"/>
                </a:moveTo>
                <a:cubicBezTo>
                  <a:pt x="15547" y="0"/>
                  <a:pt x="15532" y="7"/>
                  <a:pt x="14738" y="902"/>
                </a:cubicBezTo>
                <a:cubicBezTo>
                  <a:pt x="14224" y="1483"/>
                  <a:pt x="13744" y="2258"/>
                  <a:pt x="13391" y="3078"/>
                </a:cubicBezTo>
                <a:lnTo>
                  <a:pt x="12842" y="4351"/>
                </a:lnTo>
                <a:lnTo>
                  <a:pt x="11962" y="4351"/>
                </a:lnTo>
                <a:lnTo>
                  <a:pt x="11083" y="4351"/>
                </a:lnTo>
                <a:lnTo>
                  <a:pt x="11050" y="4998"/>
                </a:lnTo>
                <a:lnTo>
                  <a:pt x="11017" y="5645"/>
                </a:lnTo>
                <a:lnTo>
                  <a:pt x="6262" y="5705"/>
                </a:lnTo>
                <a:lnTo>
                  <a:pt x="1507" y="5767"/>
                </a:lnTo>
                <a:lnTo>
                  <a:pt x="723" y="7888"/>
                </a:lnTo>
                <a:cubicBezTo>
                  <a:pt x="293" y="9054"/>
                  <a:pt x="-32" y="10112"/>
                  <a:pt x="2" y="10239"/>
                </a:cubicBezTo>
                <a:cubicBezTo>
                  <a:pt x="37" y="10366"/>
                  <a:pt x="393" y="11113"/>
                  <a:pt x="794" y="11901"/>
                </a:cubicBezTo>
                <a:cubicBezTo>
                  <a:pt x="1433" y="13158"/>
                  <a:pt x="1560" y="13315"/>
                  <a:pt x="1835" y="13189"/>
                </a:cubicBezTo>
                <a:cubicBezTo>
                  <a:pt x="2008" y="13110"/>
                  <a:pt x="2231" y="12877"/>
                  <a:pt x="2331" y="12670"/>
                </a:cubicBezTo>
                <a:cubicBezTo>
                  <a:pt x="2499" y="12324"/>
                  <a:pt x="2534" y="12333"/>
                  <a:pt x="2789" y="12790"/>
                </a:cubicBezTo>
                <a:cubicBezTo>
                  <a:pt x="3154" y="13447"/>
                  <a:pt x="3463" y="13419"/>
                  <a:pt x="3759" y="12700"/>
                </a:cubicBezTo>
                <a:cubicBezTo>
                  <a:pt x="4084" y="11910"/>
                  <a:pt x="4661" y="11891"/>
                  <a:pt x="4978" y="12660"/>
                </a:cubicBezTo>
                <a:cubicBezTo>
                  <a:pt x="5132" y="13035"/>
                  <a:pt x="5332" y="13222"/>
                  <a:pt x="5607" y="13247"/>
                </a:cubicBezTo>
                <a:cubicBezTo>
                  <a:pt x="5946" y="13277"/>
                  <a:pt x="6050" y="13165"/>
                  <a:pt x="6264" y="12540"/>
                </a:cubicBezTo>
                <a:cubicBezTo>
                  <a:pt x="6477" y="11920"/>
                  <a:pt x="6584" y="11803"/>
                  <a:pt x="6915" y="11830"/>
                </a:cubicBezTo>
                <a:cubicBezTo>
                  <a:pt x="7220" y="11856"/>
                  <a:pt x="7369" y="12028"/>
                  <a:pt x="7568" y="12577"/>
                </a:cubicBezTo>
                <a:cubicBezTo>
                  <a:pt x="7861" y="13387"/>
                  <a:pt x="8169" y="13390"/>
                  <a:pt x="8543" y="12587"/>
                </a:cubicBezTo>
                <a:lnTo>
                  <a:pt x="8766" y="12109"/>
                </a:lnTo>
                <a:lnTo>
                  <a:pt x="9014" y="12710"/>
                </a:lnTo>
                <a:cubicBezTo>
                  <a:pt x="9154" y="13050"/>
                  <a:pt x="9338" y="13270"/>
                  <a:pt x="9436" y="13211"/>
                </a:cubicBezTo>
                <a:cubicBezTo>
                  <a:pt x="9531" y="13154"/>
                  <a:pt x="9767" y="13405"/>
                  <a:pt x="9960" y="13768"/>
                </a:cubicBezTo>
                <a:cubicBezTo>
                  <a:pt x="10154" y="14133"/>
                  <a:pt x="10468" y="14462"/>
                  <a:pt x="10664" y="14505"/>
                </a:cubicBezTo>
                <a:cubicBezTo>
                  <a:pt x="11000" y="14578"/>
                  <a:pt x="11019" y="14630"/>
                  <a:pt x="11049" y="15580"/>
                </a:cubicBezTo>
                <a:lnTo>
                  <a:pt x="11081" y="16580"/>
                </a:lnTo>
                <a:lnTo>
                  <a:pt x="11996" y="16580"/>
                </a:lnTo>
                <a:lnTo>
                  <a:pt x="12912" y="16580"/>
                </a:lnTo>
                <a:lnTo>
                  <a:pt x="13177" y="17372"/>
                </a:lnTo>
                <a:cubicBezTo>
                  <a:pt x="13550" y="18489"/>
                  <a:pt x="14521" y="19983"/>
                  <a:pt x="15243" y="20550"/>
                </a:cubicBezTo>
                <a:cubicBezTo>
                  <a:pt x="16580" y="21600"/>
                  <a:pt x="18359" y="21040"/>
                  <a:pt x="19512" y="19204"/>
                </a:cubicBezTo>
                <a:cubicBezTo>
                  <a:pt x="20673" y="17357"/>
                  <a:pt x="21351" y="14525"/>
                  <a:pt x="21445" y="11134"/>
                </a:cubicBezTo>
                <a:cubicBezTo>
                  <a:pt x="21568" y="6661"/>
                  <a:pt x="20615" y="2917"/>
                  <a:pt x="18844" y="917"/>
                </a:cubicBezTo>
                <a:cubicBezTo>
                  <a:pt x="18034" y="3"/>
                  <a:pt x="18025" y="0"/>
                  <a:pt x="16784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2" name="الاجابه الصحيحه">
            <a:hlinkClick r:id="rId11" action="ppaction://hlinksldjump"/>
          </p:cNvPr>
          <p:cNvSpPr txBox="1"/>
          <p:nvPr/>
        </p:nvSpPr>
        <p:spPr>
          <a:xfrm>
            <a:off x="8147012" y="3205249"/>
            <a:ext cx="844062" cy="656341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6600" dirty="0" smtClean="0">
                <a:solidFill>
                  <a:schemeClr val="tx1"/>
                </a:solidFill>
              </a:rPr>
              <a:t>2</a:t>
            </a:r>
            <a:endParaRPr sz="6600" dirty="0">
              <a:solidFill>
                <a:schemeClr val="tx1"/>
              </a:solidFill>
            </a:endParaRPr>
          </a:p>
        </p:txBody>
      </p:sp>
      <p:sp>
        <p:nvSpPr>
          <p:cNvPr id="23" name="الاجابه الصحيحه">
            <a:hlinkClick r:id="rId11" action="ppaction://hlinksldjump"/>
          </p:cNvPr>
          <p:cNvSpPr txBox="1"/>
          <p:nvPr/>
        </p:nvSpPr>
        <p:spPr>
          <a:xfrm>
            <a:off x="5646563" y="3880125"/>
            <a:ext cx="2171015" cy="610223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3200" dirty="0" smtClean="0"/>
              <a:t>الأفعال</a:t>
            </a:r>
            <a:endParaRPr lang="ar-SA" sz="3200" dirty="0"/>
          </a:p>
        </p:txBody>
      </p:sp>
      <p:pic>
        <p:nvPicPr>
          <p:cNvPr id="24" name="IMG_2168.png" descr="IMG_2168.png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9564" t="23963" r="58029" b="57444"/>
          <a:stretch>
            <a:fillRect/>
          </a:stretch>
        </p:blipFill>
        <p:spPr>
          <a:xfrm>
            <a:off x="5684332" y="4383495"/>
            <a:ext cx="4001306" cy="12262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5" h="21076" extrusionOk="0">
                <a:moveTo>
                  <a:pt x="16784" y="0"/>
                </a:moveTo>
                <a:cubicBezTo>
                  <a:pt x="15547" y="0"/>
                  <a:pt x="15532" y="7"/>
                  <a:pt x="14738" y="902"/>
                </a:cubicBezTo>
                <a:cubicBezTo>
                  <a:pt x="14224" y="1483"/>
                  <a:pt x="13744" y="2258"/>
                  <a:pt x="13391" y="3078"/>
                </a:cubicBezTo>
                <a:lnTo>
                  <a:pt x="12842" y="4351"/>
                </a:lnTo>
                <a:lnTo>
                  <a:pt x="11962" y="4351"/>
                </a:lnTo>
                <a:lnTo>
                  <a:pt x="11083" y="4351"/>
                </a:lnTo>
                <a:lnTo>
                  <a:pt x="11050" y="4998"/>
                </a:lnTo>
                <a:lnTo>
                  <a:pt x="11017" y="5645"/>
                </a:lnTo>
                <a:lnTo>
                  <a:pt x="6262" y="5705"/>
                </a:lnTo>
                <a:lnTo>
                  <a:pt x="1507" y="5767"/>
                </a:lnTo>
                <a:lnTo>
                  <a:pt x="723" y="7888"/>
                </a:lnTo>
                <a:cubicBezTo>
                  <a:pt x="293" y="9054"/>
                  <a:pt x="-32" y="10112"/>
                  <a:pt x="2" y="10239"/>
                </a:cubicBezTo>
                <a:cubicBezTo>
                  <a:pt x="37" y="10366"/>
                  <a:pt x="393" y="11113"/>
                  <a:pt x="794" y="11901"/>
                </a:cubicBezTo>
                <a:cubicBezTo>
                  <a:pt x="1433" y="13158"/>
                  <a:pt x="1560" y="13315"/>
                  <a:pt x="1835" y="13189"/>
                </a:cubicBezTo>
                <a:cubicBezTo>
                  <a:pt x="2008" y="13110"/>
                  <a:pt x="2231" y="12877"/>
                  <a:pt x="2331" y="12670"/>
                </a:cubicBezTo>
                <a:cubicBezTo>
                  <a:pt x="2499" y="12324"/>
                  <a:pt x="2534" y="12333"/>
                  <a:pt x="2789" y="12790"/>
                </a:cubicBezTo>
                <a:cubicBezTo>
                  <a:pt x="3154" y="13447"/>
                  <a:pt x="3463" y="13419"/>
                  <a:pt x="3759" y="12700"/>
                </a:cubicBezTo>
                <a:cubicBezTo>
                  <a:pt x="4084" y="11910"/>
                  <a:pt x="4661" y="11891"/>
                  <a:pt x="4978" y="12660"/>
                </a:cubicBezTo>
                <a:cubicBezTo>
                  <a:pt x="5132" y="13035"/>
                  <a:pt x="5332" y="13222"/>
                  <a:pt x="5607" y="13247"/>
                </a:cubicBezTo>
                <a:cubicBezTo>
                  <a:pt x="5946" y="13277"/>
                  <a:pt x="6050" y="13165"/>
                  <a:pt x="6264" y="12540"/>
                </a:cubicBezTo>
                <a:cubicBezTo>
                  <a:pt x="6477" y="11920"/>
                  <a:pt x="6584" y="11803"/>
                  <a:pt x="6915" y="11830"/>
                </a:cubicBezTo>
                <a:cubicBezTo>
                  <a:pt x="7220" y="11856"/>
                  <a:pt x="7369" y="12028"/>
                  <a:pt x="7568" y="12577"/>
                </a:cubicBezTo>
                <a:cubicBezTo>
                  <a:pt x="7861" y="13387"/>
                  <a:pt x="8169" y="13390"/>
                  <a:pt x="8543" y="12587"/>
                </a:cubicBezTo>
                <a:lnTo>
                  <a:pt x="8766" y="12109"/>
                </a:lnTo>
                <a:lnTo>
                  <a:pt x="9014" y="12710"/>
                </a:lnTo>
                <a:cubicBezTo>
                  <a:pt x="9154" y="13050"/>
                  <a:pt x="9338" y="13270"/>
                  <a:pt x="9436" y="13211"/>
                </a:cubicBezTo>
                <a:cubicBezTo>
                  <a:pt x="9531" y="13154"/>
                  <a:pt x="9767" y="13405"/>
                  <a:pt x="9960" y="13768"/>
                </a:cubicBezTo>
                <a:cubicBezTo>
                  <a:pt x="10154" y="14133"/>
                  <a:pt x="10468" y="14462"/>
                  <a:pt x="10664" y="14505"/>
                </a:cubicBezTo>
                <a:cubicBezTo>
                  <a:pt x="11000" y="14578"/>
                  <a:pt x="11019" y="14630"/>
                  <a:pt x="11049" y="15580"/>
                </a:cubicBezTo>
                <a:lnTo>
                  <a:pt x="11081" y="16580"/>
                </a:lnTo>
                <a:lnTo>
                  <a:pt x="11996" y="16580"/>
                </a:lnTo>
                <a:lnTo>
                  <a:pt x="12912" y="16580"/>
                </a:lnTo>
                <a:lnTo>
                  <a:pt x="13177" y="17372"/>
                </a:lnTo>
                <a:cubicBezTo>
                  <a:pt x="13550" y="18489"/>
                  <a:pt x="14521" y="19983"/>
                  <a:pt x="15243" y="20550"/>
                </a:cubicBezTo>
                <a:cubicBezTo>
                  <a:pt x="16580" y="21600"/>
                  <a:pt x="18359" y="21040"/>
                  <a:pt x="19512" y="19204"/>
                </a:cubicBezTo>
                <a:cubicBezTo>
                  <a:pt x="20673" y="17357"/>
                  <a:pt x="21351" y="14525"/>
                  <a:pt x="21445" y="11134"/>
                </a:cubicBezTo>
                <a:cubicBezTo>
                  <a:pt x="21568" y="6661"/>
                  <a:pt x="20615" y="2917"/>
                  <a:pt x="18844" y="917"/>
                </a:cubicBezTo>
                <a:cubicBezTo>
                  <a:pt x="18034" y="3"/>
                  <a:pt x="18025" y="0"/>
                  <a:pt x="16784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5" name="الاجابه الصحيحه">
            <a:hlinkClick r:id="rId11" action="ppaction://hlinksldjump"/>
          </p:cNvPr>
          <p:cNvSpPr txBox="1"/>
          <p:nvPr/>
        </p:nvSpPr>
        <p:spPr>
          <a:xfrm>
            <a:off x="8132517" y="4714189"/>
            <a:ext cx="844062" cy="656341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6600" dirty="0" smtClean="0">
                <a:solidFill>
                  <a:schemeClr val="tx1"/>
                </a:solidFill>
              </a:rPr>
              <a:t>3</a:t>
            </a:r>
            <a:endParaRPr sz="6600" dirty="0">
              <a:solidFill>
                <a:schemeClr val="tx1"/>
              </a:solidFill>
            </a:endParaRPr>
          </a:p>
        </p:txBody>
      </p:sp>
      <p:sp>
        <p:nvSpPr>
          <p:cNvPr id="26" name="الاجابه الصحيحه">
            <a:hlinkClick r:id="rId11" action="ppaction://hlinksldjump"/>
          </p:cNvPr>
          <p:cNvSpPr txBox="1"/>
          <p:nvPr/>
        </p:nvSpPr>
        <p:spPr>
          <a:xfrm>
            <a:off x="5634762" y="5257800"/>
            <a:ext cx="2171015" cy="610223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3200" dirty="0" smtClean="0"/>
              <a:t>الحروف</a:t>
            </a:r>
            <a:endParaRPr lang="ar-SA" sz="3200" dirty="0"/>
          </a:p>
        </p:txBody>
      </p:sp>
      <p:sp>
        <p:nvSpPr>
          <p:cNvPr id="27" name="الاجابه الصحيحه">
            <a:hlinkClick r:id="rId11" action="ppaction://hlinksldjump"/>
          </p:cNvPr>
          <p:cNvSpPr txBox="1"/>
          <p:nvPr/>
        </p:nvSpPr>
        <p:spPr>
          <a:xfrm>
            <a:off x="809662" y="863452"/>
            <a:ext cx="3783072" cy="9758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2800" dirty="0" smtClean="0"/>
              <a:t>التنوين من خصائص :</a:t>
            </a:r>
            <a:endParaRPr lang="ar-SA" sz="2800" dirty="0"/>
          </a:p>
        </p:txBody>
      </p:sp>
      <p:pic>
        <p:nvPicPr>
          <p:cNvPr id="29" name="IMG_2165.png" descr="IMG_2165.png"/>
          <p:cNvPicPr>
            <a:picLocks noChangeAspect="1"/>
          </p:cNvPicPr>
          <p:nvPr/>
        </p:nvPicPr>
        <p:blipFill>
          <a:blip r:embed="rId12">
            <a:extLst/>
          </a:blip>
          <a:srcRect l="17804" t="16808" r="67660" b="58293"/>
          <a:stretch>
            <a:fillRect/>
          </a:stretch>
        </p:blipFill>
        <p:spPr>
          <a:xfrm>
            <a:off x="1310476" y="2155885"/>
            <a:ext cx="2657656" cy="3524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593" extrusionOk="0">
                <a:moveTo>
                  <a:pt x="10934" y="1"/>
                </a:moveTo>
                <a:cubicBezTo>
                  <a:pt x="10461" y="-7"/>
                  <a:pt x="10253" y="38"/>
                  <a:pt x="10076" y="175"/>
                </a:cubicBezTo>
                <a:cubicBezTo>
                  <a:pt x="10076" y="175"/>
                  <a:pt x="10075" y="176"/>
                  <a:pt x="10075" y="176"/>
                </a:cubicBezTo>
                <a:cubicBezTo>
                  <a:pt x="10054" y="217"/>
                  <a:pt x="10041" y="262"/>
                  <a:pt x="10041" y="317"/>
                </a:cubicBezTo>
                <a:cubicBezTo>
                  <a:pt x="10041" y="542"/>
                  <a:pt x="10204" y="587"/>
                  <a:pt x="11112" y="620"/>
                </a:cubicBezTo>
                <a:cubicBezTo>
                  <a:pt x="13206" y="695"/>
                  <a:pt x="15013" y="1425"/>
                  <a:pt x="16355" y="2737"/>
                </a:cubicBezTo>
                <a:cubicBezTo>
                  <a:pt x="16792" y="3164"/>
                  <a:pt x="16944" y="3259"/>
                  <a:pt x="17164" y="3239"/>
                </a:cubicBezTo>
                <a:cubicBezTo>
                  <a:pt x="17371" y="3220"/>
                  <a:pt x="17443" y="3158"/>
                  <a:pt x="17469" y="2981"/>
                </a:cubicBezTo>
                <a:cubicBezTo>
                  <a:pt x="17495" y="2804"/>
                  <a:pt x="17370" y="2617"/>
                  <a:pt x="16951" y="2207"/>
                </a:cubicBezTo>
                <a:cubicBezTo>
                  <a:pt x="15809" y="1088"/>
                  <a:pt x="14103" y="336"/>
                  <a:pt x="12170" y="81"/>
                </a:cubicBezTo>
                <a:cubicBezTo>
                  <a:pt x="12110" y="75"/>
                  <a:pt x="12050" y="68"/>
                  <a:pt x="11989" y="63"/>
                </a:cubicBezTo>
                <a:cubicBezTo>
                  <a:pt x="11897" y="52"/>
                  <a:pt x="11803" y="46"/>
                  <a:pt x="11710" y="37"/>
                </a:cubicBezTo>
                <a:cubicBezTo>
                  <a:pt x="11394" y="18"/>
                  <a:pt x="11136" y="4"/>
                  <a:pt x="10934" y="1"/>
                </a:cubicBezTo>
                <a:close/>
                <a:moveTo>
                  <a:pt x="8660" y="287"/>
                </a:moveTo>
                <a:cubicBezTo>
                  <a:pt x="8402" y="280"/>
                  <a:pt x="8009" y="378"/>
                  <a:pt x="7462" y="580"/>
                </a:cubicBezTo>
                <a:cubicBezTo>
                  <a:pt x="7434" y="590"/>
                  <a:pt x="7406" y="600"/>
                  <a:pt x="7378" y="610"/>
                </a:cubicBezTo>
                <a:cubicBezTo>
                  <a:pt x="5369" y="1372"/>
                  <a:pt x="3883" y="2789"/>
                  <a:pt x="3330" y="4450"/>
                </a:cubicBezTo>
                <a:cubicBezTo>
                  <a:pt x="3308" y="4521"/>
                  <a:pt x="3285" y="4591"/>
                  <a:pt x="3266" y="4663"/>
                </a:cubicBezTo>
                <a:cubicBezTo>
                  <a:pt x="3181" y="4985"/>
                  <a:pt x="3094" y="5610"/>
                  <a:pt x="3053" y="6190"/>
                </a:cubicBezTo>
                <a:lnTo>
                  <a:pt x="3007" y="7464"/>
                </a:lnTo>
                <a:lnTo>
                  <a:pt x="2971" y="7465"/>
                </a:lnTo>
                <a:lnTo>
                  <a:pt x="2970" y="7504"/>
                </a:lnTo>
                <a:lnTo>
                  <a:pt x="1977" y="7546"/>
                </a:lnTo>
                <a:cubicBezTo>
                  <a:pt x="1474" y="7568"/>
                  <a:pt x="1133" y="7609"/>
                  <a:pt x="875" y="7690"/>
                </a:cubicBezTo>
                <a:cubicBezTo>
                  <a:pt x="677" y="7769"/>
                  <a:pt x="519" y="7878"/>
                  <a:pt x="358" y="8037"/>
                </a:cubicBezTo>
                <a:cubicBezTo>
                  <a:pt x="262" y="8132"/>
                  <a:pt x="189" y="8228"/>
                  <a:pt x="128" y="8361"/>
                </a:cubicBezTo>
                <a:cubicBezTo>
                  <a:pt x="13" y="8720"/>
                  <a:pt x="1" y="9730"/>
                  <a:pt x="1" y="14569"/>
                </a:cubicBezTo>
                <a:cubicBezTo>
                  <a:pt x="1" y="18656"/>
                  <a:pt x="-9" y="20134"/>
                  <a:pt x="154" y="20767"/>
                </a:cubicBezTo>
                <a:cubicBezTo>
                  <a:pt x="191" y="20889"/>
                  <a:pt x="233" y="20997"/>
                  <a:pt x="281" y="21082"/>
                </a:cubicBezTo>
                <a:cubicBezTo>
                  <a:pt x="290" y="21097"/>
                  <a:pt x="300" y="21108"/>
                  <a:pt x="309" y="21122"/>
                </a:cubicBezTo>
                <a:cubicBezTo>
                  <a:pt x="414" y="21247"/>
                  <a:pt x="555" y="21303"/>
                  <a:pt x="745" y="21402"/>
                </a:cubicBezTo>
                <a:lnTo>
                  <a:pt x="1085" y="21579"/>
                </a:lnTo>
                <a:cubicBezTo>
                  <a:pt x="1113" y="21584"/>
                  <a:pt x="1159" y="21588"/>
                  <a:pt x="1204" y="21593"/>
                </a:cubicBezTo>
                <a:lnTo>
                  <a:pt x="10785" y="21593"/>
                </a:lnTo>
                <a:cubicBezTo>
                  <a:pt x="17231" y="21593"/>
                  <a:pt x="19355" y="21590"/>
                  <a:pt x="20183" y="21537"/>
                </a:cubicBezTo>
                <a:cubicBezTo>
                  <a:pt x="20481" y="21497"/>
                  <a:pt x="20712" y="21444"/>
                  <a:pt x="20900" y="21379"/>
                </a:cubicBezTo>
                <a:cubicBezTo>
                  <a:pt x="21524" y="21065"/>
                  <a:pt x="21591" y="20811"/>
                  <a:pt x="21591" y="19142"/>
                </a:cubicBezTo>
                <a:lnTo>
                  <a:pt x="21591" y="18891"/>
                </a:lnTo>
                <a:cubicBezTo>
                  <a:pt x="21571" y="18281"/>
                  <a:pt x="21512" y="17776"/>
                  <a:pt x="21420" y="17488"/>
                </a:cubicBezTo>
                <a:lnTo>
                  <a:pt x="21322" y="17438"/>
                </a:lnTo>
                <a:cubicBezTo>
                  <a:pt x="21109" y="17330"/>
                  <a:pt x="21051" y="17229"/>
                  <a:pt x="21051" y="16967"/>
                </a:cubicBezTo>
                <a:cubicBezTo>
                  <a:pt x="21051" y="16705"/>
                  <a:pt x="21109" y="16605"/>
                  <a:pt x="21322" y="16496"/>
                </a:cubicBezTo>
                <a:cubicBezTo>
                  <a:pt x="21390" y="16462"/>
                  <a:pt x="21439" y="16434"/>
                  <a:pt x="21477" y="16395"/>
                </a:cubicBezTo>
                <a:cubicBezTo>
                  <a:pt x="21536" y="16201"/>
                  <a:pt x="21573" y="15947"/>
                  <a:pt x="21588" y="15666"/>
                </a:cubicBezTo>
                <a:cubicBezTo>
                  <a:pt x="21588" y="15569"/>
                  <a:pt x="21591" y="15496"/>
                  <a:pt x="21591" y="15368"/>
                </a:cubicBezTo>
                <a:cubicBezTo>
                  <a:pt x="21591" y="15255"/>
                  <a:pt x="21590" y="15192"/>
                  <a:pt x="21590" y="15102"/>
                </a:cubicBezTo>
                <a:cubicBezTo>
                  <a:pt x="21574" y="14804"/>
                  <a:pt x="21533" y="14533"/>
                  <a:pt x="21468" y="14334"/>
                </a:cubicBezTo>
                <a:cubicBezTo>
                  <a:pt x="21431" y="14300"/>
                  <a:pt x="21385" y="14272"/>
                  <a:pt x="21322" y="14240"/>
                </a:cubicBezTo>
                <a:cubicBezTo>
                  <a:pt x="21109" y="14132"/>
                  <a:pt x="21051" y="14033"/>
                  <a:pt x="21051" y="13771"/>
                </a:cubicBezTo>
                <a:cubicBezTo>
                  <a:pt x="21051" y="13509"/>
                  <a:pt x="21109" y="13408"/>
                  <a:pt x="21322" y="13299"/>
                </a:cubicBezTo>
                <a:lnTo>
                  <a:pt x="21425" y="13247"/>
                </a:lnTo>
                <a:cubicBezTo>
                  <a:pt x="21518" y="12918"/>
                  <a:pt x="21571" y="12295"/>
                  <a:pt x="21591" y="11420"/>
                </a:cubicBezTo>
                <a:lnTo>
                  <a:pt x="21591" y="10796"/>
                </a:lnTo>
                <a:cubicBezTo>
                  <a:pt x="21591" y="10120"/>
                  <a:pt x="21587" y="9675"/>
                  <a:pt x="21579" y="9319"/>
                </a:cubicBezTo>
                <a:cubicBezTo>
                  <a:pt x="21558" y="8857"/>
                  <a:pt x="21515" y="8497"/>
                  <a:pt x="21430" y="8249"/>
                </a:cubicBezTo>
                <a:cubicBezTo>
                  <a:pt x="21413" y="8221"/>
                  <a:pt x="21402" y="8187"/>
                  <a:pt x="21380" y="8160"/>
                </a:cubicBezTo>
                <a:cubicBezTo>
                  <a:pt x="21036" y="7720"/>
                  <a:pt x="20685" y="7595"/>
                  <a:pt x="19656" y="7547"/>
                </a:cubicBezTo>
                <a:lnTo>
                  <a:pt x="18730" y="7504"/>
                </a:lnTo>
                <a:lnTo>
                  <a:pt x="18677" y="6561"/>
                </a:lnTo>
                <a:cubicBezTo>
                  <a:pt x="18646" y="6027"/>
                  <a:pt x="18570" y="5578"/>
                  <a:pt x="18501" y="5524"/>
                </a:cubicBezTo>
                <a:cubicBezTo>
                  <a:pt x="18434" y="5472"/>
                  <a:pt x="18263" y="5441"/>
                  <a:pt x="18122" y="5457"/>
                </a:cubicBezTo>
                <a:cubicBezTo>
                  <a:pt x="17874" y="5484"/>
                  <a:pt x="17866" y="5510"/>
                  <a:pt x="17836" y="6405"/>
                </a:cubicBezTo>
                <a:cubicBezTo>
                  <a:pt x="17819" y="6912"/>
                  <a:pt x="17753" y="7374"/>
                  <a:pt x="17689" y="7435"/>
                </a:cubicBezTo>
                <a:cubicBezTo>
                  <a:pt x="17533" y="7582"/>
                  <a:pt x="15539" y="7589"/>
                  <a:pt x="15352" y="7444"/>
                </a:cubicBezTo>
                <a:cubicBezTo>
                  <a:pt x="15266" y="7377"/>
                  <a:pt x="15221" y="7015"/>
                  <a:pt x="15221" y="6367"/>
                </a:cubicBezTo>
                <a:cubicBezTo>
                  <a:pt x="15221" y="5206"/>
                  <a:pt x="15071" y="4737"/>
                  <a:pt x="14465" y="4031"/>
                </a:cubicBezTo>
                <a:cubicBezTo>
                  <a:pt x="13006" y="2328"/>
                  <a:pt x="9588" y="2090"/>
                  <a:pt x="7702" y="3560"/>
                </a:cubicBezTo>
                <a:cubicBezTo>
                  <a:pt x="6854" y="4220"/>
                  <a:pt x="6218" y="5589"/>
                  <a:pt x="6633" y="5857"/>
                </a:cubicBezTo>
                <a:cubicBezTo>
                  <a:pt x="6937" y="6054"/>
                  <a:pt x="7299" y="5855"/>
                  <a:pt x="7368" y="5455"/>
                </a:cubicBezTo>
                <a:cubicBezTo>
                  <a:pt x="7503" y="4673"/>
                  <a:pt x="8308" y="3880"/>
                  <a:pt x="9394" y="3456"/>
                </a:cubicBezTo>
                <a:cubicBezTo>
                  <a:pt x="9898" y="3259"/>
                  <a:pt x="10116" y="3225"/>
                  <a:pt x="10849" y="3228"/>
                </a:cubicBezTo>
                <a:cubicBezTo>
                  <a:pt x="11888" y="3233"/>
                  <a:pt x="12499" y="3416"/>
                  <a:pt x="13231" y="3941"/>
                </a:cubicBezTo>
                <a:cubicBezTo>
                  <a:pt x="13846" y="4383"/>
                  <a:pt x="14193" y="4846"/>
                  <a:pt x="14348" y="5426"/>
                </a:cubicBezTo>
                <a:cubicBezTo>
                  <a:pt x="14509" y="6032"/>
                  <a:pt x="14502" y="7315"/>
                  <a:pt x="14336" y="7444"/>
                </a:cubicBezTo>
                <a:cubicBezTo>
                  <a:pt x="14241" y="7518"/>
                  <a:pt x="13313" y="7546"/>
                  <a:pt x="10834" y="7546"/>
                </a:cubicBezTo>
                <a:cubicBezTo>
                  <a:pt x="7197" y="7546"/>
                  <a:pt x="7301" y="7559"/>
                  <a:pt x="7247" y="7092"/>
                </a:cubicBezTo>
                <a:cubicBezTo>
                  <a:pt x="7212" y="6785"/>
                  <a:pt x="6478" y="6851"/>
                  <a:pt x="6478" y="7162"/>
                </a:cubicBezTo>
                <a:cubicBezTo>
                  <a:pt x="6478" y="7497"/>
                  <a:pt x="6260" y="7553"/>
                  <a:pt x="5059" y="7527"/>
                </a:cubicBezTo>
                <a:lnTo>
                  <a:pt x="3941" y="7504"/>
                </a:lnTo>
                <a:lnTo>
                  <a:pt x="3909" y="6451"/>
                </a:lnTo>
                <a:cubicBezTo>
                  <a:pt x="3851" y="4591"/>
                  <a:pt x="4390" y="3451"/>
                  <a:pt x="5882" y="2283"/>
                </a:cubicBezTo>
                <a:cubicBezTo>
                  <a:pt x="6788" y="1573"/>
                  <a:pt x="7431" y="1235"/>
                  <a:pt x="8355" y="981"/>
                </a:cubicBezTo>
                <a:cubicBezTo>
                  <a:pt x="8988" y="807"/>
                  <a:pt x="9182" y="638"/>
                  <a:pt x="8999" y="417"/>
                </a:cubicBezTo>
                <a:cubicBezTo>
                  <a:pt x="8931" y="335"/>
                  <a:pt x="8820" y="291"/>
                  <a:pt x="8660" y="287"/>
                </a:cubicBezTo>
                <a:close/>
                <a:moveTo>
                  <a:pt x="17884" y="3776"/>
                </a:moveTo>
                <a:cubicBezTo>
                  <a:pt x="17851" y="3773"/>
                  <a:pt x="17817" y="3773"/>
                  <a:pt x="17781" y="3777"/>
                </a:cubicBezTo>
                <a:cubicBezTo>
                  <a:pt x="17450" y="3816"/>
                  <a:pt x="17315" y="4043"/>
                  <a:pt x="17469" y="4306"/>
                </a:cubicBezTo>
                <a:cubicBezTo>
                  <a:pt x="17571" y="4481"/>
                  <a:pt x="17662" y="4523"/>
                  <a:pt x="17895" y="4502"/>
                </a:cubicBezTo>
                <a:cubicBezTo>
                  <a:pt x="18129" y="4481"/>
                  <a:pt x="18198" y="4426"/>
                  <a:pt x="18226" y="4239"/>
                </a:cubicBezTo>
                <a:cubicBezTo>
                  <a:pt x="18263" y="3986"/>
                  <a:pt x="18115" y="3797"/>
                  <a:pt x="17884" y="3776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0" name="الاجابه الصحيحه">
            <a:hlinkClick r:id="rId11" action="ppaction://hlinksldjump"/>
          </p:cNvPr>
          <p:cNvSpPr txBox="1"/>
          <p:nvPr/>
        </p:nvSpPr>
        <p:spPr>
          <a:xfrm>
            <a:off x="2137667" y="3796635"/>
            <a:ext cx="844062" cy="656341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50800" tIns="50800" rIns="50800" bIns="50800" numCol="1" anchor="ctr">
            <a:noAutofit/>
          </a:bodyPr>
          <a:lstStyle>
            <a:lvl1pPr defTabSz="718184" rtl="1">
              <a:defRPr sz="609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algn="ctr"/>
            <a:r>
              <a:rPr lang="ar-SA" sz="9600" dirty="0" smtClean="0">
                <a:solidFill>
                  <a:schemeClr val="tx1"/>
                </a:solidFill>
              </a:rPr>
              <a:t>1</a:t>
            </a:r>
            <a:endParaRPr sz="9600" dirty="0">
              <a:solidFill>
                <a:schemeClr val="tx1"/>
              </a:solidFill>
            </a:endParaRPr>
          </a:p>
        </p:txBody>
      </p:sp>
      <p:pic>
        <p:nvPicPr>
          <p:cNvPr id="28" name="الأصوات العامة  _ صوت مفاتيح _ _ Sound of keys for kids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1172.7968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544010" y="5751606"/>
            <a:ext cx="652463" cy="12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3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9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9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28"/>
                </p:tgtEl>
              </p:cMediaNode>
            </p:video>
          </p:childTnLst>
        </p:cTn>
      </p:par>
    </p:tnLst>
    <p:bldLst>
      <p:bldP spid="20" grpId="0"/>
      <p:bldP spid="23" grpId="0"/>
      <p:bldP spid="26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pic>
        <p:nvPicPr>
          <p:cNvPr id="12" name="Picture 2" descr="أجابه الاختبار كيمياء (الباب الرابع)👈1&amp;amp;2 | ثانويه التابلت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30" y="808024"/>
            <a:ext cx="8014262" cy="428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صوت تصفيق للمونتاج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480.751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221028" y="5200471"/>
            <a:ext cx="127268" cy="71588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استراتيجية التعلم 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باللعب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27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1007503"/>
            <a:ext cx="1405192" cy="199287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الهدف :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تحسين مستوى الطالبات في مهارة الإملاء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3" name="Google Shape;544;p42">
            <a:extLst>
              <a:ext uri="{FF2B5EF4-FFF2-40B4-BE49-F238E27FC236}">
                <a16:creationId xmlns:a16="http://schemas.microsoft.com/office/drawing/2014/main" xmlns="" id="{6CE28D0E-6797-4378-888B-A7B4267DFFF0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32111" y="1007503"/>
            <a:ext cx="918416" cy="900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صورة 18" descr="صورة 18"/>
          <p:cNvPicPr>
            <a:picLocks noChangeAspect="1"/>
          </p:cNvPicPr>
          <p:nvPr/>
        </p:nvPicPr>
        <p:blipFill>
          <a:blip r:embed="rId7">
            <a:extLst/>
          </a:blip>
          <a:srcRect l="52981" r="3" b="1"/>
          <a:stretch>
            <a:fillRect/>
          </a:stretch>
        </p:blipFill>
        <p:spPr>
          <a:xfrm rot="583041">
            <a:off x="7836989" y="2572753"/>
            <a:ext cx="1430964" cy="2934892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مستطيل 20"/>
          <p:cNvSpPr txBox="1"/>
          <p:nvPr/>
        </p:nvSpPr>
        <p:spPr>
          <a:xfrm>
            <a:off x="3430540" y="984520"/>
            <a:ext cx="2556147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800" b="1"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  <a:r>
              <a:rPr lang="ar-SA" sz="4000" dirty="0" smtClean="0">
                <a:latin typeface="+mn-lt"/>
                <a:ea typeface="+mn-ea"/>
                <a:cs typeface="+mn-cs"/>
                <a:sym typeface="Helvetica"/>
              </a:rPr>
              <a:t>السطر الإملائي</a:t>
            </a:r>
            <a:endParaRPr sz="4000" dirty="0"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18" name="مستطيل 20"/>
          <p:cNvSpPr txBox="1"/>
          <p:nvPr/>
        </p:nvSpPr>
        <p:spPr>
          <a:xfrm>
            <a:off x="1588063" y="3223076"/>
            <a:ext cx="5473612" cy="923330"/>
          </a:xfrm>
          <a:prstGeom prst="rect">
            <a:avLst/>
          </a:prstGeom>
          <a:ln w="28575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800" b="1"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rtl="0">
              <a:defRPr>
                <a:latin typeface="+mj-lt"/>
                <a:ea typeface="+mj-ea"/>
                <a:cs typeface="+mj-cs"/>
                <a:sym typeface="Calibri"/>
              </a:defRPr>
            </a:pPr>
            <a:r>
              <a:rPr lang="ar-SA" sz="5400" dirty="0" smtClean="0"/>
              <a:t>الفصحى ضياءُ لا </a:t>
            </a:r>
            <a:r>
              <a:rPr lang="ar-SA" sz="5400" dirty="0" err="1" smtClean="0"/>
              <a:t>ينطفي</a:t>
            </a:r>
            <a:endParaRPr lang="ar-SA" sz="5400" dirty="0"/>
          </a:p>
        </p:txBody>
      </p:sp>
    </p:spTree>
    <p:extLst>
      <p:ext uri="{BB962C8B-B14F-4D97-AF65-F5344CB8AC3E}">
        <p14:creationId xmlns:p14="http://schemas.microsoft.com/office/powerpoint/2010/main" val="364537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sp>
        <p:nvSpPr>
          <p:cNvPr id="13" name="مستطيل 12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التمهيد</a:t>
            </a:r>
          </a:p>
        </p:txBody>
      </p:sp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مستدير الزوايا 11"/>
          <p:cNvSpPr/>
          <p:nvPr/>
        </p:nvSpPr>
        <p:spPr>
          <a:xfrm>
            <a:off x="7182773" y="798189"/>
            <a:ext cx="2402070" cy="9516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spcBef>
                <a:spcPct val="0"/>
              </a:spcBef>
            </a:pPr>
            <a:endParaRPr lang="ar-SA" altLang="ar-SA" b="1" dirty="0" smtClean="0">
              <a:latin typeface="Arial" panose="020B0604020202020204" pitchFamily="34" charset="0"/>
              <a:cs typeface="Akhbar MT" pitchFamily="2" charset="-78"/>
            </a:endParaRPr>
          </a:p>
          <a:p>
            <a:pPr algn="ctr">
              <a:spcBef>
                <a:spcPct val="0"/>
              </a:spcBef>
            </a:pPr>
            <a:r>
              <a:rPr lang="ar-SA" altLang="ar-SA" sz="5400" b="1" dirty="0" smtClean="0">
                <a:latin typeface="Arial" panose="020B0604020202020204" pitchFamily="34" charset="0"/>
                <a:cs typeface="Akhbar MT" pitchFamily="2" charset="-78"/>
              </a:rPr>
              <a:t>الوط</a:t>
            </a:r>
            <a:r>
              <a:rPr lang="ar-SA" altLang="ar-SA" sz="5400" b="1" dirty="0" smtClean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نُ </a:t>
            </a:r>
            <a:r>
              <a:rPr lang="ar-SA" altLang="ar-SA" sz="5400" b="1" dirty="0">
                <a:latin typeface="Arial" panose="020B0604020202020204" pitchFamily="34" charset="0"/>
                <a:cs typeface="Akhbar MT" pitchFamily="2" charset="-78"/>
              </a:rPr>
              <a:t>نعم</a:t>
            </a:r>
            <a:r>
              <a:rPr lang="ar-SA" altLang="ar-SA" sz="5400" b="1" dirty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ةُ</a:t>
            </a:r>
          </a:p>
        </p:txBody>
      </p:sp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016"/>
          <a:stretch/>
        </p:blipFill>
        <p:spPr bwMode="auto">
          <a:xfrm>
            <a:off x="4780626" y="1859125"/>
            <a:ext cx="4826000" cy="555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 rotWithShape="1">
          <a:blip r:embed="rId7" cstate="print"/>
          <a:srcRect t="2331" r="6650" b="1"/>
          <a:stretch/>
        </p:blipFill>
        <p:spPr bwMode="auto">
          <a:xfrm>
            <a:off x="1817627" y="2431184"/>
            <a:ext cx="7788999" cy="63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مربع نص 17"/>
          <p:cNvSpPr txBox="1"/>
          <p:nvPr/>
        </p:nvSpPr>
        <p:spPr>
          <a:xfrm>
            <a:off x="3816901" y="2424829"/>
            <a:ext cx="963725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0" b="1" dirty="0" smtClean="0">
                <a:solidFill>
                  <a:srgbClr val="FF0000"/>
                </a:solidFill>
              </a:rPr>
              <a:t>مبتدأ</a:t>
            </a:r>
            <a:endParaRPr lang="ar-SA" sz="4000" b="1" dirty="0">
              <a:solidFill>
                <a:srgbClr val="FF0000"/>
              </a:solidFill>
            </a:endParaRPr>
          </a:p>
        </p:txBody>
      </p:sp>
      <p:sp>
        <p:nvSpPr>
          <p:cNvPr id="19" name="مربع نص 18"/>
          <p:cNvSpPr txBox="1"/>
          <p:nvPr/>
        </p:nvSpPr>
        <p:spPr>
          <a:xfrm>
            <a:off x="2435631" y="2465398"/>
            <a:ext cx="814647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0" b="1" dirty="0" smtClean="0">
                <a:solidFill>
                  <a:srgbClr val="FF0000"/>
                </a:solidFill>
              </a:rPr>
              <a:t>خبر</a:t>
            </a:r>
            <a:endParaRPr lang="ar-SA" sz="4000" b="1" dirty="0">
              <a:solidFill>
                <a:srgbClr val="FF0000"/>
              </a:solidFill>
            </a:endParaRPr>
          </a:p>
        </p:txBody>
      </p:sp>
      <p:sp>
        <p:nvSpPr>
          <p:cNvPr id="20" name="مربع نص 19"/>
          <p:cNvSpPr txBox="1"/>
          <p:nvPr/>
        </p:nvSpPr>
        <p:spPr>
          <a:xfrm>
            <a:off x="1278077" y="3366015"/>
            <a:ext cx="7885900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8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الضمة التي تظهر على آخر المبتدأ والخبر- هنا - هي علامة  </a:t>
            </a:r>
            <a:r>
              <a:rPr lang="ar-SA" sz="28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الرفع</a:t>
            </a:r>
            <a:r>
              <a:rPr lang="ar-SA" sz="28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21" name="مربع نص 20"/>
          <p:cNvSpPr txBox="1"/>
          <p:nvPr/>
        </p:nvSpPr>
        <p:spPr>
          <a:xfrm>
            <a:off x="830292" y="4197088"/>
            <a:ext cx="8781471" cy="4924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26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الحركات الأصلية التي تظهر على أواخر الأسماء في اللغة العربية ثلاث ، وهي :</a:t>
            </a:r>
          </a:p>
        </p:txBody>
      </p:sp>
      <p:sp>
        <p:nvSpPr>
          <p:cNvPr id="22" name="مربع نص 21"/>
          <p:cNvSpPr txBox="1"/>
          <p:nvPr/>
        </p:nvSpPr>
        <p:spPr>
          <a:xfrm>
            <a:off x="6694453" y="4990384"/>
            <a:ext cx="1296144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الضمة</a:t>
            </a:r>
            <a:endParaRPr lang="ar-SA" sz="3200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مربع نص 23"/>
          <p:cNvSpPr txBox="1"/>
          <p:nvPr/>
        </p:nvSpPr>
        <p:spPr>
          <a:xfrm>
            <a:off x="4688311" y="4990383"/>
            <a:ext cx="1296144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3200" b="1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الفتحة</a:t>
            </a:r>
            <a:endParaRPr lang="ar-SA" sz="3200" b="1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مربع نص 24"/>
          <p:cNvSpPr txBox="1"/>
          <p:nvPr/>
        </p:nvSpPr>
        <p:spPr>
          <a:xfrm>
            <a:off x="2731690" y="4990383"/>
            <a:ext cx="1296144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SA" sz="32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الكسرة</a:t>
            </a:r>
            <a:endParaRPr lang="ar-SA" sz="3200" b="1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مستطيل 25"/>
          <p:cNvSpPr/>
          <p:nvPr/>
        </p:nvSpPr>
        <p:spPr>
          <a:xfrm>
            <a:off x="752879" y="4925986"/>
            <a:ext cx="1854995" cy="92333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b="1" dirty="0" smtClean="0">
                <a:solidFill>
                  <a:srgbClr val="FF0000"/>
                </a:solidFill>
              </a:rPr>
              <a:t>** ملحوظة :</a:t>
            </a:r>
          </a:p>
          <a:p>
            <a:pPr algn="ctr"/>
            <a:r>
              <a:rPr lang="ar-SA" b="1" dirty="0" smtClean="0">
                <a:solidFill>
                  <a:schemeClr val="tx1"/>
                </a:solidFill>
              </a:rPr>
              <a:t>من مهارات</a:t>
            </a:r>
          </a:p>
          <a:p>
            <a:pPr algn="ctr"/>
            <a:r>
              <a:rPr lang="ar-SA" b="1" dirty="0" smtClean="0">
                <a:solidFill>
                  <a:schemeClr val="tx1"/>
                </a:solidFill>
              </a:rPr>
              <a:t> الصف الرابع الابتدائي</a:t>
            </a:r>
            <a:endParaRPr lang="ar-S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75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sp>
        <p:nvSpPr>
          <p:cNvPr id="13" name="مستطيل 12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التمهيد</a:t>
            </a:r>
          </a:p>
        </p:txBody>
      </p:sp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مستدير الزوايا 11"/>
          <p:cNvSpPr/>
          <p:nvPr/>
        </p:nvSpPr>
        <p:spPr>
          <a:xfrm>
            <a:off x="6846973" y="782510"/>
            <a:ext cx="2742280" cy="57044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dirty="0" smtClean="0">
                <a:cs typeface="Akhbar MT" pitchFamily="2" charset="-78"/>
              </a:rPr>
              <a:t>الفتات</a:t>
            </a:r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ا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ن</a:t>
            </a:r>
            <a:r>
              <a:rPr lang="ar-SA" sz="4000" dirty="0">
                <a:solidFill>
                  <a:srgbClr val="FF0000"/>
                </a:solidFill>
                <a:cs typeface="Akhbar MT" pitchFamily="2" charset="-78"/>
              </a:rPr>
              <a:t> 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محبوبت</a:t>
            </a:r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ا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ن</a:t>
            </a:r>
            <a:endParaRPr lang="ar-SA" sz="4000" dirty="0">
              <a:cs typeface="Akhbar MT" pitchFamily="2" charset="-78"/>
            </a:endParaRPr>
          </a:p>
        </p:txBody>
      </p:sp>
      <p:sp>
        <p:nvSpPr>
          <p:cNvPr id="16" name="مستطيل مستدير الزوايا 15"/>
          <p:cNvSpPr/>
          <p:nvPr/>
        </p:nvSpPr>
        <p:spPr>
          <a:xfrm>
            <a:off x="3759941" y="806041"/>
            <a:ext cx="2742280" cy="54691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dirty="0" smtClean="0">
                <a:cs typeface="Akhbar MT" pitchFamily="2" charset="-78"/>
              </a:rPr>
              <a:t>المؤمن</a:t>
            </a:r>
            <a:r>
              <a:rPr lang="ar-SA" sz="4000" dirty="0">
                <a:solidFill>
                  <a:srgbClr val="FF0000"/>
                </a:solidFill>
                <a:cs typeface="Akhbar MT" pitchFamily="2" charset="-78"/>
              </a:rPr>
              <a:t>و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ن</a:t>
            </a:r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 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مخلص</a:t>
            </a:r>
            <a:r>
              <a:rPr lang="ar-SA" sz="4000" dirty="0">
                <a:solidFill>
                  <a:srgbClr val="FF0000"/>
                </a:solidFill>
                <a:cs typeface="Akhbar MT" pitchFamily="2" charset="-78"/>
              </a:rPr>
              <a:t>و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ن</a:t>
            </a:r>
            <a:endParaRPr lang="ar-SA" sz="4000" dirty="0">
              <a:cs typeface="Akhbar MT" pitchFamily="2" charset="-78"/>
            </a:endParaRPr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806297" y="831796"/>
            <a:ext cx="2742280" cy="54698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dirty="0" smtClean="0">
                <a:cs typeface="Akhbar MT" pitchFamily="2" charset="-78"/>
              </a:rPr>
              <a:t>أخ</a:t>
            </a:r>
            <a:r>
              <a:rPr lang="ar-SA" sz="4000" dirty="0" smtClean="0">
                <a:solidFill>
                  <a:srgbClr val="FF0000"/>
                </a:solidFill>
                <a:cs typeface="Akhbar MT" pitchFamily="2" charset="-78"/>
              </a:rPr>
              <a:t>و</a:t>
            </a:r>
            <a:r>
              <a:rPr lang="ar-SA" sz="4000" dirty="0" smtClean="0">
                <a:solidFill>
                  <a:schemeClr val="tx1"/>
                </a:solidFill>
                <a:cs typeface="Akhbar MT" pitchFamily="2" charset="-78"/>
              </a:rPr>
              <a:t>ك صادق</a:t>
            </a:r>
            <a:endParaRPr lang="ar-SA" sz="4000" dirty="0">
              <a:cs typeface="Akhbar MT" pitchFamily="2" charset="-78"/>
            </a:endParaRPr>
          </a:p>
        </p:txBody>
      </p:sp>
      <p:pic>
        <p:nvPicPr>
          <p:cNvPr id="18" name="صورة 1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64" t="-1081" r="41452" b="88855"/>
          <a:stretch/>
        </p:blipFill>
        <p:spPr>
          <a:xfrm>
            <a:off x="5905402" y="1479081"/>
            <a:ext cx="3721337" cy="551331"/>
          </a:xfrm>
          <a:prstGeom prst="rect">
            <a:avLst/>
          </a:prstGeom>
        </p:spPr>
      </p:pic>
      <p:pic>
        <p:nvPicPr>
          <p:cNvPr id="19" name="صورة 18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83" t="18571"/>
          <a:stretch/>
        </p:blipFill>
        <p:spPr>
          <a:xfrm>
            <a:off x="858213" y="2103189"/>
            <a:ext cx="8026414" cy="3826123"/>
          </a:xfrm>
          <a:prstGeom prst="rect">
            <a:avLst/>
          </a:prstGeom>
        </p:spPr>
      </p:pic>
      <p:sp>
        <p:nvSpPr>
          <p:cNvPr id="20" name="مستطيل 19"/>
          <p:cNvSpPr/>
          <p:nvPr/>
        </p:nvSpPr>
        <p:spPr>
          <a:xfrm>
            <a:off x="7658917" y="2554228"/>
            <a:ext cx="2005677" cy="92333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b="1" dirty="0" smtClean="0">
                <a:solidFill>
                  <a:srgbClr val="FF0000"/>
                </a:solidFill>
              </a:rPr>
              <a:t>** ملحوظة :</a:t>
            </a:r>
          </a:p>
          <a:p>
            <a:pPr algn="ctr"/>
            <a:r>
              <a:rPr lang="ar-SA" b="1" dirty="0" smtClean="0">
                <a:solidFill>
                  <a:schemeClr val="tx1"/>
                </a:solidFill>
              </a:rPr>
              <a:t>من مهارات</a:t>
            </a:r>
          </a:p>
          <a:p>
            <a:pPr algn="ctr"/>
            <a:r>
              <a:rPr lang="ar-SA" b="1" dirty="0" smtClean="0">
                <a:solidFill>
                  <a:schemeClr val="tx1"/>
                </a:solidFill>
              </a:rPr>
              <a:t> الصف </a:t>
            </a:r>
            <a:r>
              <a:rPr lang="ar-SA" b="1" smtClean="0">
                <a:solidFill>
                  <a:schemeClr val="tx1"/>
                </a:solidFill>
              </a:rPr>
              <a:t>الخامس ابتدائي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21" name="مستطيل 20"/>
          <p:cNvSpPr/>
          <p:nvPr/>
        </p:nvSpPr>
        <p:spPr>
          <a:xfrm>
            <a:off x="5635584" y="3636092"/>
            <a:ext cx="73129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الواو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1593835" y="5024995"/>
            <a:ext cx="88998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المثنى</a:t>
            </a:r>
            <a:endParaRPr lang="ar-S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97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7" grpId="0" animBg="1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الاستنتاج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6" name="عنوان 2"/>
          <p:cNvSpPr txBox="1">
            <a:spLocks/>
          </p:cNvSpPr>
          <p:nvPr/>
        </p:nvSpPr>
        <p:spPr>
          <a:xfrm>
            <a:off x="3936910" y="670568"/>
            <a:ext cx="3378567" cy="5920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>
                <a:solidFill>
                  <a:schemeClr val="tx1"/>
                </a:solidFill>
              </a:rPr>
              <a:t>الجملة نوعان</a:t>
            </a:r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6515986" y="1402793"/>
            <a:ext cx="2402070" cy="51454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tx1"/>
                </a:solidFill>
              </a:rPr>
              <a:t>جملة اسمية</a:t>
            </a:r>
          </a:p>
        </p:txBody>
      </p:sp>
      <p:cxnSp>
        <p:nvCxnSpPr>
          <p:cNvPr id="18" name="رابط كسهم مستقيم 17"/>
          <p:cNvCxnSpPr/>
          <p:nvPr/>
        </p:nvCxnSpPr>
        <p:spPr>
          <a:xfrm flipH="1">
            <a:off x="7717021" y="2006600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مستطيل مستدير الزوايا 18"/>
          <p:cNvSpPr/>
          <p:nvPr/>
        </p:nvSpPr>
        <p:spPr>
          <a:xfrm>
            <a:off x="6589019" y="2527030"/>
            <a:ext cx="2402070" cy="57343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cs typeface="Akhbar MT" pitchFamily="2" charset="-78"/>
              </a:rPr>
              <a:t>العل</a:t>
            </a:r>
            <a:r>
              <a:rPr lang="ar-SA" sz="4400" b="1" dirty="0">
                <a:solidFill>
                  <a:srgbClr val="FF0000"/>
                </a:solidFill>
                <a:cs typeface="Akhbar MT" pitchFamily="2" charset="-78"/>
              </a:rPr>
              <a:t>مُ </a:t>
            </a:r>
            <a:r>
              <a:rPr lang="ar-SA" sz="4400" b="1" dirty="0" smtClean="0">
                <a:solidFill>
                  <a:srgbClr val="FF0000"/>
                </a:solidFill>
                <a:cs typeface="Akhbar MT" pitchFamily="2" charset="-78"/>
              </a:rPr>
              <a:t>   </a:t>
            </a:r>
            <a:r>
              <a:rPr lang="ar-SA" sz="4400" b="1" dirty="0" smtClean="0">
                <a:solidFill>
                  <a:schemeClr val="tx1"/>
                </a:solidFill>
                <a:cs typeface="Akhbar MT" pitchFamily="2" charset="-78"/>
              </a:rPr>
              <a:t>نو</a:t>
            </a:r>
            <a:r>
              <a:rPr lang="ar-SA" sz="4400" b="1" dirty="0" smtClean="0">
                <a:solidFill>
                  <a:srgbClr val="FF0000"/>
                </a:solidFill>
                <a:cs typeface="Akhbar MT" pitchFamily="2" charset="-78"/>
              </a:rPr>
              <a:t>رُ</a:t>
            </a:r>
            <a:endParaRPr lang="ar-SA" sz="4400" b="1" dirty="0">
              <a:cs typeface="Akhbar MT" pitchFamily="2" charset="-78"/>
            </a:endParaRPr>
          </a:p>
        </p:txBody>
      </p:sp>
      <p:cxnSp>
        <p:nvCxnSpPr>
          <p:cNvPr id="20" name="رابط كسهم مستقيم 19"/>
          <p:cNvCxnSpPr/>
          <p:nvPr/>
        </p:nvCxnSpPr>
        <p:spPr>
          <a:xfrm flipH="1">
            <a:off x="8513521" y="3130440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مستطيل مستدير الزوايا 20"/>
          <p:cNvSpPr/>
          <p:nvPr/>
        </p:nvSpPr>
        <p:spPr>
          <a:xfrm>
            <a:off x="8031528" y="3598620"/>
            <a:ext cx="963985" cy="55148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 smtClean="0">
                <a:solidFill>
                  <a:schemeClr val="tx1"/>
                </a:solidFill>
              </a:rPr>
              <a:t>مبتدأ</a:t>
            </a:r>
            <a:endParaRPr lang="ar-SA" sz="3600" b="1" dirty="0">
              <a:solidFill>
                <a:schemeClr val="tx1"/>
              </a:solidFill>
            </a:endParaRPr>
          </a:p>
        </p:txBody>
      </p:sp>
      <p:cxnSp>
        <p:nvCxnSpPr>
          <p:cNvPr id="22" name="رابط كسهم مستقيم 21"/>
          <p:cNvCxnSpPr/>
          <p:nvPr/>
        </p:nvCxnSpPr>
        <p:spPr>
          <a:xfrm flipH="1">
            <a:off x="7184946" y="3144317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مستطيل مستدير الزوايا 22"/>
          <p:cNvSpPr/>
          <p:nvPr/>
        </p:nvSpPr>
        <p:spPr>
          <a:xfrm>
            <a:off x="6753036" y="3603736"/>
            <a:ext cx="963985" cy="54636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 smtClean="0">
                <a:solidFill>
                  <a:schemeClr val="tx1"/>
                </a:solidFill>
              </a:rPr>
              <a:t>خبر</a:t>
            </a:r>
            <a:endParaRPr lang="ar-SA" sz="3600" b="1" dirty="0">
              <a:solidFill>
                <a:schemeClr val="tx1"/>
              </a:solidFill>
            </a:endParaRPr>
          </a:p>
        </p:txBody>
      </p:sp>
      <p:cxnSp>
        <p:nvCxnSpPr>
          <p:cNvPr id="24" name="رابط كسهم مستقيم 23"/>
          <p:cNvCxnSpPr/>
          <p:nvPr/>
        </p:nvCxnSpPr>
        <p:spPr>
          <a:xfrm flipH="1">
            <a:off x="7904187" y="3911755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مستطيل مستدير الزوايا 24"/>
          <p:cNvSpPr/>
          <p:nvPr/>
        </p:nvSpPr>
        <p:spPr>
          <a:xfrm>
            <a:off x="6320659" y="4362493"/>
            <a:ext cx="3167057" cy="72885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الأفعال الناسخة ( كان وأخواتها )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 </a:t>
            </a:r>
            <a:r>
              <a:rPr lang="ar-SA" sz="2000" b="1" dirty="0" smtClean="0">
                <a:solidFill>
                  <a:srgbClr val="FF0000"/>
                </a:solidFill>
              </a:rPr>
              <a:t>( كان - صار - ليس ) </a:t>
            </a:r>
            <a:endParaRPr lang="ar-SA" sz="2000" b="1" dirty="0">
              <a:solidFill>
                <a:schemeClr val="tx1"/>
              </a:solidFill>
            </a:endParaRPr>
          </a:p>
        </p:txBody>
      </p:sp>
      <p:sp>
        <p:nvSpPr>
          <p:cNvPr id="27" name="مستطيل مستدير الزوايا 26"/>
          <p:cNvSpPr/>
          <p:nvPr/>
        </p:nvSpPr>
        <p:spPr>
          <a:xfrm>
            <a:off x="6320659" y="5199472"/>
            <a:ext cx="3167057" cy="72885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تدخل على الجملة الاسمية</a:t>
            </a:r>
          </a:p>
          <a:p>
            <a:pPr algn="ctr"/>
            <a:r>
              <a:rPr lang="ar-SA" sz="2000" b="1" dirty="0" smtClean="0">
                <a:solidFill>
                  <a:srgbClr val="FF0000"/>
                </a:solidFill>
              </a:rPr>
              <a:t>ترفع المبتدأ وتنصب الخبر</a:t>
            </a:r>
            <a:endParaRPr lang="ar-SA" sz="2000" b="1" dirty="0">
              <a:solidFill>
                <a:srgbClr val="FF0000"/>
              </a:solidFill>
            </a:endParaRPr>
          </a:p>
        </p:txBody>
      </p:sp>
      <p:sp>
        <p:nvSpPr>
          <p:cNvPr id="28" name="مستطيل مستدير الزوايا 27"/>
          <p:cNvSpPr/>
          <p:nvPr/>
        </p:nvSpPr>
        <p:spPr>
          <a:xfrm>
            <a:off x="2073498" y="1402792"/>
            <a:ext cx="2402070" cy="51454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tx1"/>
                </a:solidFill>
              </a:rPr>
              <a:t>جملة </a:t>
            </a:r>
            <a:r>
              <a:rPr lang="ar-SA" sz="3600" b="1" dirty="0" smtClean="0">
                <a:solidFill>
                  <a:schemeClr val="tx1"/>
                </a:solidFill>
              </a:rPr>
              <a:t>فعلية</a:t>
            </a:r>
            <a:endParaRPr lang="ar-SA" sz="3600" b="1" dirty="0">
              <a:solidFill>
                <a:schemeClr val="tx1"/>
              </a:solidFill>
            </a:endParaRPr>
          </a:p>
        </p:txBody>
      </p:sp>
      <p:cxnSp>
        <p:nvCxnSpPr>
          <p:cNvPr id="29" name="رابط كسهم مستقيم 28"/>
          <p:cNvCxnSpPr/>
          <p:nvPr/>
        </p:nvCxnSpPr>
        <p:spPr>
          <a:xfrm flipH="1">
            <a:off x="3274204" y="1943284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مستطيل مستدير الزوايا 29"/>
          <p:cNvSpPr/>
          <p:nvPr/>
        </p:nvSpPr>
        <p:spPr>
          <a:xfrm>
            <a:off x="2073498" y="2486110"/>
            <a:ext cx="2402070" cy="57343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400" b="1" dirty="0" smtClean="0">
                <a:cs typeface="Akhbar MT" pitchFamily="2" charset="-78"/>
              </a:rPr>
              <a:t>يشت</a:t>
            </a:r>
            <a:r>
              <a:rPr lang="ar-SA" sz="4400" b="1" dirty="0" smtClean="0">
                <a:solidFill>
                  <a:srgbClr val="FF0000"/>
                </a:solidFill>
                <a:cs typeface="Akhbar MT" pitchFamily="2" charset="-78"/>
              </a:rPr>
              <a:t>دُ    </a:t>
            </a:r>
            <a:r>
              <a:rPr lang="ar-SA" sz="4400" b="1" dirty="0" smtClean="0">
                <a:solidFill>
                  <a:schemeClr val="tx1"/>
                </a:solidFill>
                <a:cs typeface="Akhbar MT" pitchFamily="2" charset="-78"/>
              </a:rPr>
              <a:t>البر</a:t>
            </a:r>
            <a:r>
              <a:rPr lang="ar-SA" sz="4400" b="1" dirty="0" smtClean="0">
                <a:solidFill>
                  <a:srgbClr val="FF0000"/>
                </a:solidFill>
                <a:cs typeface="Akhbar MT" pitchFamily="2" charset="-78"/>
              </a:rPr>
              <a:t>دُ</a:t>
            </a:r>
            <a:endParaRPr lang="ar-SA" sz="4400" b="1" dirty="0">
              <a:cs typeface="Akhbar MT" pitchFamily="2" charset="-78"/>
            </a:endParaRPr>
          </a:p>
        </p:txBody>
      </p:sp>
      <p:cxnSp>
        <p:nvCxnSpPr>
          <p:cNvPr id="31" name="رابط كسهم مستقيم 30"/>
          <p:cNvCxnSpPr/>
          <p:nvPr/>
        </p:nvCxnSpPr>
        <p:spPr>
          <a:xfrm flipH="1">
            <a:off x="4040774" y="3068867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مستطيل مستدير الزوايا 31"/>
          <p:cNvSpPr/>
          <p:nvPr/>
        </p:nvSpPr>
        <p:spPr>
          <a:xfrm>
            <a:off x="3559111" y="3560164"/>
            <a:ext cx="963985" cy="55148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 smtClean="0">
                <a:solidFill>
                  <a:schemeClr val="tx1"/>
                </a:solidFill>
              </a:rPr>
              <a:t>فعل</a:t>
            </a:r>
            <a:endParaRPr lang="ar-SA" sz="3600" b="1" dirty="0">
              <a:solidFill>
                <a:schemeClr val="tx1"/>
              </a:solidFill>
            </a:endParaRPr>
          </a:p>
        </p:txBody>
      </p:sp>
      <p:cxnSp>
        <p:nvCxnSpPr>
          <p:cNvPr id="33" name="رابط كسهم مستقيم 32"/>
          <p:cNvCxnSpPr/>
          <p:nvPr/>
        </p:nvCxnSpPr>
        <p:spPr>
          <a:xfrm flipH="1">
            <a:off x="2629110" y="3078326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مستطيل مستدير الزوايا 33"/>
          <p:cNvSpPr/>
          <p:nvPr/>
        </p:nvSpPr>
        <p:spPr>
          <a:xfrm>
            <a:off x="2181687" y="3526974"/>
            <a:ext cx="963985" cy="55148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 smtClean="0">
                <a:solidFill>
                  <a:schemeClr val="tx1"/>
                </a:solidFill>
              </a:rPr>
              <a:t>فاعل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35" name="عنوان 2"/>
          <p:cNvSpPr txBox="1">
            <a:spLocks/>
          </p:cNvSpPr>
          <p:nvPr/>
        </p:nvSpPr>
        <p:spPr>
          <a:xfrm>
            <a:off x="893890" y="4268938"/>
            <a:ext cx="4473352" cy="15653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اليوم سنتعرف على دخيل آخر</a:t>
            </a:r>
          </a:p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يدخل على </a:t>
            </a:r>
            <a:r>
              <a:rPr lang="ar-SA" sz="2400" b="1" dirty="0" smtClean="0">
                <a:solidFill>
                  <a:srgbClr val="FF0000"/>
                </a:solidFill>
              </a:rPr>
              <a:t>الجملة الاسمية </a:t>
            </a:r>
            <a:r>
              <a:rPr lang="ar-SA" sz="2400" b="1" dirty="0" smtClean="0">
                <a:solidFill>
                  <a:schemeClr val="tx1"/>
                </a:solidFill>
              </a:rPr>
              <a:t>ويغير في إعرابها </a:t>
            </a:r>
          </a:p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هذا الدخيل يُعرف بـــ</a:t>
            </a:r>
          </a:p>
          <a:p>
            <a:pPr algn="ctr"/>
            <a:r>
              <a:rPr lang="ar-SA" sz="2400" b="1" dirty="0" smtClean="0">
                <a:solidFill>
                  <a:srgbClr val="FF0000"/>
                </a:solidFill>
              </a:rPr>
              <a:t>الحروف الناسخة ( إن وأخواتها )</a:t>
            </a:r>
            <a:endParaRPr lang="ar-S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54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8" grpId="0" animBg="1"/>
      <p:bldP spid="30" grpId="0" animBg="1"/>
      <p:bldP spid="32" grpId="0" animBg="1"/>
      <p:bldP spid="34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5"/>
            <a:ext cx="1405192" cy="992501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التمهيد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902684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3" name="Picture 2" descr="ÙØªÙØ¬Ø© Ø¨Ø­Ø« Ø§ÙØµÙØ± Ø¹Ù Ø³ÙØ±Ø§Ø¨Ø² ÙÙØ¯ÙÙ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42"/>
          <a:stretch/>
        </p:blipFill>
        <p:spPr bwMode="auto">
          <a:xfrm>
            <a:off x="10548689" y="1444004"/>
            <a:ext cx="1036223" cy="137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مستطيل 16">
            <a:extLst>
              <a:ext uri="{FF2B5EF4-FFF2-40B4-BE49-F238E27FC236}">
                <a16:creationId xmlns="" xmlns:a16="http://schemas.microsoft.com/office/drawing/2014/main" id="{A9E0B898-787F-4FB1-BC3F-4FCF27F30FE2}"/>
              </a:ext>
            </a:extLst>
          </p:cNvPr>
          <p:cNvSpPr/>
          <p:nvPr/>
        </p:nvSpPr>
        <p:spPr>
          <a:xfrm>
            <a:off x="2016342" y="608039"/>
            <a:ext cx="6413586" cy="589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لنتعرف على ضيوف حصتنا اليوم ، ونرحب بهن . </a:t>
            </a:r>
            <a:endParaRPr lang="ar-SA" sz="2800" b="1" dirty="0">
              <a:solidFill>
                <a:srgbClr val="FF0000"/>
              </a:solidFill>
            </a:endParaRPr>
          </a:p>
        </p:txBody>
      </p:sp>
      <p:pic>
        <p:nvPicPr>
          <p:cNvPr id="18" name="videoplayback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9379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6852" y="1397966"/>
            <a:ext cx="8822998" cy="398456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42523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5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pic>
        <p:nvPicPr>
          <p:cNvPr id="12" name="صورة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9196" y="825346"/>
            <a:ext cx="1213636" cy="214645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صورة 15"/>
          <p:cNvPicPr>
            <a:picLocks noChangeAspect="1"/>
          </p:cNvPicPr>
          <p:nvPr/>
        </p:nvPicPr>
        <p:blipFill rotWithShape="1"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13"/>
          <a:stretch/>
        </p:blipFill>
        <p:spPr>
          <a:xfrm>
            <a:off x="3344904" y="756514"/>
            <a:ext cx="3784173" cy="639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صورة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799" y="847052"/>
            <a:ext cx="1315405" cy="1291882"/>
          </a:xfrm>
          <a:prstGeom prst="rect">
            <a:avLst/>
          </a:prstGeom>
        </p:spPr>
      </p:pic>
      <p:pic>
        <p:nvPicPr>
          <p:cNvPr id="18" name="Picture 6" descr="Qop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727" y="1457971"/>
            <a:ext cx="3462525" cy="82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xmlns="" id="{9E532D75-2C5B-42D0-81E7-5CAF548CF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04" y="825346"/>
            <a:ext cx="1026403" cy="94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1382245A-E9F4-4376-8746-0B724A625B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7995" y="2447693"/>
            <a:ext cx="279237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ar-SA" sz="2800" b="1" dirty="0">
                <a:solidFill>
                  <a:srgbClr val="C00000"/>
                </a:solidFill>
                <a:latin typeface="Arial" panose="020B0604020202020204" pitchFamily="34" charset="0"/>
                <a:cs typeface="Akhbar MT" pitchFamily="2" charset="-78"/>
              </a:rPr>
              <a:t>التاريخ</a:t>
            </a:r>
            <a:r>
              <a:rPr lang="ar-SA" altLang="ar-SA" sz="2800" b="1" dirty="0">
                <a:solidFill>
                  <a:schemeClr val="bg1"/>
                </a:solidFill>
                <a:latin typeface="Arial" panose="020B0604020202020204" pitchFamily="34" charset="0"/>
                <a:cs typeface="Akhbar MT" pitchFamily="2" charset="-78"/>
              </a:rPr>
              <a:t> </a:t>
            </a:r>
            <a:r>
              <a:rPr lang="ar-SA" altLang="ar-SA" sz="2800" b="1" dirty="0">
                <a:solidFill>
                  <a:srgbClr val="C00000"/>
                </a:solidFill>
                <a:latin typeface="Arial" panose="020B0604020202020204" pitchFamily="34" charset="0"/>
                <a:cs typeface="Akhbar MT" pitchFamily="2" charset="-78"/>
              </a:rPr>
              <a:t>: </a:t>
            </a:r>
            <a:r>
              <a:rPr lang="ar-SA" altLang="ar-SA" sz="2800" b="1" dirty="0">
                <a:latin typeface="Arial" panose="020B0604020202020204" pitchFamily="34" charset="0"/>
                <a:cs typeface="Akhbar MT" pitchFamily="2" charset="-78"/>
              </a:rPr>
              <a:t> </a:t>
            </a:r>
            <a:r>
              <a:rPr lang="ar-SA" altLang="ar-SA" sz="2800" b="1" dirty="0" smtClean="0">
                <a:latin typeface="Arial" panose="020B0604020202020204" pitchFamily="34" charset="0"/>
                <a:cs typeface="Akhbar MT" pitchFamily="2" charset="-78"/>
              </a:rPr>
              <a:t>  /    </a:t>
            </a:r>
            <a:r>
              <a:rPr lang="ar-SA" altLang="ar-SA" sz="2800" b="1" smtClean="0">
                <a:latin typeface="Arial" panose="020B0604020202020204" pitchFamily="34" charset="0"/>
                <a:cs typeface="Akhbar MT" pitchFamily="2" charset="-78"/>
              </a:rPr>
              <a:t>/ 1444 </a:t>
            </a:r>
            <a:r>
              <a:rPr lang="ar-SA" altLang="ar-SA" sz="2800" b="1" dirty="0">
                <a:latin typeface="Arial" panose="020B0604020202020204" pitchFamily="34" charset="0"/>
                <a:cs typeface="Akhbar MT" pitchFamily="2" charset="-78"/>
              </a:rPr>
              <a:t>هـ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ar-SA" sz="2800" b="1" dirty="0">
                <a:solidFill>
                  <a:srgbClr val="C00000"/>
                </a:solidFill>
                <a:latin typeface="Arial" panose="020B0604020202020204" pitchFamily="34" charset="0"/>
                <a:cs typeface="Akhbar MT" pitchFamily="2" charset="-78"/>
              </a:rPr>
              <a:t>المادة : </a:t>
            </a:r>
            <a:r>
              <a:rPr lang="ar-SA" altLang="ar-SA" sz="2800" b="1" dirty="0">
                <a:latin typeface="Arial" panose="020B0604020202020204" pitchFamily="34" charset="0"/>
                <a:cs typeface="Akhbar MT" pitchFamily="2" charset="-78"/>
              </a:rPr>
              <a:t>لغتي الجميلة .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xmlns="" id="{5DC2814C-6E9C-4E2E-B0C2-F54D7C598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0008" y="3185418"/>
            <a:ext cx="571396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ar-SA" b="1" dirty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الوحدة </a:t>
            </a:r>
            <a:r>
              <a:rPr lang="ar-SA" altLang="ar-SA" b="1" dirty="0" smtClean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الثانية : </a:t>
            </a:r>
            <a:r>
              <a:rPr lang="ar-SA" altLang="ar-SA" b="1" dirty="0" smtClean="0">
                <a:latin typeface="Arial" panose="020B0604020202020204" pitchFamily="34" charset="0"/>
                <a:cs typeface="Akhbar MT" pitchFamily="2" charset="-78"/>
              </a:rPr>
              <a:t>الوعي القرائي</a:t>
            </a:r>
            <a:endParaRPr lang="ar-SA" altLang="ar-SA" b="1" dirty="0">
              <a:latin typeface="Arial" panose="020B0604020202020204" pitchFamily="34" charset="0"/>
              <a:cs typeface="Akhbar MT" pitchFamily="2" charset="-7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ar-SA" b="1" dirty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المكون :  </a:t>
            </a:r>
            <a:r>
              <a:rPr lang="ar-SA" altLang="ar-SA" b="1" dirty="0" smtClean="0">
                <a:latin typeface="Arial" panose="020B0604020202020204" pitchFamily="34" charset="0"/>
                <a:cs typeface="Akhbar MT" pitchFamily="2" charset="-78"/>
              </a:rPr>
              <a:t>الوظيفة النحوية</a:t>
            </a:r>
            <a:endParaRPr lang="ar-SA" altLang="ar-SA" b="1" dirty="0">
              <a:latin typeface="Arial" panose="020B0604020202020204" pitchFamily="34" charset="0"/>
              <a:cs typeface="Akhbar MT" pitchFamily="2" charset="-78"/>
            </a:endParaRPr>
          </a:p>
        </p:txBody>
      </p:sp>
      <p:sp>
        <p:nvSpPr>
          <p:cNvPr id="22" name="مربع نص 21">
            <a:extLst>
              <a:ext uri="{FF2B5EF4-FFF2-40B4-BE49-F238E27FC236}">
                <a16:creationId xmlns:a16="http://schemas.microsoft.com/office/drawing/2014/main" xmlns="" id="{D40344B0-CCCA-4068-9065-5BB6A86B0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1705" y="4424044"/>
            <a:ext cx="73855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ar-SA" altLang="ar-SA" sz="3600" b="1" dirty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الموضوع </a:t>
            </a:r>
            <a:r>
              <a:rPr lang="ar-SA" altLang="ar-SA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khbar MT" pitchFamily="2" charset="-78"/>
              </a:rPr>
              <a:t>/ </a:t>
            </a:r>
            <a:r>
              <a:rPr lang="ar-SA" altLang="ar-SA" sz="3600" b="1" dirty="0">
                <a:latin typeface="Arial" panose="020B0604020202020204" pitchFamily="34" charset="0"/>
                <a:cs typeface="Akhbar MT" pitchFamily="2" charset="-78"/>
              </a:rPr>
              <a:t>( الحروف الناسخة ) إن وأخواتها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ar-SA" sz="3600" b="1" dirty="0" smtClean="0">
                <a:latin typeface="Arial" panose="020B0604020202020204" pitchFamily="34" charset="0"/>
                <a:cs typeface="Akhbar MT" pitchFamily="2" charset="-78"/>
              </a:rPr>
              <a:t> </a:t>
            </a:r>
            <a:r>
              <a:rPr lang="ar-SA" altLang="ar-SA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khbar MT" pitchFamily="2" charset="-78"/>
              </a:rPr>
              <a:t>من صفحة </a:t>
            </a:r>
            <a:r>
              <a:rPr lang="ar-SA" altLang="ar-SA" sz="36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khbar MT" pitchFamily="2" charset="-78"/>
              </a:rPr>
              <a:t>74 </a:t>
            </a:r>
            <a:r>
              <a:rPr lang="ar-SA" altLang="ar-SA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khbar MT" pitchFamily="2" charset="-78"/>
              </a:rPr>
              <a:t>إلى صفحة </a:t>
            </a:r>
            <a:r>
              <a:rPr lang="ar-SA" altLang="ar-SA" sz="36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khbar MT" pitchFamily="2" charset="-78"/>
              </a:rPr>
              <a:t>81</a:t>
            </a:r>
            <a:endParaRPr lang="ar-SA" altLang="ar-SA" sz="4000" b="1" dirty="0">
              <a:latin typeface="Arial" panose="020B0604020202020204" pitchFamily="34" charset="0"/>
              <a:cs typeface="Akhbar M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1274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00899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الكفايات والأهداف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10480706" y="2013358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يتوقع من الطالبة في نهاية المكون :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" name="مستطيل: زوايا مستديرة 1">
            <a:extLst>
              <a:ext uri="{FF2B5EF4-FFF2-40B4-BE49-F238E27FC236}">
                <a16:creationId xmlns:a16="http://schemas.microsoft.com/office/drawing/2014/main" xmlns="" id="{0253EDE4-F2D7-436D-BF66-315675417A51}"/>
              </a:ext>
            </a:extLst>
          </p:cNvPr>
          <p:cNvSpPr/>
          <p:nvPr/>
        </p:nvSpPr>
        <p:spPr>
          <a:xfrm>
            <a:off x="8521039" y="1788496"/>
            <a:ext cx="1028870" cy="4497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الكفايات :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16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16308" y="916546"/>
            <a:ext cx="7307516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 smtClean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اكتساب اتجاهات إيجابية نحو القراءة والاهتمام بالكتاب</a:t>
            </a:r>
          </a:p>
        </p:txBody>
      </p:sp>
      <p:sp>
        <p:nvSpPr>
          <p:cNvPr id="17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16307" y="1483961"/>
            <a:ext cx="7307517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اكتساب رصيد معرفي ولغوي متصل بمحور ( الوعي القرائي ) </a:t>
            </a:r>
          </a:p>
        </p:txBody>
      </p:sp>
      <p:sp>
        <p:nvSpPr>
          <p:cNvPr id="18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47403" y="2074570"/>
            <a:ext cx="7317922" cy="4129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chemeClr val="tx1"/>
                </a:solidFill>
                <a:latin typeface="Microsoft Sans Serif" pitchFamily="34" charset="0"/>
                <a:cs typeface="PT Bold Heading" pitchFamily="2" charset="-78"/>
              </a:rPr>
              <a:t>تجاوز الصعوبات القرائية واكتساب مهارة القراءة السليمة </a:t>
            </a:r>
          </a:p>
        </p:txBody>
      </p:sp>
      <p:sp>
        <p:nvSpPr>
          <p:cNvPr id="19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16307" y="2623173"/>
            <a:ext cx="7307518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 smtClean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تنمية المهارات اللغوية ، وتطوير الذائقة القرائية</a:t>
            </a:r>
            <a:endParaRPr lang="ar-SA" sz="2000" b="1" dirty="0">
              <a:solidFill>
                <a:srgbClr val="000000"/>
              </a:solidFill>
              <a:latin typeface="Microsoft Sans Serif" pitchFamily="34" charset="0"/>
              <a:cs typeface="PT Bold Heading" pitchFamily="2" charset="-78"/>
            </a:endParaRPr>
          </a:p>
        </p:txBody>
      </p:sp>
      <p:sp>
        <p:nvSpPr>
          <p:cNvPr id="20" name="مستطيل: زوايا مستديرة 1">
            <a:extLst>
              <a:ext uri="{FF2B5EF4-FFF2-40B4-BE49-F238E27FC236}">
                <a16:creationId xmlns:a16="http://schemas.microsoft.com/office/drawing/2014/main" xmlns="" id="{0253EDE4-F2D7-436D-BF66-315675417A51}"/>
              </a:ext>
            </a:extLst>
          </p:cNvPr>
          <p:cNvSpPr/>
          <p:nvPr/>
        </p:nvSpPr>
        <p:spPr>
          <a:xfrm>
            <a:off x="8460109" y="4435642"/>
            <a:ext cx="1089800" cy="4497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b="1" dirty="0" smtClean="0">
                <a:solidFill>
                  <a:schemeClr val="tx1"/>
                </a:solidFill>
              </a:rPr>
              <a:t>الأهداف :</a:t>
            </a:r>
            <a:endParaRPr lang="ar-SA" b="1" dirty="0">
              <a:solidFill>
                <a:schemeClr val="tx1"/>
              </a:solidFill>
            </a:endParaRPr>
          </a:p>
        </p:txBody>
      </p:sp>
      <p:sp>
        <p:nvSpPr>
          <p:cNvPr id="21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11104" y="3573798"/>
            <a:ext cx="7307517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تحديد ركني الجملة الاسمية بعد دخول الحرف الناسخ </a:t>
            </a:r>
          </a:p>
        </p:txBody>
      </p:sp>
      <p:sp>
        <p:nvSpPr>
          <p:cNvPr id="22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26715" y="4177291"/>
            <a:ext cx="7307518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تمييز علامات النصب لاسم الحرف الناسخ ، والرفع لخبره</a:t>
            </a:r>
          </a:p>
        </p:txBody>
      </p:sp>
      <p:sp>
        <p:nvSpPr>
          <p:cNvPr id="23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16307" y="4755675"/>
            <a:ext cx="7317924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التطبيق بأمثلة شفهية وكتابية على الحروف الناسخة</a:t>
            </a:r>
          </a:p>
        </p:txBody>
      </p:sp>
      <p:sp>
        <p:nvSpPr>
          <p:cNvPr id="24" name="وسيلة شرح مع سهم إلى الأعلى 22">
            <a:extLst>
              <a:ext uri="{FF2B5EF4-FFF2-40B4-BE49-F238E27FC236}">
                <a16:creationId xmlns:a16="http://schemas.microsoft.com/office/drawing/2014/main" xmlns="" id="{A169627A-9056-4EE7-BAB7-E2150A42E077}"/>
              </a:ext>
            </a:extLst>
          </p:cNvPr>
          <p:cNvSpPr/>
          <p:nvPr/>
        </p:nvSpPr>
        <p:spPr>
          <a:xfrm>
            <a:off x="926715" y="5334059"/>
            <a:ext cx="7317922" cy="43778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9136" tIns="199136" rIns="199136" bIns="1991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A" sz="2000" b="1" dirty="0">
                <a:solidFill>
                  <a:srgbClr val="000000"/>
                </a:solidFill>
                <a:latin typeface="Microsoft Sans Serif" pitchFamily="34" charset="0"/>
                <a:cs typeface="PT Bold Heading" pitchFamily="2" charset="-78"/>
              </a:rPr>
              <a:t>تقويم اللسان باستخدام العبارات السليمة الخالية من اللحن</a:t>
            </a:r>
          </a:p>
        </p:txBody>
      </p:sp>
    </p:spTree>
    <p:extLst>
      <p:ext uri="{BB962C8B-B14F-4D97-AF65-F5344CB8AC3E}">
        <p14:creationId xmlns:p14="http://schemas.microsoft.com/office/powerpoint/2010/main" val="385297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الملاحظة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74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684967"/>
            <a:ext cx="7087894" cy="5275315"/>
          </a:xfrm>
          <a:prstGeom prst="rect">
            <a:avLst/>
          </a:prstGeom>
        </p:spPr>
      </p:pic>
      <p:sp>
        <p:nvSpPr>
          <p:cNvPr id="15" name="مستطيل مستدير الزوايا 14">
            <a:extLst>
              <a:ext uri="{FF2B5EF4-FFF2-40B4-BE49-F238E27FC236}"/>
            </a:extLst>
          </p:cNvPr>
          <p:cNvSpPr/>
          <p:nvPr/>
        </p:nvSpPr>
        <p:spPr>
          <a:xfrm>
            <a:off x="3657602" y="4332087"/>
            <a:ext cx="850420" cy="259166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  <p:sp>
        <p:nvSpPr>
          <p:cNvPr id="16" name="مستطيل مستدير الزوايا 15">
            <a:extLst>
              <a:ext uri="{FF2B5EF4-FFF2-40B4-BE49-F238E27FC236}"/>
            </a:extLst>
          </p:cNvPr>
          <p:cNvSpPr/>
          <p:nvPr/>
        </p:nvSpPr>
        <p:spPr>
          <a:xfrm>
            <a:off x="3657602" y="4644137"/>
            <a:ext cx="1037917" cy="285051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  <p:sp>
        <p:nvSpPr>
          <p:cNvPr id="17" name="مستطيل مستدير الزوايا 16">
            <a:extLst>
              <a:ext uri="{FF2B5EF4-FFF2-40B4-BE49-F238E27FC236}"/>
            </a:extLst>
          </p:cNvPr>
          <p:cNvSpPr/>
          <p:nvPr/>
        </p:nvSpPr>
        <p:spPr>
          <a:xfrm>
            <a:off x="2328862" y="4960284"/>
            <a:ext cx="636107" cy="297515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  <p:sp>
        <p:nvSpPr>
          <p:cNvPr id="18" name="مستطيل مستدير الزوايا 17">
            <a:extLst>
              <a:ext uri="{FF2B5EF4-FFF2-40B4-BE49-F238E27FC236}"/>
            </a:extLst>
          </p:cNvPr>
          <p:cNvSpPr/>
          <p:nvPr/>
        </p:nvSpPr>
        <p:spPr>
          <a:xfrm>
            <a:off x="5186362" y="5255944"/>
            <a:ext cx="631347" cy="287606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شريط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الذكريات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74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6" y="788034"/>
            <a:ext cx="8888724" cy="5069182"/>
          </a:xfrm>
          <a:prstGeom prst="rect">
            <a:avLst/>
          </a:prstGeom>
        </p:spPr>
      </p:pic>
      <p:sp>
        <p:nvSpPr>
          <p:cNvPr id="16" name="مستطيل 15"/>
          <p:cNvSpPr/>
          <p:nvPr/>
        </p:nvSpPr>
        <p:spPr>
          <a:xfrm>
            <a:off x="4860454" y="3270327"/>
            <a:ext cx="797013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خبر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4883422" y="4133291"/>
            <a:ext cx="1282722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الاسمية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2739033" y="4106752"/>
            <a:ext cx="1210588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المبتدأ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6795063" y="4934634"/>
            <a:ext cx="1013419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الخبر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4527626" y="4942055"/>
            <a:ext cx="821058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خبرًا</a:t>
            </a:r>
          </a:p>
        </p:txBody>
      </p:sp>
    </p:spTree>
    <p:extLst>
      <p:ext uri="{BB962C8B-B14F-4D97-AF65-F5344CB8AC3E}">
        <p14:creationId xmlns:p14="http://schemas.microsoft.com/office/powerpoint/2010/main" val="193565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شريط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الذكريات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75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3" y="835934"/>
            <a:ext cx="8972549" cy="4950504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2179605" y="2411703"/>
            <a:ext cx="195758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الشجر</a:t>
            </a:r>
            <a:r>
              <a:rPr lang="ar-SA" sz="2800" b="1" dirty="0" smtClean="0">
                <a:solidFill>
                  <a:srgbClr val="002060"/>
                </a:solidFill>
              </a:rPr>
              <a:t>ةُ </a:t>
            </a:r>
            <a:r>
              <a:rPr lang="ar-SA" sz="2800" b="1" dirty="0" smtClean="0">
                <a:solidFill>
                  <a:srgbClr val="FF0000"/>
                </a:solidFill>
              </a:rPr>
              <a:t>مورق</a:t>
            </a:r>
            <a:r>
              <a:rPr lang="ar-SA" sz="2800" b="1" dirty="0" smtClean="0">
                <a:solidFill>
                  <a:srgbClr val="002060"/>
                </a:solidFill>
              </a:rPr>
              <a:t>ـــةً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2179605" y="3296481"/>
            <a:ext cx="203773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الطا</a:t>
            </a:r>
            <a:r>
              <a:rPr lang="ar-SA" sz="2800" b="1" dirty="0" smtClean="0">
                <a:solidFill>
                  <a:srgbClr val="002060"/>
                </a:solidFill>
              </a:rPr>
              <a:t>ئران </a:t>
            </a:r>
            <a:r>
              <a:rPr lang="ar-SA" sz="2800" b="1" dirty="0" smtClean="0">
                <a:solidFill>
                  <a:srgbClr val="FF0000"/>
                </a:solidFill>
              </a:rPr>
              <a:t>كبير</a:t>
            </a:r>
            <a:r>
              <a:rPr lang="ar-SA" sz="2800" b="1" dirty="0" smtClean="0">
                <a:solidFill>
                  <a:srgbClr val="002060"/>
                </a:solidFill>
              </a:rPr>
              <a:t>يـــن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1897477" y="4145226"/>
            <a:ext cx="231986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الصياد</a:t>
            </a:r>
            <a:r>
              <a:rPr lang="ar-SA" sz="2800" b="1" dirty="0" smtClean="0">
                <a:solidFill>
                  <a:srgbClr val="002060"/>
                </a:solidFill>
              </a:rPr>
              <a:t>ون </a:t>
            </a:r>
            <a:r>
              <a:rPr lang="ar-SA" sz="2800" b="1" dirty="0" smtClean="0">
                <a:solidFill>
                  <a:srgbClr val="FF0000"/>
                </a:solidFill>
              </a:rPr>
              <a:t>ماهر</a:t>
            </a:r>
            <a:r>
              <a:rPr lang="ar-SA" sz="2800" b="1" dirty="0" smtClean="0">
                <a:solidFill>
                  <a:srgbClr val="002060"/>
                </a:solidFill>
              </a:rPr>
              <a:t>يـــن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781786" y="5022100"/>
            <a:ext cx="335540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مشرفُ المكتبة </a:t>
            </a:r>
            <a:r>
              <a:rPr lang="ar-SA" sz="2800" b="1" dirty="0" smtClean="0">
                <a:solidFill>
                  <a:srgbClr val="002060"/>
                </a:solidFill>
              </a:rPr>
              <a:t>أخـا </a:t>
            </a:r>
            <a:r>
              <a:rPr lang="ar-SA" sz="2800" b="1" dirty="0" smtClean="0">
                <a:solidFill>
                  <a:srgbClr val="FF0000"/>
                </a:solidFill>
              </a:rPr>
              <a:t>صديقي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631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شريط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الذكريات</a:t>
            </a:r>
            <a:endParaRPr lang="ar-SA" sz="2000" b="1" dirty="0">
              <a:solidFill>
                <a:prstClr val="black"/>
              </a:solidFill>
            </a:endParaRPr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6">
            <a:clrChange>
              <a:clrFrom>
                <a:srgbClr val="FDFFFF"/>
              </a:clrFrom>
              <a:clrTo>
                <a:srgbClr val="FD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667378"/>
            <a:ext cx="8519726" cy="3471876"/>
          </a:xfrm>
          <a:prstGeom prst="rect">
            <a:avLst/>
          </a:prstGeom>
        </p:spPr>
      </p:pic>
      <p:pic>
        <p:nvPicPr>
          <p:cNvPr id="16" name="Picture 2" descr="مطـويات عن كان واخواتها 6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08" t="1288" r="25260" b="84642"/>
          <a:stretch/>
        </p:blipFill>
        <p:spPr bwMode="auto">
          <a:xfrm>
            <a:off x="4229038" y="3584568"/>
            <a:ext cx="3371851" cy="74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مطـويات عن كان واخواتها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958" t="20339" r="3686" b="49553"/>
          <a:stretch/>
        </p:blipFill>
        <p:spPr bwMode="auto">
          <a:xfrm>
            <a:off x="7012571" y="4383046"/>
            <a:ext cx="2297139" cy="158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مطـويات عن كان واخواتها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685" t="60679" r="20992" b="9556"/>
          <a:stretch/>
        </p:blipFill>
        <p:spPr bwMode="auto">
          <a:xfrm>
            <a:off x="4114738" y="4422949"/>
            <a:ext cx="2297139" cy="156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مطـويات عن كان واخواتها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18" t="60904" r="61980" b="8005"/>
          <a:stretch/>
        </p:blipFill>
        <p:spPr bwMode="auto">
          <a:xfrm>
            <a:off x="1050694" y="4387972"/>
            <a:ext cx="2402497" cy="163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مستطيل 19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كتاب الترم الأول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4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استراتيجية شريط الذكريات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مستطيل مستدير الزوايا 21">
            <a:extLst>
              <a:ext uri="{FF2B5EF4-FFF2-40B4-BE49-F238E27FC236}">
                <a16:creationId xmlns="" xmlns:a16="http://schemas.microsoft.com/office/drawing/2014/main" id="{CF701A89-F86A-4A1A-9C65-E9A6DE80FFA7}"/>
              </a:ext>
            </a:extLst>
          </p:cNvPr>
          <p:cNvSpPr/>
          <p:nvPr/>
        </p:nvSpPr>
        <p:spPr>
          <a:xfrm>
            <a:off x="2152650" y="667106"/>
            <a:ext cx="6452933" cy="54486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4000" b="1" dirty="0" smtClean="0">
                <a:solidFill>
                  <a:srgbClr val="1F497D">
                    <a:lumMod val="50000"/>
                  </a:srgbClr>
                </a:solidFill>
              </a:rPr>
              <a:t>العلامات </a:t>
            </a:r>
            <a:r>
              <a:rPr lang="ar-SA" sz="4000" b="1" dirty="0" smtClean="0">
                <a:solidFill>
                  <a:srgbClr val="FF0000"/>
                </a:solidFill>
              </a:rPr>
              <a:t>الإعرابية</a:t>
            </a:r>
            <a:endParaRPr lang="ar-SA" sz="4000" b="1" dirty="0">
              <a:solidFill>
                <a:srgbClr val="FF0000"/>
              </a:solidFill>
            </a:endParaRPr>
          </a:p>
        </p:txBody>
      </p:sp>
      <p:cxnSp>
        <p:nvCxnSpPr>
          <p:cNvPr id="17" name="رابط كسهم مستقيم 16"/>
          <p:cNvCxnSpPr/>
          <p:nvPr/>
        </p:nvCxnSpPr>
        <p:spPr>
          <a:xfrm flipH="1">
            <a:off x="7909953" y="1282293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مستطيل مستدير الزوايا 21">
            <a:extLst>
              <a:ext uri="{FF2B5EF4-FFF2-40B4-BE49-F238E27FC236}">
                <a16:creationId xmlns="" xmlns:a16="http://schemas.microsoft.com/office/drawing/2014/main" id="{CF701A89-F86A-4A1A-9C65-E9A6DE80FFA7}"/>
              </a:ext>
            </a:extLst>
          </p:cNvPr>
          <p:cNvSpPr/>
          <p:nvPr/>
        </p:nvSpPr>
        <p:spPr>
          <a:xfrm>
            <a:off x="7177789" y="1814258"/>
            <a:ext cx="1464327" cy="4998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4000" b="1" dirty="0" smtClean="0">
                <a:solidFill>
                  <a:srgbClr val="FF0000"/>
                </a:solidFill>
              </a:rPr>
              <a:t>الأصلية</a:t>
            </a:r>
            <a:endParaRPr lang="ar-SA" sz="4000" b="1" dirty="0">
              <a:solidFill>
                <a:srgbClr val="FF0000"/>
              </a:solidFill>
            </a:endParaRPr>
          </a:p>
        </p:txBody>
      </p:sp>
      <p:pic>
        <p:nvPicPr>
          <p:cNvPr id="21" name="Picture 2" descr="مطوية اقوى الحركات – مدرستي جنتي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E1EB"/>
              </a:clrFrom>
              <a:clrTo>
                <a:srgbClr val="FFE1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09" t="32777" r="41709" b="48043"/>
          <a:stretch/>
        </p:blipFill>
        <p:spPr bwMode="auto">
          <a:xfrm>
            <a:off x="7800906" y="2693671"/>
            <a:ext cx="1210236" cy="82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تعلم الحركات - t3lmm3na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8" t="18257" r="37305" b="17430"/>
          <a:stretch/>
        </p:blipFill>
        <p:spPr bwMode="auto">
          <a:xfrm>
            <a:off x="6859612" y="2812715"/>
            <a:ext cx="941294" cy="62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مطوية اقوى الحركات – مدرستي جنتي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E1EB"/>
              </a:clrFrom>
              <a:clrTo>
                <a:srgbClr val="FFE1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09" t="51731" r="41709" b="29089"/>
          <a:stretch/>
        </p:blipFill>
        <p:spPr bwMode="auto">
          <a:xfrm>
            <a:off x="7813992" y="3834305"/>
            <a:ext cx="1210236" cy="82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تعلم الحركات - t3lmm3na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12" t="27989" r="33781" b="35440"/>
          <a:stretch/>
        </p:blipFill>
        <p:spPr bwMode="auto">
          <a:xfrm>
            <a:off x="6880542" y="4044184"/>
            <a:ext cx="978533" cy="57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مطوية اقوى الحركات – مدرستي جنتي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E1EB"/>
              </a:clrFrom>
              <a:clrTo>
                <a:srgbClr val="FFE1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09" t="13932" r="41709" b="67281"/>
          <a:stretch/>
        </p:blipFill>
        <p:spPr bwMode="auto">
          <a:xfrm>
            <a:off x="7867490" y="4977810"/>
            <a:ext cx="1210236" cy="80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تعلم الحركات - t3lmm3na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12" t="27989" r="33781" b="35440"/>
          <a:stretch/>
        </p:blipFill>
        <p:spPr bwMode="auto">
          <a:xfrm>
            <a:off x="6964784" y="5274317"/>
            <a:ext cx="978533" cy="57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رابط كسهم مستقيم 26"/>
          <p:cNvCxnSpPr/>
          <p:nvPr/>
        </p:nvCxnSpPr>
        <p:spPr>
          <a:xfrm flipH="1">
            <a:off x="2969531" y="1274760"/>
            <a:ext cx="329" cy="431773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مستطيل مستدير الزوايا 21">
            <a:extLst>
              <a:ext uri="{FF2B5EF4-FFF2-40B4-BE49-F238E27FC236}">
                <a16:creationId xmlns="" xmlns:a16="http://schemas.microsoft.com/office/drawing/2014/main" id="{CF701A89-F86A-4A1A-9C65-E9A6DE80FFA7}"/>
              </a:ext>
            </a:extLst>
          </p:cNvPr>
          <p:cNvSpPr/>
          <p:nvPr/>
        </p:nvSpPr>
        <p:spPr>
          <a:xfrm>
            <a:off x="2204577" y="1787581"/>
            <a:ext cx="1572887" cy="4998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4000" b="1" dirty="0" smtClean="0">
                <a:solidFill>
                  <a:srgbClr val="FF0000"/>
                </a:solidFill>
              </a:rPr>
              <a:t>الفرعية</a:t>
            </a:r>
            <a:endParaRPr lang="ar-SA" sz="4000" b="1" dirty="0">
              <a:solidFill>
                <a:srgbClr val="FF0000"/>
              </a:solidFill>
            </a:endParaRPr>
          </a:p>
        </p:txBody>
      </p:sp>
      <p:pic>
        <p:nvPicPr>
          <p:cNvPr id="29" name="Picture 2" descr="حرف الواو في اخر الكلمة بجميع أشكاله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0" t="17558" r="28145" b="16608"/>
          <a:stretch/>
        </p:blipFill>
        <p:spPr bwMode="auto">
          <a:xfrm>
            <a:off x="3476008" y="2795348"/>
            <a:ext cx="1186445" cy="816577"/>
          </a:xfrm>
          <a:prstGeom prst="rect">
            <a:avLst/>
          </a:prstGeom>
          <a:noFill/>
          <a:ln w="28575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صور حرف ا , بداية الحروف الهجائية وبداية لاجمل الاسماء حرف ا - رمزيات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44" t="29884" r="37106" b="13866"/>
          <a:stretch/>
        </p:blipFill>
        <p:spPr bwMode="auto">
          <a:xfrm>
            <a:off x="1878852" y="2783620"/>
            <a:ext cx="1183717" cy="814439"/>
          </a:xfrm>
          <a:prstGeom prst="rect">
            <a:avLst/>
          </a:prstGeom>
          <a:noFill/>
          <a:ln w="28575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صور حرف الياء , اشكال مميزه لحرف الياء - عتاب وزعل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5" t="13187" r="26749" b="9131"/>
          <a:stretch/>
        </p:blipFill>
        <p:spPr bwMode="auto">
          <a:xfrm>
            <a:off x="3476007" y="4622408"/>
            <a:ext cx="1186445" cy="862935"/>
          </a:xfrm>
          <a:prstGeom prst="rect">
            <a:avLst/>
          </a:prstGeom>
          <a:noFill/>
          <a:ln w="28575">
            <a:solidFill>
              <a:srgbClr val="FF33C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رفع الفعل المضارع - سلسلة أتعلم القواعد العربية |18| - YouTube"/>
          <p:cNvPicPr>
            <a:picLocks noChangeAspect="1" noChangeArrowheads="1"/>
          </p:cNvPicPr>
          <p:nvPr/>
        </p:nvPicPr>
        <p:blipFill rotWithShape="1">
          <a:blip r:embed="rId13">
            <a:clrChange>
              <a:clrFrom>
                <a:srgbClr val="9AFC6B"/>
              </a:clrFrom>
              <a:clrTo>
                <a:srgbClr val="9AFC6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01" t="37531" r="62342" b="41878"/>
          <a:stretch/>
        </p:blipFill>
        <p:spPr bwMode="auto">
          <a:xfrm>
            <a:off x="1878852" y="4622409"/>
            <a:ext cx="1183716" cy="90044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52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شريط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الذكريات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75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2342"/>
          <a:stretch/>
        </p:blipFill>
        <p:spPr>
          <a:xfrm>
            <a:off x="935200" y="700088"/>
            <a:ext cx="8571655" cy="5186362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7908793" y="4011305"/>
            <a:ext cx="1375698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الفتحة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7582745" y="4896545"/>
            <a:ext cx="1606530" cy="89255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 أكل </a:t>
            </a:r>
          </a:p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محمد التفاح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6348500" y="4020364"/>
            <a:ext cx="1160895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الألف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6025694" y="4889969"/>
            <a:ext cx="1386918" cy="89255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 أكرم</a:t>
            </a:r>
          </a:p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الرجل أباك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4833846" y="3975403"/>
            <a:ext cx="873957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الياء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4240452" y="4863293"/>
            <a:ext cx="1491114" cy="89255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شاهدت</a:t>
            </a:r>
          </a:p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الشجرتين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3202562" y="3992950"/>
            <a:ext cx="873957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الياء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2583795" y="4868443"/>
            <a:ext cx="1582486" cy="89255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  كرمت</a:t>
            </a:r>
          </a:p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 المتفوقين</a:t>
            </a:r>
          </a:p>
        </p:txBody>
      </p:sp>
      <p:sp>
        <p:nvSpPr>
          <p:cNvPr id="23" name="مستطيل 22"/>
          <p:cNvSpPr/>
          <p:nvPr/>
        </p:nvSpPr>
        <p:spPr>
          <a:xfrm>
            <a:off x="1321278" y="4020364"/>
            <a:ext cx="1311578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الكسرة</a:t>
            </a:r>
          </a:p>
        </p:txBody>
      </p:sp>
      <p:sp>
        <p:nvSpPr>
          <p:cNvPr id="24" name="مستطيل 23"/>
          <p:cNvSpPr/>
          <p:nvPr/>
        </p:nvSpPr>
        <p:spPr>
          <a:xfrm>
            <a:off x="976048" y="4872480"/>
            <a:ext cx="1608134" cy="89255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     كرمت </a:t>
            </a:r>
          </a:p>
          <a:p>
            <a:pPr algn="ctr"/>
            <a:r>
              <a:rPr lang="ar-SA" sz="2600" b="1" dirty="0">
                <a:solidFill>
                  <a:srgbClr val="FF0000"/>
                </a:solidFill>
              </a:rPr>
              <a:t> </a:t>
            </a:r>
            <a:r>
              <a:rPr lang="ar-SA" sz="2600" b="1" dirty="0" smtClean="0">
                <a:solidFill>
                  <a:srgbClr val="FF0000"/>
                </a:solidFill>
              </a:rPr>
              <a:t>     الطالبات</a:t>
            </a:r>
          </a:p>
        </p:txBody>
      </p:sp>
    </p:spTree>
    <p:extLst>
      <p:ext uri="{BB962C8B-B14F-4D97-AF65-F5344CB8AC3E}">
        <p14:creationId xmlns:p14="http://schemas.microsoft.com/office/powerpoint/2010/main" val="3333507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شريط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الذكريات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75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87" t="67160" r="19096"/>
          <a:stretch/>
        </p:blipFill>
        <p:spPr>
          <a:xfrm>
            <a:off x="870907" y="842886"/>
            <a:ext cx="8700242" cy="495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4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الفهم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76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0421"/>
          <a:stretch/>
        </p:blipFill>
        <p:spPr>
          <a:xfrm>
            <a:off x="757238" y="686582"/>
            <a:ext cx="8929688" cy="2613832"/>
          </a:xfrm>
          <a:prstGeom prst="rect">
            <a:avLst/>
          </a:prstGeom>
        </p:spPr>
      </p:pic>
      <p:sp>
        <p:nvSpPr>
          <p:cNvPr id="15" name="مستطيل مستدير الزوايا 14">
            <a:extLst>
              <a:ext uri="{FF2B5EF4-FFF2-40B4-BE49-F238E27FC236}"/>
            </a:extLst>
          </p:cNvPr>
          <p:cNvSpPr/>
          <p:nvPr/>
        </p:nvSpPr>
        <p:spPr>
          <a:xfrm>
            <a:off x="3457575" y="1709674"/>
            <a:ext cx="1421922" cy="320737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3976123" y="2771170"/>
            <a:ext cx="1236837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800" b="1" dirty="0" smtClean="0">
                <a:solidFill>
                  <a:srgbClr val="FF0000"/>
                </a:solidFill>
              </a:rPr>
              <a:t>منصوبًا</a:t>
            </a:r>
          </a:p>
        </p:txBody>
      </p:sp>
      <p:sp>
        <p:nvSpPr>
          <p:cNvPr id="17" name="مستطيل مستدير الزوايا 16">
            <a:extLst>
              <a:ext uri="{FF2B5EF4-FFF2-40B4-BE49-F238E27FC236}"/>
            </a:extLst>
          </p:cNvPr>
          <p:cNvSpPr/>
          <p:nvPr/>
        </p:nvSpPr>
        <p:spPr>
          <a:xfrm>
            <a:off x="1657350" y="2896944"/>
            <a:ext cx="642938" cy="298722"/>
          </a:xfrm>
          <a:prstGeom prst="roundRect">
            <a:avLst/>
          </a:prstGeom>
          <a:solidFill>
            <a:srgbClr val="FF0000">
              <a:alpha val="25098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black"/>
              </a:solidFill>
            </a:endParaRPr>
          </a:p>
        </p:txBody>
      </p:sp>
      <p:pic>
        <p:nvPicPr>
          <p:cNvPr id="18" name="Picture 2" descr="معلقات تزيين القسم درس كان وأخواتها + إن وأخواتها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432" t="64104" r="4751" b="7002"/>
          <a:stretch/>
        </p:blipFill>
        <p:spPr bwMode="auto">
          <a:xfrm>
            <a:off x="6705693" y="3602501"/>
            <a:ext cx="2501724" cy="147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رابط كسهم مستقيم 18"/>
          <p:cNvCxnSpPr/>
          <p:nvPr/>
        </p:nvCxnSpPr>
        <p:spPr>
          <a:xfrm flipH="1">
            <a:off x="4629676" y="4211663"/>
            <a:ext cx="1715331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معلقات تزيين القسم درس كان وأخواتها + إن وأخواتها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1" t="62790" r="55581" b="7002"/>
          <a:stretch/>
        </p:blipFill>
        <p:spPr bwMode="auto">
          <a:xfrm>
            <a:off x="1735972" y="3496320"/>
            <a:ext cx="2480265" cy="15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معلقات تزيين القسم درس كان وأخواتها + إن وأخواتها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0" t="48607" r="4751" b="37931"/>
          <a:stretch/>
        </p:blipFill>
        <p:spPr bwMode="auto">
          <a:xfrm>
            <a:off x="2262735" y="5169676"/>
            <a:ext cx="5701553" cy="79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41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الفهم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76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02" t="48766" r="5197"/>
          <a:stretch/>
        </p:blipFill>
        <p:spPr>
          <a:xfrm>
            <a:off x="813335" y="2014173"/>
            <a:ext cx="8815386" cy="3887536"/>
          </a:xfrm>
          <a:prstGeom prst="rect">
            <a:avLst/>
          </a:prstGeom>
        </p:spPr>
      </p:pic>
      <p:pic>
        <p:nvPicPr>
          <p:cNvPr id="17" name="صورة 16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6" t="40912" r="43760" b="40500"/>
          <a:stretch/>
        </p:blipFill>
        <p:spPr>
          <a:xfrm>
            <a:off x="3201459" y="628447"/>
            <a:ext cx="4458754" cy="1401965"/>
          </a:xfrm>
          <a:prstGeom prst="rect">
            <a:avLst/>
          </a:prstGeom>
        </p:spPr>
      </p:pic>
      <p:sp>
        <p:nvSpPr>
          <p:cNvPr id="18" name="مستطيل 17"/>
          <p:cNvSpPr/>
          <p:nvPr/>
        </p:nvSpPr>
        <p:spPr>
          <a:xfrm>
            <a:off x="5016698" y="3436367"/>
            <a:ext cx="3778328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نصبت المبتدأ </a:t>
            </a:r>
            <a:r>
              <a:rPr lang="ar-SA" sz="2200" b="1" dirty="0" smtClean="0">
                <a:solidFill>
                  <a:srgbClr val="002060"/>
                </a:solidFill>
              </a:rPr>
              <a:t>( التقنية ) </a:t>
            </a:r>
            <a:r>
              <a:rPr lang="ar-SA" sz="2200" b="1" dirty="0" smtClean="0">
                <a:solidFill>
                  <a:srgbClr val="FF0000"/>
                </a:solidFill>
              </a:rPr>
              <a:t>وسمي اسمها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1309591" y="3410436"/>
            <a:ext cx="3674728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ورفعت الخبر </a:t>
            </a:r>
            <a:r>
              <a:rPr lang="ar-SA" sz="2200" b="1" dirty="0" smtClean="0">
                <a:solidFill>
                  <a:srgbClr val="002060"/>
                </a:solidFill>
              </a:rPr>
              <a:t>( سلاح ) </a:t>
            </a:r>
            <a:r>
              <a:rPr lang="ar-SA" sz="2200" b="1" dirty="0" smtClean="0">
                <a:solidFill>
                  <a:srgbClr val="FF0000"/>
                </a:solidFill>
              </a:rPr>
              <a:t>وسمي خبرها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4974526" y="4067284"/>
            <a:ext cx="3838210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نصبت المبتدأ </a:t>
            </a:r>
            <a:r>
              <a:rPr lang="ar-SA" sz="2200" b="1" dirty="0" smtClean="0">
                <a:solidFill>
                  <a:srgbClr val="002060"/>
                </a:solidFill>
              </a:rPr>
              <a:t>( المربين ) </a:t>
            </a:r>
            <a:r>
              <a:rPr lang="ar-SA" sz="2200" b="1" dirty="0" smtClean="0">
                <a:solidFill>
                  <a:srgbClr val="FF0000"/>
                </a:solidFill>
              </a:rPr>
              <a:t>وسمي اسمها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1208167" y="4085258"/>
            <a:ext cx="3808531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ورفعت الخبر </a:t>
            </a:r>
            <a:r>
              <a:rPr lang="ar-SA" sz="2200" b="1" dirty="0" smtClean="0">
                <a:solidFill>
                  <a:srgbClr val="002060"/>
                </a:solidFill>
              </a:rPr>
              <a:t>( مدركون ) </a:t>
            </a:r>
            <a:r>
              <a:rPr lang="ar-SA" sz="2200" b="1" dirty="0" smtClean="0">
                <a:solidFill>
                  <a:srgbClr val="FF0000"/>
                </a:solidFill>
              </a:rPr>
              <a:t>وسمي خبرها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5165698" y="4730705"/>
            <a:ext cx="3625997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نصبت المبتدأ </a:t>
            </a:r>
            <a:r>
              <a:rPr lang="ar-SA" sz="2200" b="1" dirty="0" smtClean="0">
                <a:solidFill>
                  <a:srgbClr val="002060"/>
                </a:solidFill>
              </a:rPr>
              <a:t>( الآبــاء ) </a:t>
            </a:r>
            <a:r>
              <a:rPr lang="ar-SA" sz="2200" b="1" dirty="0" smtClean="0">
                <a:solidFill>
                  <a:srgbClr val="FF0000"/>
                </a:solidFill>
              </a:rPr>
              <a:t>وسمي اسمها</a:t>
            </a:r>
          </a:p>
        </p:txBody>
      </p:sp>
      <p:sp>
        <p:nvSpPr>
          <p:cNvPr id="23" name="مستطيل 22"/>
          <p:cNvSpPr/>
          <p:nvPr/>
        </p:nvSpPr>
        <p:spPr>
          <a:xfrm>
            <a:off x="1150918" y="4722215"/>
            <a:ext cx="3921031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ورفعت الخبر </a:t>
            </a:r>
            <a:r>
              <a:rPr lang="ar-SA" sz="2200" b="1" dirty="0" smtClean="0">
                <a:solidFill>
                  <a:srgbClr val="002060"/>
                </a:solidFill>
              </a:rPr>
              <a:t>( حريصون ) </a:t>
            </a:r>
            <a:r>
              <a:rPr lang="ar-SA" sz="2200" b="1" dirty="0" smtClean="0">
                <a:solidFill>
                  <a:srgbClr val="FF0000"/>
                </a:solidFill>
              </a:rPr>
              <a:t>وسمي خبرها</a:t>
            </a:r>
          </a:p>
        </p:txBody>
      </p:sp>
      <p:sp>
        <p:nvSpPr>
          <p:cNvPr id="24" name="مستطيل 23"/>
          <p:cNvSpPr/>
          <p:nvPr/>
        </p:nvSpPr>
        <p:spPr>
          <a:xfrm>
            <a:off x="5221028" y="5346612"/>
            <a:ext cx="3597629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نصبت المبتدأ </a:t>
            </a:r>
            <a:r>
              <a:rPr lang="ar-SA" sz="2200" b="1" dirty="0" smtClean="0">
                <a:solidFill>
                  <a:srgbClr val="002060"/>
                </a:solidFill>
              </a:rPr>
              <a:t>( الآبـــاء ) </a:t>
            </a:r>
            <a:r>
              <a:rPr lang="ar-SA" sz="2200" b="1" dirty="0" smtClean="0">
                <a:solidFill>
                  <a:srgbClr val="FF0000"/>
                </a:solidFill>
              </a:rPr>
              <a:t>وسمي اسمها</a:t>
            </a:r>
          </a:p>
        </p:txBody>
      </p:sp>
      <p:sp>
        <p:nvSpPr>
          <p:cNvPr id="25" name="مستطيل 24"/>
          <p:cNvSpPr/>
          <p:nvPr/>
        </p:nvSpPr>
        <p:spPr>
          <a:xfrm>
            <a:off x="1333480" y="5346611"/>
            <a:ext cx="3738469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just"/>
            <a:r>
              <a:rPr lang="ar-SA" sz="2200" b="1" dirty="0" smtClean="0">
                <a:solidFill>
                  <a:srgbClr val="FF0000"/>
                </a:solidFill>
              </a:rPr>
              <a:t>ورفعت الخبر </a:t>
            </a:r>
            <a:r>
              <a:rPr lang="ar-SA" sz="2200" b="1" dirty="0" smtClean="0">
                <a:solidFill>
                  <a:srgbClr val="002060"/>
                </a:solidFill>
              </a:rPr>
              <a:t>( شموع ) </a:t>
            </a:r>
            <a:r>
              <a:rPr lang="ar-SA" sz="2200" b="1" dirty="0" smtClean="0">
                <a:solidFill>
                  <a:srgbClr val="FF0000"/>
                </a:solidFill>
              </a:rPr>
              <a:t>وسمي خبرها</a:t>
            </a:r>
          </a:p>
        </p:txBody>
      </p:sp>
    </p:spTree>
    <p:extLst>
      <p:ext uri="{BB962C8B-B14F-4D97-AF65-F5344CB8AC3E}">
        <p14:creationId xmlns:p14="http://schemas.microsoft.com/office/powerpoint/2010/main" val="406841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الفهم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76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59" y="752811"/>
            <a:ext cx="8762938" cy="2574685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7476492" y="1745176"/>
            <a:ext cx="120072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التوكيد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5517689" y="1736819"/>
            <a:ext cx="103351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التمني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3580248" y="1736819"/>
            <a:ext cx="109127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الترجي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1286451" y="1731357"/>
            <a:ext cx="1368513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التشبيه</a:t>
            </a:r>
          </a:p>
        </p:txBody>
      </p:sp>
      <p:pic>
        <p:nvPicPr>
          <p:cNvPr id="19" name="Picture 2" descr="اللغة العربية بوربوينت (إن وأخواتها) للصف الخامس مع الإجابات - ملفاتي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749" t="54354"/>
          <a:stretch/>
        </p:blipFill>
        <p:spPr bwMode="auto">
          <a:xfrm>
            <a:off x="7741798" y="3261507"/>
            <a:ext cx="1820279" cy="2598357"/>
          </a:xfrm>
          <a:prstGeom prst="rect">
            <a:avLst/>
          </a:prstGeom>
          <a:noFill/>
          <a:ln w="5715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اللغة العربية بوربوينت (إن وأخواتها) للصف الخامس مع الإجابات - ملفاتي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072" t="45190" r="68042"/>
          <a:stretch/>
        </p:blipFill>
        <p:spPr bwMode="auto">
          <a:xfrm>
            <a:off x="5486841" y="3250993"/>
            <a:ext cx="1836499" cy="2622122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اللغة العربية بوربوينت (إن وأخواتها) للصف الخامس مع الإجابات - ملفاتي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27" t="48844" r="51001" b="-3275"/>
          <a:stretch/>
        </p:blipFill>
        <p:spPr bwMode="auto">
          <a:xfrm>
            <a:off x="3164508" y="3287031"/>
            <a:ext cx="1838450" cy="2598357"/>
          </a:xfrm>
          <a:prstGeom prst="rect">
            <a:avLst/>
          </a:prstGeom>
          <a:noFill/>
          <a:ln w="5715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اللغة العربية بوربوينت (إن وأخواتها) للصف الخامس مع الإجابات - ملفاتي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345" t="34642" r="38849"/>
          <a:stretch/>
        </p:blipFill>
        <p:spPr bwMode="auto">
          <a:xfrm>
            <a:off x="879695" y="3287031"/>
            <a:ext cx="1820279" cy="2586084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35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الاستنتاج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76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3" y="727476"/>
            <a:ext cx="8799466" cy="493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2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التطبيق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77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13" y="715156"/>
            <a:ext cx="8850855" cy="5214937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6116093" y="3134851"/>
            <a:ext cx="2855051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إن</a:t>
            </a:r>
            <a:r>
              <a:rPr lang="ar-SA" sz="3600" b="1" dirty="0" smtClean="0">
                <a:solidFill>
                  <a:srgbClr val="FF0000"/>
                </a:solidFill>
              </a:rPr>
              <a:t> القراء</a:t>
            </a:r>
            <a:r>
              <a:rPr lang="ar-SA" sz="3600" b="1" dirty="0" smtClean="0">
                <a:solidFill>
                  <a:srgbClr val="002060"/>
                </a:solidFill>
              </a:rPr>
              <a:t>ةَ</a:t>
            </a:r>
            <a:r>
              <a:rPr lang="ar-SA" sz="3600" b="1" dirty="0" smtClean="0">
                <a:solidFill>
                  <a:srgbClr val="FF0000"/>
                </a:solidFill>
              </a:rPr>
              <a:t> مفيد</a:t>
            </a:r>
            <a:r>
              <a:rPr lang="ar-SA" sz="3600" b="1" dirty="0" smtClean="0">
                <a:solidFill>
                  <a:srgbClr val="002060"/>
                </a:solidFill>
              </a:rPr>
              <a:t>ةُ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4882267" y="3649444"/>
            <a:ext cx="4140073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600" b="1" dirty="0" smtClean="0">
                <a:solidFill>
                  <a:srgbClr val="FF0000"/>
                </a:solidFill>
              </a:rPr>
              <a:t>كأن </a:t>
            </a:r>
            <a:r>
              <a:rPr lang="ar-SA" sz="3200" b="1" dirty="0" smtClean="0">
                <a:solidFill>
                  <a:srgbClr val="FF0000"/>
                </a:solidFill>
              </a:rPr>
              <a:t>المثقف</a:t>
            </a:r>
            <a:r>
              <a:rPr lang="ar-SA" sz="3200" b="1" dirty="0" smtClean="0">
                <a:solidFill>
                  <a:srgbClr val="002060"/>
                </a:solidFill>
              </a:rPr>
              <a:t>يــ</a:t>
            </a:r>
            <a:r>
              <a:rPr lang="ar-SA" sz="3200" b="1" dirty="0" smtClean="0">
                <a:solidFill>
                  <a:srgbClr val="FF0000"/>
                </a:solidFill>
              </a:rPr>
              <a:t>ن</a:t>
            </a:r>
            <a:r>
              <a:rPr lang="ar-SA" sz="3600" b="1" dirty="0" smtClean="0">
                <a:solidFill>
                  <a:srgbClr val="FF0000"/>
                </a:solidFill>
              </a:rPr>
              <a:t> بد</a:t>
            </a:r>
            <a:r>
              <a:rPr lang="ar-SA" sz="3600" b="1" dirty="0" smtClean="0">
                <a:solidFill>
                  <a:srgbClr val="002060"/>
                </a:solidFill>
              </a:rPr>
              <a:t>رُ </a:t>
            </a:r>
            <a:r>
              <a:rPr lang="ar-SA" sz="3600" b="1" dirty="0" smtClean="0">
                <a:solidFill>
                  <a:srgbClr val="FF0000"/>
                </a:solidFill>
              </a:rPr>
              <a:t>مضيء</a:t>
            </a:r>
            <a:endParaRPr lang="ar-SA" sz="3600" b="1" dirty="0" smtClean="0">
              <a:solidFill>
                <a:srgbClr val="002060"/>
              </a:solidFill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4001557" y="4158978"/>
            <a:ext cx="487371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ليت الصديق</a:t>
            </a:r>
            <a:r>
              <a:rPr lang="ar-SA" sz="3200" b="1" dirty="0" smtClean="0">
                <a:solidFill>
                  <a:srgbClr val="002060"/>
                </a:solidFill>
              </a:rPr>
              <a:t>ـــي</a:t>
            </a:r>
            <a:r>
              <a:rPr lang="ar-SA" sz="3200" b="1" dirty="0" smtClean="0">
                <a:solidFill>
                  <a:srgbClr val="FF0000"/>
                </a:solidFill>
              </a:rPr>
              <a:t>ن يجتمع</a:t>
            </a:r>
            <a:r>
              <a:rPr lang="ar-SA" sz="3200" b="1" dirty="0" smtClean="0">
                <a:solidFill>
                  <a:srgbClr val="002060"/>
                </a:solidFill>
              </a:rPr>
              <a:t>ــــا</a:t>
            </a:r>
            <a:r>
              <a:rPr lang="ar-SA" sz="3200" b="1" dirty="0" smtClean="0">
                <a:solidFill>
                  <a:srgbClr val="FF0000"/>
                </a:solidFill>
              </a:rPr>
              <a:t>ن مجددًا</a:t>
            </a:r>
            <a:endParaRPr lang="ar-SA" sz="3200" b="1" dirty="0" smtClean="0">
              <a:solidFill>
                <a:srgbClr val="002060"/>
              </a:solidFill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6343962" y="4637661"/>
            <a:ext cx="2531314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إن أخ</a:t>
            </a:r>
            <a:r>
              <a:rPr lang="ar-SA" sz="3200" b="1" dirty="0">
                <a:solidFill>
                  <a:srgbClr val="002060"/>
                </a:solidFill>
              </a:rPr>
              <a:t>ا</a:t>
            </a:r>
            <a:r>
              <a:rPr lang="ar-SA" sz="3200" b="1" dirty="0" smtClean="0">
                <a:solidFill>
                  <a:srgbClr val="FF0000"/>
                </a:solidFill>
              </a:rPr>
              <a:t>ك</a:t>
            </a:r>
            <a:r>
              <a:rPr lang="ar-SA" sz="3200" b="1" dirty="0" smtClean="0">
                <a:solidFill>
                  <a:srgbClr val="002060"/>
                </a:solidFill>
              </a:rPr>
              <a:t> </a:t>
            </a:r>
            <a:r>
              <a:rPr lang="ar-SA" sz="3200" b="1" dirty="0" smtClean="0">
                <a:solidFill>
                  <a:srgbClr val="FF0000"/>
                </a:solidFill>
              </a:rPr>
              <a:t>شجا</a:t>
            </a:r>
            <a:r>
              <a:rPr lang="ar-SA" sz="3200" b="1" dirty="0" smtClean="0">
                <a:solidFill>
                  <a:srgbClr val="002060"/>
                </a:solidFill>
              </a:rPr>
              <a:t>عُ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5762883" y="5158909"/>
            <a:ext cx="3130264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إن الصفحا</a:t>
            </a:r>
            <a:r>
              <a:rPr lang="ar-SA" sz="3200" b="1" dirty="0" smtClean="0">
                <a:solidFill>
                  <a:srgbClr val="002060"/>
                </a:solidFill>
              </a:rPr>
              <a:t>تِ</a:t>
            </a:r>
            <a:r>
              <a:rPr lang="ar-SA" sz="3200" b="1" dirty="0" smtClean="0">
                <a:solidFill>
                  <a:srgbClr val="FF0000"/>
                </a:solidFill>
              </a:rPr>
              <a:t> ملون</a:t>
            </a:r>
            <a:r>
              <a:rPr lang="ar-SA" sz="3200" b="1" dirty="0" smtClean="0">
                <a:solidFill>
                  <a:srgbClr val="002060"/>
                </a:solidFill>
              </a:rPr>
              <a:t>ةُ</a:t>
            </a:r>
          </a:p>
        </p:txBody>
      </p:sp>
    </p:spTree>
    <p:extLst>
      <p:ext uri="{BB962C8B-B14F-4D97-AF65-F5344CB8AC3E}">
        <p14:creationId xmlns:p14="http://schemas.microsoft.com/office/powerpoint/2010/main" val="101390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التطبيق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77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8" y="694676"/>
            <a:ext cx="8939212" cy="5248924"/>
          </a:xfrm>
          <a:prstGeom prst="rect">
            <a:avLst/>
          </a:prstGeom>
        </p:spPr>
      </p:pic>
      <p:cxnSp>
        <p:nvCxnSpPr>
          <p:cNvPr id="16" name="رابط كسهم مستقيم 15"/>
          <p:cNvCxnSpPr/>
          <p:nvPr/>
        </p:nvCxnSpPr>
        <p:spPr>
          <a:xfrm flipH="1">
            <a:off x="7686675" y="3248847"/>
            <a:ext cx="728662" cy="1608903"/>
          </a:xfrm>
          <a:prstGeom prst="straightConnector1">
            <a:avLst/>
          </a:prstGeom>
          <a:noFill/>
          <a:ln w="57150" cap="flat">
            <a:solidFill>
              <a:schemeClr val="accent1">
                <a:lumMod val="75000"/>
              </a:schemeClr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رابط كسهم مستقيم 16"/>
          <p:cNvCxnSpPr/>
          <p:nvPr/>
        </p:nvCxnSpPr>
        <p:spPr>
          <a:xfrm flipH="1" flipV="1">
            <a:off x="6200776" y="3171826"/>
            <a:ext cx="691561" cy="1685924"/>
          </a:xfrm>
          <a:prstGeom prst="straightConnector1">
            <a:avLst/>
          </a:prstGeom>
          <a:noFill/>
          <a:ln w="57150" cap="flat">
            <a:solidFill>
              <a:schemeClr val="accent1">
                <a:lumMod val="75000"/>
              </a:schemeClr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مستطيل 18"/>
          <p:cNvSpPr/>
          <p:nvPr/>
        </p:nvSpPr>
        <p:spPr>
          <a:xfrm>
            <a:off x="1460124" y="2673313"/>
            <a:ext cx="332898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إن الأصدقا</a:t>
            </a:r>
            <a:r>
              <a:rPr lang="ar-SA" sz="2800" b="1" dirty="0" smtClean="0">
                <a:solidFill>
                  <a:srgbClr val="002060"/>
                </a:solidFill>
              </a:rPr>
              <a:t>ءَ</a:t>
            </a:r>
            <a:r>
              <a:rPr lang="ar-SA" sz="2800" b="1" dirty="0" smtClean="0">
                <a:solidFill>
                  <a:srgbClr val="FF0000"/>
                </a:solidFill>
              </a:rPr>
              <a:t> مجتمعـ</a:t>
            </a:r>
            <a:r>
              <a:rPr lang="ar-SA" sz="2800" b="1" dirty="0" smtClean="0">
                <a:solidFill>
                  <a:srgbClr val="002060"/>
                </a:solidFill>
              </a:rPr>
              <a:t>و</a:t>
            </a:r>
            <a:r>
              <a:rPr lang="ar-SA" sz="2800" b="1" dirty="0" smtClean="0">
                <a:solidFill>
                  <a:srgbClr val="FF0000"/>
                </a:solidFill>
              </a:rPr>
              <a:t>ن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  <p:cxnSp>
        <p:nvCxnSpPr>
          <p:cNvPr id="20" name="رابط كسهم مستقيم 19"/>
          <p:cNvCxnSpPr/>
          <p:nvPr/>
        </p:nvCxnSpPr>
        <p:spPr>
          <a:xfrm flipH="1" flipV="1">
            <a:off x="7622799" y="3248847"/>
            <a:ext cx="594044" cy="668309"/>
          </a:xfrm>
          <a:prstGeom prst="straightConnector1">
            <a:avLst/>
          </a:prstGeom>
          <a:noFill/>
          <a:ln w="57150" cap="flat">
            <a:solidFill>
              <a:srgbClr val="FFC000"/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2" name="رابط كسهم مستقيم 21"/>
          <p:cNvCxnSpPr/>
          <p:nvPr/>
        </p:nvCxnSpPr>
        <p:spPr>
          <a:xfrm flipH="1">
            <a:off x="6405563" y="3240452"/>
            <a:ext cx="550650" cy="676704"/>
          </a:xfrm>
          <a:prstGeom prst="straightConnector1">
            <a:avLst/>
          </a:prstGeom>
          <a:noFill/>
          <a:ln w="57150" cap="flat">
            <a:solidFill>
              <a:srgbClr val="FFC000"/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مستطيل 25"/>
          <p:cNvSpPr/>
          <p:nvPr/>
        </p:nvSpPr>
        <p:spPr>
          <a:xfrm>
            <a:off x="1794979" y="3841914"/>
            <a:ext cx="274320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لعل رمضا</a:t>
            </a:r>
            <a:r>
              <a:rPr lang="ar-SA" sz="2800" b="1" dirty="0" smtClean="0">
                <a:solidFill>
                  <a:srgbClr val="002060"/>
                </a:solidFill>
              </a:rPr>
              <a:t>نَ</a:t>
            </a:r>
            <a:r>
              <a:rPr lang="ar-SA" sz="2800" b="1" dirty="0" smtClean="0">
                <a:solidFill>
                  <a:srgbClr val="FF0000"/>
                </a:solidFill>
              </a:rPr>
              <a:t> قري</a:t>
            </a:r>
            <a:r>
              <a:rPr lang="ar-SA" sz="2800" b="1" dirty="0" smtClean="0">
                <a:solidFill>
                  <a:srgbClr val="002060"/>
                </a:solidFill>
              </a:rPr>
              <a:t>بُ</a:t>
            </a:r>
          </a:p>
        </p:txBody>
      </p:sp>
      <p:cxnSp>
        <p:nvCxnSpPr>
          <p:cNvPr id="27" name="رابط كسهم مستقيم 26"/>
          <p:cNvCxnSpPr/>
          <p:nvPr/>
        </p:nvCxnSpPr>
        <p:spPr>
          <a:xfrm flipH="1" flipV="1">
            <a:off x="7686675" y="4336695"/>
            <a:ext cx="617326" cy="521056"/>
          </a:xfrm>
          <a:prstGeom prst="straightConnector1">
            <a:avLst/>
          </a:prstGeom>
          <a:noFill/>
          <a:ln w="57150" cap="flat">
            <a:solidFill>
              <a:srgbClr val="00B050"/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0" name="رابط كسهم مستقيم 29"/>
          <p:cNvCxnSpPr/>
          <p:nvPr/>
        </p:nvCxnSpPr>
        <p:spPr>
          <a:xfrm flipH="1">
            <a:off x="6275011" y="4365134"/>
            <a:ext cx="617327" cy="601878"/>
          </a:xfrm>
          <a:prstGeom prst="straightConnector1">
            <a:avLst/>
          </a:prstGeom>
          <a:noFill/>
          <a:ln w="57150" cap="flat">
            <a:solidFill>
              <a:srgbClr val="00B050"/>
            </a:solidFill>
            <a:prstDash val="solid"/>
            <a:miter lim="800000"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3" name="مستطيل 32"/>
          <p:cNvSpPr/>
          <p:nvPr/>
        </p:nvSpPr>
        <p:spPr>
          <a:xfrm>
            <a:off x="1721491" y="4996190"/>
            <a:ext cx="2806251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كأن الشمعـ</a:t>
            </a:r>
            <a:r>
              <a:rPr lang="ar-SA" sz="2800" b="1" dirty="0" smtClean="0">
                <a:solidFill>
                  <a:srgbClr val="002060"/>
                </a:solidFill>
              </a:rPr>
              <a:t>ةَ</a:t>
            </a:r>
            <a:r>
              <a:rPr lang="ar-SA" sz="2800" b="1" dirty="0" smtClean="0">
                <a:solidFill>
                  <a:srgbClr val="FF0000"/>
                </a:solidFill>
              </a:rPr>
              <a:t> مضيئـ</a:t>
            </a:r>
            <a:r>
              <a:rPr lang="ar-SA" sz="2800" b="1" dirty="0" smtClean="0">
                <a:solidFill>
                  <a:srgbClr val="002060"/>
                </a:solidFill>
              </a:rPr>
              <a:t>ةُ</a:t>
            </a:r>
          </a:p>
        </p:txBody>
      </p:sp>
    </p:spTree>
    <p:extLst>
      <p:ext uri="{BB962C8B-B14F-4D97-AF65-F5344CB8AC3E}">
        <p14:creationId xmlns:p14="http://schemas.microsoft.com/office/powerpoint/2010/main" val="33958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التطبيق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78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32" y="764784"/>
            <a:ext cx="9091992" cy="511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8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التطبيق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78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81" r="1513" b="4215"/>
          <a:stretch/>
        </p:blipFill>
        <p:spPr>
          <a:xfrm>
            <a:off x="689319" y="759646"/>
            <a:ext cx="9063417" cy="5198241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7893927" y="171720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>
                <a:solidFill>
                  <a:srgbClr val="FF0000"/>
                </a:solidFill>
              </a:rPr>
              <a:t>إن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6034732" y="1707543"/>
            <a:ext cx="10342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الرحلة 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4481645" y="1740618"/>
            <a:ext cx="101822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الفتحة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2877939" y="1717207"/>
            <a:ext cx="9460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ممتعة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1091490" y="1689426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الضمة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7816181" y="2363460"/>
            <a:ext cx="6078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كأن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6123064" y="2322837"/>
            <a:ext cx="94609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القراءة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4496748" y="2365041"/>
            <a:ext cx="101822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الفتحة</a:t>
            </a:r>
          </a:p>
        </p:txBody>
      </p:sp>
      <p:sp>
        <p:nvSpPr>
          <p:cNvPr id="23" name="مستطيل 22"/>
          <p:cNvSpPr/>
          <p:nvPr/>
        </p:nvSpPr>
        <p:spPr>
          <a:xfrm>
            <a:off x="2904872" y="2341533"/>
            <a:ext cx="75373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سفر</a:t>
            </a:r>
          </a:p>
        </p:txBody>
      </p:sp>
      <p:sp>
        <p:nvSpPr>
          <p:cNvPr id="24" name="مستطيل 23"/>
          <p:cNvSpPr/>
          <p:nvPr/>
        </p:nvSpPr>
        <p:spPr>
          <a:xfrm>
            <a:off x="1140365" y="237873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الضمة</a:t>
            </a:r>
          </a:p>
        </p:txBody>
      </p:sp>
      <p:sp>
        <p:nvSpPr>
          <p:cNvPr id="25" name="مستطيل 24"/>
          <p:cNvSpPr/>
          <p:nvPr/>
        </p:nvSpPr>
        <p:spPr>
          <a:xfrm>
            <a:off x="7817922" y="3089086"/>
            <a:ext cx="64793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لعل</a:t>
            </a:r>
          </a:p>
        </p:txBody>
      </p:sp>
      <p:sp>
        <p:nvSpPr>
          <p:cNvPr id="26" name="مستطيل 25"/>
          <p:cNvSpPr/>
          <p:nvPr/>
        </p:nvSpPr>
        <p:spPr>
          <a:xfrm>
            <a:off x="5946733" y="3075176"/>
            <a:ext cx="129875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المكتبتين</a:t>
            </a:r>
          </a:p>
        </p:txBody>
      </p:sp>
      <p:sp>
        <p:nvSpPr>
          <p:cNvPr id="27" name="مستطيل 26"/>
          <p:cNvSpPr/>
          <p:nvPr/>
        </p:nvSpPr>
        <p:spPr>
          <a:xfrm>
            <a:off x="4653650" y="3041756"/>
            <a:ext cx="66717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الياء</a:t>
            </a:r>
          </a:p>
        </p:txBody>
      </p:sp>
      <p:sp>
        <p:nvSpPr>
          <p:cNvPr id="28" name="مستطيل 27"/>
          <p:cNvSpPr/>
          <p:nvPr/>
        </p:nvSpPr>
        <p:spPr>
          <a:xfrm>
            <a:off x="2779689" y="3087849"/>
            <a:ext cx="104067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قريبتان</a:t>
            </a:r>
          </a:p>
        </p:txBody>
      </p:sp>
      <p:sp>
        <p:nvSpPr>
          <p:cNvPr id="29" name="مستطيل 28"/>
          <p:cNvSpPr/>
          <p:nvPr/>
        </p:nvSpPr>
        <p:spPr>
          <a:xfrm>
            <a:off x="1178737" y="3060287"/>
            <a:ext cx="86914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الألف</a:t>
            </a:r>
          </a:p>
        </p:txBody>
      </p:sp>
      <p:sp>
        <p:nvSpPr>
          <p:cNvPr id="30" name="مستطيل 29"/>
          <p:cNvSpPr/>
          <p:nvPr/>
        </p:nvSpPr>
        <p:spPr>
          <a:xfrm>
            <a:off x="7789870" y="3803186"/>
            <a:ext cx="70403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ليت</a:t>
            </a:r>
          </a:p>
        </p:txBody>
      </p:sp>
      <p:sp>
        <p:nvSpPr>
          <p:cNvPr id="31" name="مستطيل 30"/>
          <p:cNvSpPr/>
          <p:nvPr/>
        </p:nvSpPr>
        <p:spPr>
          <a:xfrm>
            <a:off x="6086857" y="3772555"/>
            <a:ext cx="105670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الزائرين</a:t>
            </a:r>
          </a:p>
        </p:txBody>
      </p:sp>
      <p:sp>
        <p:nvSpPr>
          <p:cNvPr id="32" name="مستطيل 31"/>
          <p:cNvSpPr/>
          <p:nvPr/>
        </p:nvSpPr>
        <p:spPr>
          <a:xfrm>
            <a:off x="4653649" y="3794976"/>
            <a:ext cx="66717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الياء</a:t>
            </a:r>
          </a:p>
        </p:txBody>
      </p:sp>
      <p:sp>
        <p:nvSpPr>
          <p:cNvPr id="33" name="مستطيل 32"/>
          <p:cNvSpPr/>
          <p:nvPr/>
        </p:nvSpPr>
        <p:spPr>
          <a:xfrm>
            <a:off x="2757037" y="3772555"/>
            <a:ext cx="111440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مدركون</a:t>
            </a:r>
          </a:p>
        </p:txBody>
      </p:sp>
      <p:sp>
        <p:nvSpPr>
          <p:cNvPr id="34" name="مستطيل 33"/>
          <p:cNvSpPr/>
          <p:nvPr/>
        </p:nvSpPr>
        <p:spPr>
          <a:xfrm>
            <a:off x="1234203" y="3786806"/>
            <a:ext cx="774445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الواو</a:t>
            </a:r>
          </a:p>
        </p:txBody>
      </p:sp>
      <p:sp>
        <p:nvSpPr>
          <p:cNvPr id="35" name="مستطيل 34"/>
          <p:cNvSpPr/>
          <p:nvPr/>
        </p:nvSpPr>
        <p:spPr>
          <a:xfrm>
            <a:off x="7845547" y="4497527"/>
            <a:ext cx="6078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كأن</a:t>
            </a:r>
          </a:p>
        </p:txBody>
      </p:sp>
      <p:sp>
        <p:nvSpPr>
          <p:cNvPr id="36" name="مستطيل 35"/>
          <p:cNvSpPr/>
          <p:nvPr/>
        </p:nvSpPr>
        <p:spPr>
          <a:xfrm>
            <a:off x="5948800" y="4497527"/>
            <a:ext cx="127310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المكتبات</a:t>
            </a:r>
          </a:p>
        </p:txBody>
      </p:sp>
      <p:sp>
        <p:nvSpPr>
          <p:cNvPr id="37" name="مستطيل 36"/>
          <p:cNvSpPr/>
          <p:nvPr/>
        </p:nvSpPr>
        <p:spPr>
          <a:xfrm>
            <a:off x="4541234" y="4499267"/>
            <a:ext cx="97655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الكسرة</a:t>
            </a:r>
          </a:p>
        </p:txBody>
      </p:sp>
      <p:sp>
        <p:nvSpPr>
          <p:cNvPr id="38" name="مستطيل 37"/>
          <p:cNvSpPr/>
          <p:nvPr/>
        </p:nvSpPr>
        <p:spPr>
          <a:xfrm>
            <a:off x="2879876" y="4490722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موائد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1178737" y="4512914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الضمة</a:t>
            </a:r>
          </a:p>
        </p:txBody>
      </p:sp>
      <p:sp>
        <p:nvSpPr>
          <p:cNvPr id="40" name="مستطيل 39"/>
          <p:cNvSpPr/>
          <p:nvPr/>
        </p:nvSpPr>
        <p:spPr>
          <a:xfrm>
            <a:off x="7915705" y="5177958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إن</a:t>
            </a:r>
          </a:p>
        </p:txBody>
      </p:sp>
      <p:sp>
        <p:nvSpPr>
          <p:cNvPr id="41" name="مستطيل 40"/>
          <p:cNvSpPr/>
          <p:nvPr/>
        </p:nvSpPr>
        <p:spPr>
          <a:xfrm>
            <a:off x="6370389" y="5217274"/>
            <a:ext cx="42992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أبا</a:t>
            </a:r>
          </a:p>
        </p:txBody>
      </p:sp>
      <p:sp>
        <p:nvSpPr>
          <p:cNvPr id="42" name="مستطيل 41"/>
          <p:cNvSpPr/>
          <p:nvPr/>
        </p:nvSpPr>
        <p:spPr>
          <a:xfrm>
            <a:off x="4594933" y="5215426"/>
            <a:ext cx="86914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الألف</a:t>
            </a:r>
          </a:p>
        </p:txBody>
      </p:sp>
      <p:sp>
        <p:nvSpPr>
          <p:cNvPr id="43" name="مستطيل 42"/>
          <p:cNvSpPr/>
          <p:nvPr/>
        </p:nvSpPr>
        <p:spPr>
          <a:xfrm>
            <a:off x="2955686" y="5185119"/>
            <a:ext cx="75052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كنية</a:t>
            </a:r>
          </a:p>
        </p:txBody>
      </p:sp>
      <p:sp>
        <p:nvSpPr>
          <p:cNvPr id="44" name="مستطيل 43"/>
          <p:cNvSpPr/>
          <p:nvPr/>
        </p:nvSpPr>
        <p:spPr>
          <a:xfrm>
            <a:off x="1198942" y="5215426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الضمة</a:t>
            </a:r>
          </a:p>
        </p:txBody>
      </p:sp>
    </p:spTree>
    <p:extLst>
      <p:ext uri="{BB962C8B-B14F-4D97-AF65-F5344CB8AC3E}">
        <p14:creationId xmlns:p14="http://schemas.microsoft.com/office/powerpoint/2010/main" val="216463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 </a:t>
            </a:r>
            <a:r>
              <a:rPr lang="ar-SA" sz="2000" b="1" dirty="0" smtClean="0">
                <a:solidFill>
                  <a:prstClr val="black"/>
                </a:solidFill>
              </a:rPr>
              <a:t>التطبيق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78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" y="818095"/>
            <a:ext cx="8981224" cy="5111218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845243" y="2089405"/>
            <a:ext cx="3692437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0070C0"/>
                </a:solidFill>
              </a:rPr>
              <a:t>إن</a:t>
            </a:r>
            <a:r>
              <a:rPr lang="ar-SA" sz="3200" b="1" dirty="0" smtClean="0">
                <a:solidFill>
                  <a:srgbClr val="FF0000"/>
                </a:solidFill>
              </a:rPr>
              <a:t> </a:t>
            </a:r>
            <a:r>
              <a:rPr lang="ar-SA" sz="2800" b="1" dirty="0" smtClean="0">
                <a:solidFill>
                  <a:srgbClr val="FF0000"/>
                </a:solidFill>
              </a:rPr>
              <a:t>الكتـ</a:t>
            </a:r>
            <a:r>
              <a:rPr lang="ar-SA" sz="2800" b="1" dirty="0" smtClean="0">
                <a:solidFill>
                  <a:srgbClr val="0070C0"/>
                </a:solidFill>
              </a:rPr>
              <a:t>بَ</a:t>
            </a:r>
            <a:r>
              <a:rPr lang="ar-SA" sz="3200" b="1" dirty="0" smtClean="0">
                <a:solidFill>
                  <a:srgbClr val="FF0000"/>
                </a:solidFill>
              </a:rPr>
              <a:t> خزائ</a:t>
            </a:r>
            <a:r>
              <a:rPr lang="ar-SA" sz="3200" b="1" dirty="0" smtClean="0">
                <a:solidFill>
                  <a:srgbClr val="0070C0"/>
                </a:solidFill>
              </a:rPr>
              <a:t>نُ</a:t>
            </a:r>
            <a:r>
              <a:rPr lang="ar-SA" sz="3200" b="1" dirty="0" smtClean="0">
                <a:solidFill>
                  <a:srgbClr val="002060"/>
                </a:solidFill>
              </a:rPr>
              <a:t> </a:t>
            </a:r>
            <a:r>
              <a:rPr lang="ar-SA" sz="3200" b="1" dirty="0" smtClean="0">
                <a:solidFill>
                  <a:srgbClr val="FF0000"/>
                </a:solidFill>
              </a:rPr>
              <a:t>العلم</a:t>
            </a:r>
            <a:endParaRPr lang="ar-SA" sz="3200" b="1" dirty="0" smtClean="0">
              <a:solidFill>
                <a:srgbClr val="002060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845243" y="2870586"/>
            <a:ext cx="3239097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إن</a:t>
            </a:r>
            <a:r>
              <a:rPr lang="ar-SA" sz="2800" b="1" dirty="0" smtClean="0">
                <a:solidFill>
                  <a:srgbClr val="FF0000"/>
                </a:solidFill>
              </a:rPr>
              <a:t> قراء</a:t>
            </a:r>
            <a:r>
              <a:rPr lang="ar-SA" sz="2800" b="1" dirty="0" smtClean="0">
                <a:solidFill>
                  <a:srgbClr val="0070C0"/>
                </a:solidFill>
              </a:rPr>
              <a:t>ةَ</a:t>
            </a:r>
            <a:r>
              <a:rPr lang="ar-SA" sz="2800" b="1" dirty="0" smtClean="0">
                <a:solidFill>
                  <a:srgbClr val="FF0000"/>
                </a:solidFill>
              </a:rPr>
              <a:t> التمشيط مفيد</a:t>
            </a:r>
            <a:r>
              <a:rPr lang="ar-SA" sz="2800" b="1" dirty="0" smtClean="0">
                <a:solidFill>
                  <a:srgbClr val="0070C0"/>
                </a:solidFill>
              </a:rPr>
              <a:t>ةُ</a:t>
            </a:r>
            <a:endParaRPr lang="ar-SA" sz="2800" b="1" dirty="0" smtClean="0">
              <a:solidFill>
                <a:srgbClr val="00B0F0"/>
              </a:solidFill>
            </a:endParaRPr>
          </a:p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عند البحث في المعجم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714266" y="3814230"/>
            <a:ext cx="3725853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إن</a:t>
            </a:r>
            <a:r>
              <a:rPr lang="ar-SA" sz="2800" b="1" dirty="0" smtClean="0">
                <a:solidFill>
                  <a:srgbClr val="FF0000"/>
                </a:solidFill>
              </a:rPr>
              <a:t> الصفحا</a:t>
            </a:r>
            <a:r>
              <a:rPr lang="ar-SA" sz="2800" b="1" dirty="0" smtClean="0">
                <a:solidFill>
                  <a:srgbClr val="0070C0"/>
                </a:solidFill>
              </a:rPr>
              <a:t>تَ</a:t>
            </a:r>
            <a:r>
              <a:rPr lang="ar-SA" sz="2800" b="1" dirty="0" smtClean="0">
                <a:solidFill>
                  <a:srgbClr val="FF0000"/>
                </a:solidFill>
              </a:rPr>
              <a:t> باقيـ</a:t>
            </a:r>
            <a:r>
              <a:rPr lang="ar-SA" sz="2800" b="1" dirty="0" smtClean="0">
                <a:solidFill>
                  <a:srgbClr val="0070C0"/>
                </a:solidFill>
              </a:rPr>
              <a:t>ةُ</a:t>
            </a:r>
            <a:r>
              <a:rPr lang="ar-SA" sz="2800" b="1" dirty="0" smtClean="0">
                <a:solidFill>
                  <a:srgbClr val="002060"/>
                </a:solidFill>
              </a:rPr>
              <a:t> </a:t>
            </a:r>
            <a:r>
              <a:rPr lang="ar-SA" sz="2800" b="1" dirty="0" smtClean="0">
                <a:solidFill>
                  <a:srgbClr val="FF0000"/>
                </a:solidFill>
              </a:rPr>
              <a:t>حتى</a:t>
            </a:r>
            <a:r>
              <a:rPr lang="ar-SA" sz="2800" b="1" dirty="0" smtClean="0">
                <a:solidFill>
                  <a:srgbClr val="002060"/>
                </a:solidFill>
              </a:rPr>
              <a:t> </a:t>
            </a:r>
            <a:r>
              <a:rPr lang="ar-SA" sz="2800" b="1" dirty="0" smtClean="0">
                <a:solidFill>
                  <a:srgbClr val="FF0000"/>
                </a:solidFill>
              </a:rPr>
              <a:t>بعد</a:t>
            </a:r>
            <a:r>
              <a:rPr lang="ar-SA" sz="2800" b="1" dirty="0">
                <a:solidFill>
                  <a:srgbClr val="FF0000"/>
                </a:solidFill>
              </a:rPr>
              <a:t> </a:t>
            </a:r>
            <a:r>
              <a:rPr lang="ar-SA" sz="2800" b="1" dirty="0" smtClean="0">
                <a:solidFill>
                  <a:srgbClr val="FF0000"/>
                </a:solidFill>
              </a:rPr>
              <a:t>رحيل أصحابها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1917353" y="4716208"/>
            <a:ext cx="2977159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كأن </a:t>
            </a:r>
            <a:r>
              <a:rPr lang="ar-SA" sz="2800" b="1" dirty="0" smtClean="0">
                <a:solidFill>
                  <a:srgbClr val="FF0000"/>
                </a:solidFill>
              </a:rPr>
              <a:t>المثقف</a:t>
            </a:r>
            <a:r>
              <a:rPr lang="ar-SA" sz="2800" b="1" dirty="0" smtClean="0">
                <a:solidFill>
                  <a:srgbClr val="002060"/>
                </a:solidFill>
              </a:rPr>
              <a:t>ـ</a:t>
            </a:r>
            <a:r>
              <a:rPr lang="ar-SA" sz="2800" b="1" dirty="0" smtClean="0">
                <a:solidFill>
                  <a:srgbClr val="0070C0"/>
                </a:solidFill>
              </a:rPr>
              <a:t>ي</a:t>
            </a:r>
            <a:r>
              <a:rPr lang="ar-SA" sz="2800" b="1" dirty="0" smtClean="0">
                <a:solidFill>
                  <a:srgbClr val="002060"/>
                </a:solidFill>
              </a:rPr>
              <a:t>ـ</a:t>
            </a:r>
            <a:r>
              <a:rPr lang="ar-SA" sz="2800" b="1" dirty="0" smtClean="0">
                <a:solidFill>
                  <a:srgbClr val="FF0000"/>
                </a:solidFill>
              </a:rPr>
              <a:t>ن</a:t>
            </a:r>
            <a:r>
              <a:rPr lang="ar-SA" sz="2800" b="1" dirty="0" smtClean="0">
                <a:solidFill>
                  <a:srgbClr val="002060"/>
                </a:solidFill>
              </a:rPr>
              <a:t> </a:t>
            </a:r>
            <a:r>
              <a:rPr lang="ar-SA" sz="2800" b="1" dirty="0" smtClean="0">
                <a:solidFill>
                  <a:srgbClr val="FF0000"/>
                </a:solidFill>
              </a:rPr>
              <a:t>مشاع</a:t>
            </a:r>
            <a:r>
              <a:rPr lang="ar-SA" sz="2800" b="1" dirty="0" smtClean="0">
                <a:solidFill>
                  <a:srgbClr val="0070C0"/>
                </a:solidFill>
              </a:rPr>
              <a:t>لُ</a:t>
            </a:r>
            <a:endParaRPr lang="ar-SA" sz="2800" b="1" dirty="0" smtClean="0">
              <a:solidFill>
                <a:srgbClr val="002060"/>
              </a:solidFill>
            </a:endParaRPr>
          </a:p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تضيء للمجتمع</a:t>
            </a:r>
          </a:p>
        </p:txBody>
      </p:sp>
    </p:spTree>
    <p:extLst>
      <p:ext uri="{BB962C8B-B14F-4D97-AF65-F5344CB8AC3E}">
        <p14:creationId xmlns:p14="http://schemas.microsoft.com/office/powerpoint/2010/main" val="6582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مخطط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فن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79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0" r="1697"/>
          <a:stretch/>
        </p:blipFill>
        <p:spPr>
          <a:xfrm>
            <a:off x="722579" y="609085"/>
            <a:ext cx="8996898" cy="5173161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4591231" y="2782694"/>
            <a:ext cx="1259593" cy="1692771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تدخل</a:t>
            </a:r>
          </a:p>
          <a:p>
            <a:pPr algn="ctr"/>
            <a:r>
              <a:rPr lang="ar-SA" sz="2600" b="1" dirty="0" smtClean="0">
                <a:solidFill>
                  <a:srgbClr val="FF0000"/>
                </a:solidFill>
              </a:rPr>
              <a:t> على الجمة الاسمية</a:t>
            </a:r>
            <a:endParaRPr lang="ar-SA" sz="2600" b="1" dirty="0" smtClean="0">
              <a:solidFill>
                <a:srgbClr val="002060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5514475" y="2113771"/>
            <a:ext cx="2198643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كان وأخواتها</a:t>
            </a:r>
            <a:endParaRPr lang="ar-SA" sz="3200" b="1" dirty="0" smtClean="0">
              <a:solidFill>
                <a:srgbClr val="002060"/>
              </a:solidFill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5631160" y="2692088"/>
            <a:ext cx="2198643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002060"/>
                </a:solidFill>
              </a:rPr>
              <a:t>أفعال ناسخة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5631160" y="3276863"/>
            <a:ext cx="2452938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ترفع المبتدأ 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ويسمى اسمها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وتنصب الخبر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ويسمى خبرها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2642164" y="2089405"/>
            <a:ext cx="2198643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إن وأخواتها</a:t>
            </a:r>
            <a:endParaRPr lang="ar-SA" sz="3200" b="1" dirty="0" smtClean="0">
              <a:solidFill>
                <a:srgbClr val="002060"/>
              </a:solidFill>
            </a:endParaRPr>
          </a:p>
        </p:txBody>
      </p:sp>
      <p:sp>
        <p:nvSpPr>
          <p:cNvPr id="20" name="مستطيل 19"/>
          <p:cNvSpPr/>
          <p:nvPr/>
        </p:nvSpPr>
        <p:spPr>
          <a:xfrm>
            <a:off x="2357957" y="2644016"/>
            <a:ext cx="245898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002060"/>
                </a:solidFill>
              </a:rPr>
              <a:t>حروف ناسخة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2351111" y="3276863"/>
            <a:ext cx="2452938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تنصب المبتدأ 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ويسمى اسمها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وترفع الخبر</a:t>
            </a:r>
          </a:p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ويسمى خبرها</a:t>
            </a:r>
          </a:p>
        </p:txBody>
      </p:sp>
    </p:spTree>
    <p:extLst>
      <p:ext uri="{BB962C8B-B14F-4D97-AF65-F5344CB8AC3E}">
        <p14:creationId xmlns:p14="http://schemas.microsoft.com/office/powerpoint/2010/main" val="130878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نشاط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لتثبيت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المعلومة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771524" y="768678"/>
            <a:ext cx="891540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عبر عن الصور التالية بجمل تحوي ( حروف ناسخة ) إن أو أحد أخواتها :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7" name="3E4FB9FC-5DCC-4307-AFEA-B762AB40F29C-L0-001.jpeg" descr="3E4FB9FC-5DCC-4307-AFEA-B762AB40F29C-L0-001.jpeg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40736" y="1503336"/>
            <a:ext cx="2783884" cy="3275470"/>
          </a:xfrm>
          <a:prstGeom prst="rect">
            <a:avLst/>
          </a:prstGeom>
          <a:ln w="57150">
            <a:solidFill>
              <a:srgbClr val="FFFF00"/>
            </a:solidFill>
            <a:miter lim="400000"/>
          </a:ln>
        </p:spPr>
      </p:pic>
      <p:sp>
        <p:nvSpPr>
          <p:cNvPr id="18" name="مستطيل 17"/>
          <p:cNvSpPr/>
          <p:nvPr/>
        </p:nvSpPr>
        <p:spPr>
          <a:xfrm>
            <a:off x="6869311" y="4784039"/>
            <a:ext cx="2783884" cy="1138773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إن</a:t>
            </a:r>
          </a:p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 الجنود حماة الوطن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  <p:pic>
        <p:nvPicPr>
          <p:cNvPr id="19" name="Picture 2" descr="كرتون سماء زرقاء و غيوم بيضاء خلفية السماء, غيم, جزء, كرتون صورة الخلفية  للتحميل مجانا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5"/>
          <a:stretch/>
        </p:blipFill>
        <p:spPr bwMode="auto">
          <a:xfrm>
            <a:off x="3793234" y="1480305"/>
            <a:ext cx="2855588" cy="325450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مستطيل 19"/>
          <p:cNvSpPr/>
          <p:nvPr/>
        </p:nvSpPr>
        <p:spPr>
          <a:xfrm>
            <a:off x="3904770" y="4816502"/>
            <a:ext cx="2783884" cy="1138773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كأن</a:t>
            </a:r>
          </a:p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 السماء بحر 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  <p:pic>
        <p:nvPicPr>
          <p:cNvPr id="21" name="Picture 4" descr="الدعاء على اليهود - صباح كيوت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25" y="1480306"/>
            <a:ext cx="2848209" cy="3254502"/>
          </a:xfrm>
          <a:prstGeom prst="rect">
            <a:avLst/>
          </a:prstGeom>
          <a:noFill/>
          <a:ln w="5715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مستطيل 21"/>
          <p:cNvSpPr/>
          <p:nvPr/>
        </p:nvSpPr>
        <p:spPr>
          <a:xfrm>
            <a:off x="707447" y="4734807"/>
            <a:ext cx="2783884" cy="1138773"/>
          </a:xfrm>
          <a:prstGeom prst="rect">
            <a:avLst/>
          </a:prstGeom>
        </p:spPr>
        <p:txBody>
          <a:bodyPr wrap="squar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002060"/>
                </a:solidFill>
              </a:rPr>
              <a:t>لعل</a:t>
            </a:r>
          </a:p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 الله يقبل توبتي</a:t>
            </a:r>
            <a:endParaRPr lang="ar-SA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20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كيف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نتعلم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الإعراب</a:t>
            </a: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65331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من خارج الكتاب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6" name="صورة 4">
            <a:extLst>
              <a:ext uri="{FF2B5EF4-FFF2-40B4-BE49-F238E27FC236}">
                <a16:creationId xmlns:a16="http://schemas.microsoft.com/office/drawing/2014/main" xmlns="" id="{3CFD75C0-F970-41B0-A89C-49071F780C7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9" t="20337" r="16893" b="27021"/>
          <a:stretch/>
        </p:blipFill>
        <p:spPr>
          <a:xfrm>
            <a:off x="7353215" y="806298"/>
            <a:ext cx="2016224" cy="2571750"/>
          </a:xfrm>
          <a:prstGeom prst="rect">
            <a:avLst/>
          </a:prstGeom>
        </p:spPr>
      </p:pic>
      <p:sp>
        <p:nvSpPr>
          <p:cNvPr id="17" name="مستطيل 16">
            <a:extLst>
              <a:ext uri="{FF2B5EF4-FFF2-40B4-BE49-F238E27FC236}">
                <a16:creationId xmlns:a16="http://schemas.microsoft.com/office/drawing/2014/main" xmlns="" id="{CF0D4CFA-0660-437A-8D26-164AE9E35ED4}"/>
              </a:ext>
            </a:extLst>
          </p:cNvPr>
          <p:cNvSpPr/>
          <p:nvPr/>
        </p:nvSpPr>
        <p:spPr bwMode="auto">
          <a:xfrm>
            <a:off x="6016888" y="3799660"/>
            <a:ext cx="3654078" cy="2102105"/>
          </a:xfrm>
          <a:prstGeom prst="rect">
            <a:avLst/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b="-18865"/>
            </a:stretch>
          </a:blipFill>
          <a:ln w="38100" cap="flat" cmpd="sng" algn="ctr">
            <a:solidFill>
              <a:schemeClr val="accent4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8" name="صورة 17"/>
          <p:cNvPicPr>
            <a:picLocks noChangeAspect="1"/>
          </p:cNvPicPr>
          <p:nvPr/>
        </p:nvPicPr>
        <p:blipFill rotWithShape="1">
          <a:blip r:embed="rId9"/>
          <a:srcRect r="8212" b="26104"/>
          <a:stretch/>
        </p:blipFill>
        <p:spPr>
          <a:xfrm>
            <a:off x="724939" y="679091"/>
            <a:ext cx="5896077" cy="17447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Picture 2" descr="علامات الإعراب الفرعية شرح بالتفصيل ـ سلسلة تعلم الإعراب 6 - YouTube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71" t="11634" r="5048" b="12677"/>
          <a:stretch/>
        </p:blipFill>
        <p:spPr bwMode="auto">
          <a:xfrm>
            <a:off x="838248" y="2674180"/>
            <a:ext cx="4884511" cy="1197792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من علامات الاعراب الفرعية؟ - مدونة المناهج السعودية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9" t="14111" r="8398" b="24315"/>
          <a:stretch/>
        </p:blipFill>
        <p:spPr bwMode="auto">
          <a:xfrm>
            <a:off x="1524000" y="4001992"/>
            <a:ext cx="3394618" cy="587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علامات الإعراب الفرعية للأسماء - سلسلة أتعلم القواعد العربية [29] - YouTube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4" b="47781"/>
          <a:stretch/>
        </p:blipFill>
        <p:spPr bwMode="auto">
          <a:xfrm>
            <a:off x="838248" y="4782177"/>
            <a:ext cx="4884512" cy="1113214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69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مهارة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الملاحظة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79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31" y="763356"/>
            <a:ext cx="8952193" cy="511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61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مهارة</a:t>
            </a:r>
          </a:p>
          <a:p>
            <a:pPr algn="ctr"/>
            <a:r>
              <a:rPr lang="ar-SA" sz="2000" b="1" dirty="0">
                <a:solidFill>
                  <a:schemeClr val="tx1"/>
                </a:solidFill>
              </a:rPr>
              <a:t>التطبيق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80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12" y="731254"/>
            <a:ext cx="8884431" cy="5182742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6179357" y="3369098"/>
            <a:ext cx="85151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حرف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6447782" y="4213505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اسم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5031312" y="4242137"/>
            <a:ext cx="1043876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400" b="1" dirty="0" smtClean="0">
                <a:solidFill>
                  <a:srgbClr val="FF0000"/>
                </a:solidFill>
              </a:rPr>
              <a:t>منصوب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3685938" y="4209389"/>
            <a:ext cx="66717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الياء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1873565" y="4211360"/>
            <a:ext cx="71686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مثنى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5981718" y="5055767"/>
            <a:ext cx="6078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كأن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3591360" y="5032946"/>
            <a:ext cx="76174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رفعه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2617098" y="5032946"/>
            <a:ext cx="86914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الألف</a:t>
            </a:r>
          </a:p>
        </p:txBody>
      </p:sp>
      <p:sp>
        <p:nvSpPr>
          <p:cNvPr id="23" name="مستطيل 22"/>
          <p:cNvSpPr/>
          <p:nvPr/>
        </p:nvSpPr>
        <p:spPr>
          <a:xfrm>
            <a:off x="1275554" y="5005207"/>
            <a:ext cx="71686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FF0000"/>
                </a:solidFill>
              </a:rPr>
              <a:t>مثنى</a:t>
            </a:r>
          </a:p>
        </p:txBody>
      </p:sp>
    </p:spTree>
    <p:extLst>
      <p:ext uri="{BB962C8B-B14F-4D97-AF65-F5344CB8AC3E}">
        <p14:creationId xmlns:p14="http://schemas.microsoft.com/office/powerpoint/2010/main" val="93665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>
                <a:solidFill>
                  <a:schemeClr val="tx1"/>
                </a:solidFill>
              </a:rPr>
              <a:t>مهارة</a:t>
            </a:r>
          </a:p>
          <a:p>
            <a:pPr algn="ctr"/>
            <a:r>
              <a:rPr lang="ar-SA" sz="2000" b="1" dirty="0">
                <a:solidFill>
                  <a:schemeClr val="tx1"/>
                </a:solidFill>
              </a:rPr>
              <a:t>التطبيق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80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0" r="2179"/>
          <a:stretch/>
        </p:blipFill>
        <p:spPr>
          <a:xfrm>
            <a:off x="757238" y="638203"/>
            <a:ext cx="8958262" cy="5373725"/>
          </a:xfrm>
          <a:prstGeom prst="rect">
            <a:avLst/>
          </a:prstGeom>
        </p:spPr>
      </p:pic>
      <p:sp>
        <p:nvSpPr>
          <p:cNvPr id="15" name="مستطيل 14"/>
          <p:cNvSpPr/>
          <p:nvPr/>
        </p:nvSpPr>
        <p:spPr>
          <a:xfrm>
            <a:off x="7791850" y="3359423"/>
            <a:ext cx="715260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0070C0"/>
                </a:solidFill>
              </a:rPr>
              <a:t>لعل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4588113" y="3409293"/>
            <a:ext cx="156966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>
                <a:solidFill>
                  <a:srgbClr val="FF0000"/>
                </a:solidFill>
              </a:rPr>
              <a:t>حرف </a:t>
            </a:r>
            <a:r>
              <a:rPr lang="ar-SA" sz="2800" b="1" dirty="0">
                <a:solidFill>
                  <a:srgbClr val="0070C0"/>
                </a:solidFill>
              </a:rPr>
              <a:t>ناسخ</a:t>
            </a:r>
          </a:p>
        </p:txBody>
      </p:sp>
      <p:sp>
        <p:nvSpPr>
          <p:cNvPr id="17" name="مستطيل 16"/>
          <p:cNvSpPr/>
          <p:nvPr/>
        </p:nvSpPr>
        <p:spPr>
          <a:xfrm>
            <a:off x="7602171" y="4168308"/>
            <a:ext cx="127310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 smtClean="0">
                <a:solidFill>
                  <a:srgbClr val="0070C0"/>
                </a:solidFill>
              </a:rPr>
              <a:t>المكتبات</a:t>
            </a:r>
          </a:p>
        </p:txBody>
      </p:sp>
      <p:sp>
        <p:nvSpPr>
          <p:cNvPr id="18" name="مستطيل 17"/>
          <p:cNvSpPr/>
          <p:nvPr/>
        </p:nvSpPr>
        <p:spPr>
          <a:xfrm>
            <a:off x="899557" y="4199085"/>
            <a:ext cx="649889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400" b="1" dirty="0">
                <a:solidFill>
                  <a:srgbClr val="FF0000"/>
                </a:solidFill>
              </a:rPr>
              <a:t>اسم لعل منصوب </a:t>
            </a:r>
            <a:r>
              <a:rPr lang="ar-SA" sz="2400" b="1" dirty="0">
                <a:solidFill>
                  <a:srgbClr val="0070C0"/>
                </a:solidFill>
              </a:rPr>
              <a:t>وعلامة نصبه </a:t>
            </a:r>
            <a:r>
              <a:rPr lang="ar-SA" sz="2400" b="1" dirty="0">
                <a:solidFill>
                  <a:srgbClr val="FF0000"/>
                </a:solidFill>
              </a:rPr>
              <a:t>الكسرة ل</a:t>
            </a:r>
            <a:r>
              <a:rPr lang="ar-SA" sz="2400" b="1" dirty="0">
                <a:solidFill>
                  <a:srgbClr val="0070C0"/>
                </a:solidFill>
              </a:rPr>
              <a:t>أنه</a:t>
            </a:r>
            <a:r>
              <a:rPr lang="ar-SA" sz="2400" b="1" dirty="0">
                <a:solidFill>
                  <a:srgbClr val="FF0000"/>
                </a:solidFill>
              </a:rPr>
              <a:t> جمع مؤنث سالم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7555683" y="4885676"/>
            <a:ext cx="1319593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3200" b="1" dirty="0" smtClean="0">
                <a:solidFill>
                  <a:srgbClr val="0070C0"/>
                </a:solidFill>
              </a:rPr>
              <a:t>مزدحمة</a:t>
            </a:r>
          </a:p>
        </p:txBody>
      </p:sp>
      <p:sp>
        <p:nvSpPr>
          <p:cNvPr id="20" name="مستطيل 19"/>
          <p:cNvSpPr/>
          <p:nvPr/>
        </p:nvSpPr>
        <p:spPr>
          <a:xfrm>
            <a:off x="2410048" y="4961132"/>
            <a:ext cx="44518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2800" b="1" dirty="0">
                <a:solidFill>
                  <a:srgbClr val="FF0000"/>
                </a:solidFill>
              </a:rPr>
              <a:t>خبر لعل </a:t>
            </a:r>
            <a:r>
              <a:rPr lang="ar-SA" sz="2800" b="1" dirty="0">
                <a:solidFill>
                  <a:srgbClr val="0070C0"/>
                </a:solidFill>
              </a:rPr>
              <a:t>مرفوع وعلامة رفعه </a:t>
            </a:r>
            <a:r>
              <a:rPr lang="ar-SA" sz="2800" b="1" dirty="0">
                <a:solidFill>
                  <a:srgbClr val="FF0000"/>
                </a:solidFill>
              </a:rPr>
              <a:t>الضمة</a:t>
            </a:r>
          </a:p>
        </p:txBody>
      </p:sp>
    </p:spTree>
    <p:extLst>
      <p:ext uri="{BB962C8B-B14F-4D97-AF65-F5344CB8AC3E}">
        <p14:creationId xmlns:p14="http://schemas.microsoft.com/office/powerpoint/2010/main" val="110214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استراتيجية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التعلم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باللعب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80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68" y="919091"/>
            <a:ext cx="8893719" cy="465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0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الواجب</a:t>
            </a:r>
          </a:p>
          <a:p>
            <a:pPr lvl="0" algn="ctr"/>
            <a:r>
              <a:rPr lang="ar-SA" sz="2000" b="1" dirty="0" smtClean="0">
                <a:solidFill>
                  <a:prstClr val="black"/>
                </a:solidFill>
              </a:rPr>
              <a:t>المنزلي</a:t>
            </a:r>
            <a:endParaRPr lang="ar-SA" sz="2000" b="1" dirty="0">
              <a:solidFill>
                <a:prstClr val="black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81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56" y="745200"/>
            <a:ext cx="8870144" cy="5154850"/>
          </a:xfrm>
          <a:prstGeom prst="rect">
            <a:avLst/>
          </a:prstGeom>
        </p:spPr>
      </p:pic>
      <p:sp>
        <p:nvSpPr>
          <p:cNvPr id="16" name="مستطيل 15"/>
          <p:cNvSpPr/>
          <p:nvPr/>
        </p:nvSpPr>
        <p:spPr>
          <a:xfrm>
            <a:off x="1670601" y="3458163"/>
            <a:ext cx="2297424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FF0000"/>
                </a:solidFill>
              </a:rPr>
              <a:t>واجب منزلي</a:t>
            </a:r>
          </a:p>
        </p:txBody>
      </p:sp>
    </p:spTree>
    <p:extLst>
      <p:ext uri="{BB962C8B-B14F-4D97-AF65-F5344CB8AC3E}">
        <p14:creationId xmlns:p14="http://schemas.microsoft.com/office/powerpoint/2010/main" val="392321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42058" y="405466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الواجب</a:t>
            </a:r>
          </a:p>
          <a:p>
            <a:pPr lvl="0" algn="ctr"/>
            <a:r>
              <a:rPr lang="ar-SA" sz="2000" b="1" dirty="0">
                <a:solidFill>
                  <a:prstClr val="black"/>
                </a:solidFill>
              </a:rPr>
              <a:t>المنزلي</a:t>
            </a: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xmlns="" id="{D127951F-749C-459D-B280-E2E626A9452B}"/>
              </a:ext>
            </a:extLst>
          </p:cNvPr>
          <p:cNvSpPr/>
          <p:nvPr/>
        </p:nvSpPr>
        <p:spPr>
          <a:xfrm>
            <a:off x="10548689" y="2674180"/>
            <a:ext cx="1181945" cy="5214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ص 81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63" y="813254"/>
            <a:ext cx="8806595" cy="5018742"/>
          </a:xfrm>
          <a:prstGeom prst="rect">
            <a:avLst/>
          </a:prstGeom>
        </p:spPr>
      </p:pic>
      <p:sp>
        <p:nvSpPr>
          <p:cNvPr id="17" name="مستطيل 16"/>
          <p:cNvSpPr/>
          <p:nvPr/>
        </p:nvSpPr>
        <p:spPr>
          <a:xfrm>
            <a:off x="1642026" y="3819071"/>
            <a:ext cx="2297424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algn="ctr"/>
            <a:r>
              <a:rPr lang="ar-SA" sz="4000" b="1" dirty="0" smtClean="0">
                <a:solidFill>
                  <a:srgbClr val="FF0000"/>
                </a:solidFill>
              </a:rPr>
              <a:t>واجب منزلي</a:t>
            </a:r>
          </a:p>
        </p:txBody>
      </p:sp>
    </p:spTree>
    <p:extLst>
      <p:ext uri="{BB962C8B-B14F-4D97-AF65-F5344CB8AC3E}">
        <p14:creationId xmlns:p14="http://schemas.microsoft.com/office/powerpoint/2010/main" val="72337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sp>
        <p:nvSpPr>
          <p:cNvPr id="12" name="مستطيل 11"/>
          <p:cNvSpPr/>
          <p:nvPr/>
        </p:nvSpPr>
        <p:spPr>
          <a:xfrm>
            <a:off x="10457687" y="1245961"/>
            <a:ext cx="1405192" cy="143379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غلق</a:t>
            </a:r>
          </a:p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الدرس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13" name="صورة 1">
            <a:extLst>
              <a:ext uri="{FF2B5EF4-FFF2-40B4-BE49-F238E27FC236}">
                <a16:creationId xmlns="" xmlns:a16="http://schemas.microsoft.com/office/drawing/2014/main" id="{D1E6AD98-6D7E-4F07-98B0-9194EFC9C9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976" y="1912849"/>
            <a:ext cx="2036349" cy="2719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3851AFA9-76C1-4440-B818-29ED7A60807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4845">
            <a:off x="913910" y="2148222"/>
            <a:ext cx="2786240" cy="2723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4" descr="post It&amp;#39; Note With Push Pin Clipart Image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58" y="1163116"/>
            <a:ext cx="3962400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E47EE280-4F43-3449-913F-DC77DD39A18D}"/>
              </a:ext>
            </a:extLst>
          </p:cNvPr>
          <p:cNvSpPr txBox="1"/>
          <p:nvPr/>
        </p:nvSpPr>
        <p:spPr>
          <a:xfrm>
            <a:off x="4341303" y="2511981"/>
            <a:ext cx="2468510" cy="156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1" anchor="t">
            <a:spAutoFit/>
          </a:bodyPr>
          <a:lstStyle/>
          <a:p>
            <a:pPr marL="0" marR="0" indent="0" algn="ct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ar-SA" sz="3200" b="1" dirty="0" smtClean="0">
                <a:solidFill>
                  <a:schemeClr val="tx1"/>
                </a:solidFill>
              </a:rPr>
              <a:t>لنلخص سويًا جميع المعلومات التي تعرفنا عليها</a:t>
            </a:r>
            <a:endParaRPr kumimoji="0" lang="ar-SA" sz="32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150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2AA0871-7C89-F948-8D95-F68C348E6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628F4B19-5ABF-534D-8390-51C124DBF9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AA1CA72-C419-9348-9B7A-24D0820681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416" t="35625"/>
          <a:stretch/>
        </p:blipFill>
        <p:spPr>
          <a:xfrm rot="16200000">
            <a:off x="2681289" y="-2681288"/>
            <a:ext cx="6829424" cy="12192002"/>
          </a:xfrm>
          <a:prstGeom prst="rect">
            <a:avLst/>
          </a:prstGeom>
        </p:spPr>
      </p:pic>
      <p:pic>
        <p:nvPicPr>
          <p:cNvPr id="14" name="Google Shape;160;p19">
            <a:extLst>
              <a:ext uri="{FF2B5EF4-FFF2-40B4-BE49-F238E27FC236}">
                <a16:creationId xmlns:a16="http://schemas.microsoft.com/office/drawing/2014/main" xmlns="" id="{0C89ECC3-84C5-DF46-BAB8-3392241C5D0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b="20291"/>
          <a:stretch/>
        </p:blipFill>
        <p:spPr>
          <a:xfrm>
            <a:off x="10286940" y="3509963"/>
            <a:ext cx="1792724" cy="193030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مجموعة 8">
            <a:extLst>
              <a:ext uri="{FF2B5EF4-FFF2-40B4-BE49-F238E27FC236}">
                <a16:creationId xmlns:a16="http://schemas.microsoft.com/office/drawing/2014/main" xmlns="" id="{4A299155-9966-430D-A8AC-7C7FC1ADDCDF}"/>
              </a:ext>
            </a:extLst>
          </p:cNvPr>
          <p:cNvGrpSpPr/>
          <p:nvPr/>
        </p:nvGrpSpPr>
        <p:grpSpPr>
          <a:xfrm>
            <a:off x="187496" y="109262"/>
            <a:ext cx="10067065" cy="6436468"/>
            <a:chOff x="2442754" y="1117014"/>
            <a:chExt cx="7746275" cy="4408575"/>
          </a:xfrm>
        </p:grpSpPr>
        <p:pic>
          <p:nvPicPr>
            <p:cNvPr id="10" name="Google Shape;96;p23">
              <a:extLst>
                <a:ext uri="{FF2B5EF4-FFF2-40B4-BE49-F238E27FC236}">
                  <a16:creationId xmlns:a16="http://schemas.microsoft.com/office/drawing/2014/main" xmlns="" id="{7BA43EEF-A5F3-4252-8B00-373BDFA76E67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 b="31679"/>
            <a:stretch/>
          </p:blipFill>
          <p:spPr>
            <a:xfrm>
              <a:off x="2442754" y="1117014"/>
              <a:ext cx="7746275" cy="4408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مستطيل 10">
              <a:extLst>
                <a:ext uri="{FF2B5EF4-FFF2-40B4-BE49-F238E27FC236}">
                  <a16:creationId xmlns:a16="http://schemas.microsoft.com/office/drawing/2014/main" xmlns="" id="{707AD6E5-A424-4B6C-AAA3-277F6E64F303}"/>
                </a:ext>
              </a:extLst>
            </p:cNvPr>
            <p:cNvSpPr/>
            <p:nvPr/>
          </p:nvSpPr>
          <p:spPr>
            <a:xfrm>
              <a:off x="2756263" y="1423851"/>
              <a:ext cx="7119257" cy="37882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 dirty="0"/>
            </a:p>
          </p:txBody>
        </p:sp>
      </p:grpSp>
      <p:pic>
        <p:nvPicPr>
          <p:cNvPr id="12" name="Picture 2" descr="رسوم متحركة غرفة الدراسة الكرتون دراسة ركن من الدراسة, غرفة فنية, بسيط,  دراسة بسيطة PNG والمتجهات للتحميل مجانا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33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47" t="11525" r="13593" b="10769"/>
          <a:stretch/>
        </p:blipFill>
        <p:spPr bwMode="auto">
          <a:xfrm>
            <a:off x="731744" y="626395"/>
            <a:ext cx="8962429" cy="504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5EB22C2F-96F0-4A9C-A673-B394D2332F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166" y="1430187"/>
            <a:ext cx="1274272" cy="1200450"/>
          </a:xfrm>
          <a:prstGeom prst="rect">
            <a:avLst/>
          </a:prstGeom>
          <a:ln w="38100">
            <a:noFill/>
          </a:ln>
        </p:spPr>
      </p:pic>
      <p:pic>
        <p:nvPicPr>
          <p:cNvPr id="15" name="Picture 8"/>
          <p:cNvPicPr>
            <a:picLocks noChangeAspect="1"/>
          </p:cNvPicPr>
          <p:nvPr/>
        </p:nvPicPr>
        <p:blipFill rotWithShape="1"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</a:extLst>
          </a:blip>
          <a:srcRect r="3432"/>
          <a:stretch/>
        </p:blipFill>
        <p:spPr>
          <a:xfrm>
            <a:off x="1524000" y="2143125"/>
            <a:ext cx="3433762" cy="1013779"/>
          </a:xfrm>
          <a:prstGeom prst="rect">
            <a:avLst/>
          </a:prstGeom>
        </p:spPr>
      </p:pic>
      <p:sp>
        <p:nvSpPr>
          <p:cNvPr id="16" name="مستطيل 15"/>
          <p:cNvSpPr/>
          <p:nvPr/>
        </p:nvSpPr>
        <p:spPr>
          <a:xfrm>
            <a:off x="6879105" y="939895"/>
            <a:ext cx="1359877" cy="650832"/>
          </a:xfrm>
          <a:prstGeom prst="rect">
            <a:avLst/>
          </a:prstGeom>
          <a:noFill/>
          <a:ln w="38100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800" b="1" u="sng" dirty="0">
                <a:solidFill>
                  <a:schemeClr val="tx1"/>
                </a:solidFill>
              </a:rPr>
              <a:t>الواجب </a:t>
            </a:r>
            <a:r>
              <a:rPr lang="ar-SA" sz="2800" b="1" u="sng" dirty="0" smtClean="0">
                <a:solidFill>
                  <a:schemeClr val="tx1"/>
                </a:solidFill>
              </a:rPr>
              <a:t>:</a:t>
            </a:r>
            <a:endParaRPr lang="ar-SA" sz="2800" b="1" u="sng" dirty="0">
              <a:solidFill>
                <a:schemeClr val="tx1"/>
              </a:solidFill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2004905" y="2357186"/>
            <a:ext cx="2614385" cy="650832"/>
          </a:xfrm>
          <a:prstGeom prst="rect">
            <a:avLst/>
          </a:prstGeom>
          <a:noFill/>
          <a:ln w="38100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defRPr/>
            </a:pPr>
            <a:r>
              <a:rPr lang="ar-SA" sz="2400" b="1" dirty="0" smtClean="0">
                <a:solidFill>
                  <a:schemeClr val="tx1"/>
                </a:solidFill>
              </a:rPr>
              <a:t>ص 81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3102303" y="5520448"/>
            <a:ext cx="4405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dirty="0" smtClean="0">
                <a:solidFill>
                  <a:schemeClr val="tx1">
                    <a:lumMod val="75000"/>
                  </a:schemeClr>
                </a:solidFill>
                <a:latin typeface="AGA Arabesque" panose="05010101010101010101" pitchFamily="2" charset="2"/>
                <a:cs typeface="Arabic Typesetting" panose="03020402040406030203" pitchFamily="66" charset="-78"/>
              </a:rPr>
              <a:t>« </a:t>
            </a:r>
            <a:r>
              <a:rPr lang="ar-SA" b="1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اللهمَّ </a:t>
            </a:r>
            <a:r>
              <a:rPr lang="ar-SA" b="1" dirty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اجعلْ عملِي كلُّهُ صالحًا واجعلُهُ لوجهكَ </a:t>
            </a:r>
            <a:r>
              <a:rPr lang="ar-SA" b="1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خالصًا "</a:t>
            </a:r>
            <a:endParaRPr lang="ar-SA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835700" y="5531666"/>
            <a:ext cx="146546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r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r>
              <a:rPr lang="ar-SA" b="1" dirty="0" smtClean="0">
                <a:solidFill>
                  <a:schemeClr val="tx1">
                    <a:lumMod val="75000"/>
                  </a:schemeClr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أ / عفاف الحربي</a:t>
            </a:r>
            <a:endParaRPr lang="ar-SA" b="1" dirty="0">
              <a:latin typeface="Calibri" panose="020F0502020204030204" pitchFamily="34" charset="0"/>
              <a:ea typeface="Arial Unicode MS" panose="020B0604020202020204" pitchFamily="34" charset="-128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theme/theme1.xml><?xml version="1.0" encoding="utf-8"?>
<a:theme xmlns:a="http://schemas.openxmlformats.org/drawingml/2006/main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727</Words>
  <Application>Microsoft Office PowerPoint</Application>
  <PresentationFormat>ملء الشاشة</PresentationFormat>
  <Paragraphs>299</Paragraphs>
  <Slides>39</Slides>
  <Notes>0</Notes>
  <HiddenSlides>0</HiddenSlides>
  <MMClips>4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39</vt:i4>
      </vt:variant>
    </vt:vector>
  </HeadingPairs>
  <TitlesOfParts>
    <vt:vector size="50" baseType="lpstr">
      <vt:lpstr>Arial Unicode MS</vt:lpstr>
      <vt:lpstr>AGA Arabesque</vt:lpstr>
      <vt:lpstr>Akhbar MT</vt:lpstr>
      <vt:lpstr>Arabic Typesetting</vt:lpstr>
      <vt:lpstr>Arial</vt:lpstr>
      <vt:lpstr>Calibri</vt:lpstr>
      <vt:lpstr>Calibri Light</vt:lpstr>
      <vt:lpstr>Helvetica</vt:lpstr>
      <vt:lpstr>Microsoft Sans Serif</vt:lpstr>
      <vt:lpstr>PT Bold Heading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cp:lastModifiedBy>Hp</cp:lastModifiedBy>
  <cp:revision>195</cp:revision>
  <dcterms:modified xsi:type="dcterms:W3CDTF">2022-12-23T23:28:37Z</dcterms:modified>
</cp:coreProperties>
</file>