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67" r:id="rId1"/>
    <p:sldMasterId id="2147483801" r:id="rId2"/>
    <p:sldMasterId id="2147483807" r:id="rId3"/>
    <p:sldMasterId id="2147483819" r:id="rId4"/>
  </p:sldMasterIdLst>
  <p:notesMasterIdLst>
    <p:notesMasterId r:id="rId17"/>
  </p:notesMasterIdLst>
  <p:handoutMasterIdLst>
    <p:handoutMasterId r:id="rId18"/>
  </p:handoutMasterIdLst>
  <p:sldIdLst>
    <p:sldId id="306" r:id="rId5"/>
    <p:sldId id="282" r:id="rId6"/>
    <p:sldId id="308" r:id="rId7"/>
    <p:sldId id="285" r:id="rId8"/>
    <p:sldId id="309" r:id="rId9"/>
    <p:sldId id="307" r:id="rId10"/>
    <p:sldId id="310" r:id="rId11"/>
    <p:sldId id="294" r:id="rId12"/>
    <p:sldId id="311" r:id="rId13"/>
    <p:sldId id="290" r:id="rId14"/>
    <p:sldId id="305" r:id="rId15"/>
    <p:sldId id="312" r:id="rId16"/>
  </p:sldIdLst>
  <p:sldSz cx="12192000" cy="6858000"/>
  <p:notesSz cx="6858000" cy="9144000"/>
  <p:embeddedFontLst>
    <p:embeddedFont>
      <p:font typeface="Aldhabi" panose="01000000000000000000" pitchFamily="2" charset="-78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Tahoma" panose="020B0604030504040204" pitchFamily="34" charset="0"/>
      <p:regular r:id="rId26"/>
      <p:bold r:id="rId27"/>
    </p:embeddedFont>
    <p:embeddedFont>
      <p:font typeface="Twinkl" panose="020B0604020202020204" charset="0"/>
      <p:regular r:id="rId28"/>
      <p:bold r:id="rId29"/>
    </p:embeddedFont>
    <p:embeddedFont>
      <p:font typeface="Twinkl SemiBold" charset="0"/>
      <p:bold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453" userDrawn="1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pos="7196" userDrawn="1">
          <p15:clr>
            <a:srgbClr val="A4A3A4"/>
          </p15:clr>
        </p15:guide>
        <p15:guide id="6" orient="horz" pos="346" userDrawn="1">
          <p15:clr>
            <a:srgbClr val="A4A3A4"/>
          </p15:clr>
        </p15:guide>
        <p15:guide id="7" pos="635" userDrawn="1">
          <p15:clr>
            <a:srgbClr val="A4A3A4"/>
          </p15:clr>
        </p15:guide>
        <p15:guide id="8" orient="horz" pos="482" userDrawn="1">
          <p15:clr>
            <a:srgbClr val="A4A3A4"/>
          </p15:clr>
        </p15:guide>
        <p15:guide id="9" orient="horz" pos="3816" userDrawn="1">
          <p15:clr>
            <a:srgbClr val="A4A3A4"/>
          </p15:clr>
        </p15:guide>
        <p15:guide id="10" pos="704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4F0"/>
    <a:srgbClr val="B96D56"/>
    <a:srgbClr val="CECECE"/>
    <a:srgbClr val="A9CA4F"/>
    <a:srgbClr val="93C73E"/>
    <a:srgbClr val="5E9432"/>
    <a:srgbClr val="FF8500"/>
    <a:srgbClr val="C2CCFF"/>
    <a:srgbClr val="E6E6E6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66" autoAdjust="0"/>
    <p:restoredTop sz="94660"/>
  </p:normalViewPr>
  <p:slideViewPr>
    <p:cSldViewPr snapToGrid="0">
      <p:cViewPr varScale="1">
        <p:scale>
          <a:sx n="86" d="100"/>
          <a:sy n="86" d="100"/>
        </p:scale>
        <p:origin x="398" y="67"/>
      </p:cViewPr>
      <p:guideLst>
        <p:guide orient="horz" pos="2137"/>
        <p:guide pos="3840"/>
        <p:guide pos="453"/>
        <p:guide orient="horz" pos="4065"/>
        <p:guide pos="7196"/>
        <p:guide orient="horz" pos="346"/>
        <p:guide pos="635"/>
        <p:guide orient="horz" pos="482"/>
        <p:guide orient="horz" pos="3816"/>
        <p:guide pos="704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3.fntdata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FF425AC-07FA-4D91-9732-1E8A8DA65ADB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C003964-92E7-445E-94FE-8CFA1635FA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1079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CC6E71B-0298-4738-92DC-7B34E3E08948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1741FAF-8D6C-46ED-976B-F336FC0D73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8592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8361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A5927C6-6A0D-4DF6-81EF-8EF692D10E45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1756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5912C8F5-7198-40E7-8383-B689E65057EE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8526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EAE13FAB-D6B8-4604-AEF2-F487278543F3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7396ED4-5757-4174-B2CC-A42A435F8D71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4B09401-70CB-4182-9E8F-12CE30EB5796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solidFill>
                  <a:srgbClr val="1C1C1C"/>
                </a:solidFill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B61DEFE-3D77-49D4-8EA6-FBA7BE534462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solidFill>
                  <a:srgbClr val="1C1C1C"/>
                </a:solidFill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DFC85041-5296-4D3D-949D-4ACBE9AEC73D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65562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504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9944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A5927C6-6A0D-4DF6-81EF-8EF692D10E45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819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5912C8F5-7198-40E7-8383-B689E65057EE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833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EAE13FAB-D6B8-4604-AEF2-F487278543F3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7396ED4-5757-4174-B2CC-A42A435F8D71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4B09401-70CB-4182-9E8F-12CE30EB5796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solidFill>
                  <a:srgbClr val="1C1C1C"/>
                </a:solidFill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B61DEFE-3D77-49D4-8EA6-FBA7BE534462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solidFill>
                  <a:srgbClr val="1C1C1C"/>
                </a:solidFill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DFC85041-5296-4D3D-949D-4ACBE9AEC73D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133549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5597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BBE6-465F-4922-94E3-B476654876C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06/01/2021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B1346-6D42-47EE-98DE-1E8C2A95314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3799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BBE6-465F-4922-94E3-B476654876C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06/01/2021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B1346-6D42-47EE-98DE-1E8C2A95314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4649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BBE6-465F-4922-94E3-B476654876C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06/01/2021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B1346-6D42-47EE-98DE-1E8C2A95314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0418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BBE6-465F-4922-94E3-B476654876C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06/01/2021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B1346-6D42-47EE-98DE-1E8C2A95314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2128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BBE6-465F-4922-94E3-B476654876C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06/01/2021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B1346-6D42-47EE-98DE-1E8C2A95314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7682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BBE6-465F-4922-94E3-B476654876C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06/01/2021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B1346-6D42-47EE-98DE-1E8C2A95314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5921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BBE6-465F-4922-94E3-B476654876C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06/01/2021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B1346-6D42-47EE-98DE-1E8C2A95314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8335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BBE6-465F-4922-94E3-B476654876C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06/01/2021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B1346-6D42-47EE-98DE-1E8C2A95314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0230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BBE6-465F-4922-94E3-B476654876C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06/01/2021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B1346-6D42-47EE-98DE-1E8C2A95314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9427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9710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1423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25370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39385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64923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solidFill>
                  <a:srgbClr val="1C1C1C"/>
                </a:solidFill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solidFill>
                  <a:srgbClr val="1C1C1C"/>
                </a:solidFill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327739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61209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4B6BEFF4-20AD-40E8-8A7E-957AA204F14E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41558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4B6BEFF4-20AD-40E8-8A7E-957AA204F14E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71939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>
                <a:solidFill>
                  <a:srgbClr val="1C1C1C"/>
                </a:solidFill>
              </a:rPr>
              <a:pPr/>
              <a:t>1/6/2021</a:t>
            </a:fld>
            <a:endParaRPr lang="en-US">
              <a:solidFill>
                <a:srgbClr val="1C1C1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1C1C1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>
                <a:solidFill>
                  <a:srgbClr val="1C1C1C"/>
                </a:solidFill>
              </a:rPr>
              <a:pPr/>
              <a:t>‹#›</a:t>
            </a:fld>
            <a:endParaRPr lang="en-US">
              <a:solidFill>
                <a:srgbClr val="1C1C1C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772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25.xml"/><Relationship Id="rId9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6124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95634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29DBBBE6-465F-4922-94E3-B476654876C9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06/01/2021</a:t>
            </a:fld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72B1346-6D42-47EE-98DE-1E8C2A95314F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552710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19905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publicdomainfiles.com/show_file.php?id=13936228817282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078"/>
          <p:cNvSpPr txBox="1">
            <a:spLocks noChangeArrowheads="1"/>
          </p:cNvSpPr>
          <p:nvPr/>
        </p:nvSpPr>
        <p:spPr bwMode="auto">
          <a:xfrm>
            <a:off x="6923087" y="2652209"/>
            <a:ext cx="31877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ar-SA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الصـف : </a:t>
            </a:r>
            <a:r>
              <a:rPr lang="ar-AE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الثاني</a:t>
            </a:r>
            <a:endParaRPr lang="en-US" sz="3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 Box 3079"/>
          <p:cNvSpPr txBox="1">
            <a:spLocks noChangeArrowheads="1"/>
          </p:cNvSpPr>
          <p:nvPr/>
        </p:nvSpPr>
        <p:spPr bwMode="auto">
          <a:xfrm>
            <a:off x="5919464" y="3612300"/>
            <a:ext cx="4451350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7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المـــادة / </a:t>
            </a:r>
            <a:r>
              <a:rPr lang="ar-AE" sz="27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</a:t>
            </a:r>
            <a:r>
              <a:rPr lang="ar-SA" sz="27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علــــــــــــــوم</a:t>
            </a:r>
            <a:endParaRPr lang="en-US" sz="27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en-US" sz="788" dirty="0">
              <a:solidFill>
                <a:srgbClr val="FFFF00"/>
              </a:solidFill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2577" y="6010507"/>
            <a:ext cx="1748148" cy="9489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0733" y="457354"/>
            <a:ext cx="1114425" cy="60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120"/>
          <a:stretch>
            <a:fillRect/>
          </a:stretch>
        </p:blipFill>
        <p:spPr bwMode="auto">
          <a:xfrm>
            <a:off x="442019" y="188690"/>
            <a:ext cx="1268413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695597" y="4620824"/>
            <a:ext cx="32047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Thursday7/1/202</a:t>
            </a: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979938" y="1263011"/>
            <a:ext cx="6349396" cy="673100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109538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rtl="1" eaLnBrk="1" hangingPunct="1">
              <a:lnSpc>
                <a:spcPct val="70000"/>
              </a:lnSpc>
              <a:defRPr/>
            </a:pPr>
            <a:r>
              <a:rPr lang="ar-AE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كيف تبدو  اليابسة</a:t>
            </a:r>
          </a:p>
          <a:p>
            <a:pPr algn="ctr" rtl="1" eaLnBrk="1" hangingPunct="1">
              <a:lnSpc>
                <a:spcPct val="70000"/>
              </a:lnSpc>
              <a:defRPr/>
            </a:pPr>
            <a:endParaRPr lang="ar-AE" sz="4000" b="1" dirty="0"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 rtl="1" eaLnBrk="1" hangingPunct="1">
              <a:lnSpc>
                <a:spcPct val="70000"/>
              </a:lnSpc>
              <a:defRPr/>
            </a:pPr>
            <a:r>
              <a:rPr lang="ar-AE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على سطح الأرض؟</a:t>
            </a:r>
          </a:p>
        </p:txBody>
      </p:sp>
      <p:sp>
        <p:nvSpPr>
          <p:cNvPr id="9" name="Oval 8"/>
          <p:cNvSpPr/>
          <p:nvPr/>
        </p:nvSpPr>
        <p:spPr>
          <a:xfrm>
            <a:off x="5480276" y="2929228"/>
            <a:ext cx="1136342" cy="781235"/>
          </a:xfrm>
          <a:prstGeom prst="ellipse">
            <a:avLst/>
          </a:prstGeom>
          <a:solidFill>
            <a:srgbClr val="B96D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A959DC2-4028-49B5-A3EF-715EE6AE82F0}"/>
              </a:ext>
            </a:extLst>
          </p:cNvPr>
          <p:cNvGrpSpPr/>
          <p:nvPr/>
        </p:nvGrpSpPr>
        <p:grpSpPr>
          <a:xfrm>
            <a:off x="5450595" y="5647498"/>
            <a:ext cx="1157996" cy="1060882"/>
            <a:chOff x="3629978" y="4347438"/>
            <a:chExt cx="1296388" cy="1296388"/>
          </a:xfrm>
          <a:noFill/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6ED3648-E31A-4A91-BF8D-EB057A47EA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6"/>
                </a:ext>
              </a:extLst>
            </a:blip>
            <a:stretch>
              <a:fillRect/>
            </a:stretch>
          </p:blipFill>
          <p:spPr>
            <a:xfrm>
              <a:off x="3629978" y="4347438"/>
              <a:ext cx="1296388" cy="1296388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113C09B-8517-4D7B-9B4A-0E50409A2B46}"/>
                </a:ext>
              </a:extLst>
            </p:cNvPr>
            <p:cNvSpPr txBox="1"/>
            <p:nvPr/>
          </p:nvSpPr>
          <p:spPr>
            <a:xfrm>
              <a:off x="3704319" y="4348688"/>
              <a:ext cx="1147703" cy="78981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ar-AE" sz="36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  <a:latin typeface="Aldhabi" panose="01000000000000000000" pitchFamily="2" charset="-78"/>
                  <a:cs typeface="Aldhabi" panose="01000000000000000000" pitchFamily="2" charset="-78"/>
                </a:rPr>
                <a:t>مي العاني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92436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1843466" y="1696592"/>
            <a:ext cx="8639175" cy="4143375"/>
            <a:chOff x="-597929" y="2197557"/>
            <a:chExt cx="8637973" cy="4143426"/>
          </a:xfrm>
        </p:grpSpPr>
        <p:pic>
          <p:nvPicPr>
            <p:cNvPr id="12292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83" t="4613" r="2077"/>
            <a:stretch>
              <a:fillRect/>
            </a:stretch>
          </p:blipFill>
          <p:spPr bwMode="auto">
            <a:xfrm>
              <a:off x="-597929" y="2197557"/>
              <a:ext cx="8637973" cy="4143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0894" y="4248632"/>
              <a:ext cx="1695214" cy="160815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36949" y="3821589"/>
              <a:ext cx="1649184" cy="169229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30551" y="4702663"/>
              <a:ext cx="1538074" cy="146369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3" name="Rectangle 2"/>
          <p:cNvSpPr/>
          <p:nvPr/>
        </p:nvSpPr>
        <p:spPr>
          <a:xfrm>
            <a:off x="1233996" y="838525"/>
            <a:ext cx="8577133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 eaLnBrk="1" hangingPunct="1">
              <a:lnSpc>
                <a:spcPct val="70000"/>
              </a:lnSpc>
              <a:defRPr/>
            </a:pPr>
            <a:r>
              <a:rPr lang="ar-AE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كيف تبدو  اليابسة على سطح الأرض؟</a:t>
            </a:r>
          </a:p>
        </p:txBody>
      </p:sp>
    </p:spTree>
    <p:extLst>
      <p:ext uri="{BB962C8B-B14F-4D97-AF65-F5344CB8AC3E}">
        <p14:creationId xmlns:p14="http://schemas.microsoft.com/office/powerpoint/2010/main" val="1183983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364" y="1193282"/>
            <a:ext cx="8774615" cy="5626300"/>
          </a:xfrm>
          <a:prstGeom prst="rect">
            <a:avLst/>
          </a:prstGeom>
        </p:spPr>
      </p:pic>
      <p:sp>
        <p:nvSpPr>
          <p:cNvPr id="5" name="11"/>
          <p:cNvSpPr/>
          <p:nvPr/>
        </p:nvSpPr>
        <p:spPr>
          <a:xfrm>
            <a:off x="4083065" y="5886063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22"/>
          <p:cNvSpPr/>
          <p:nvPr/>
        </p:nvSpPr>
        <p:spPr>
          <a:xfrm>
            <a:off x="2138849" y="5886063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44"/>
          <p:cNvSpPr/>
          <p:nvPr/>
        </p:nvSpPr>
        <p:spPr>
          <a:xfrm>
            <a:off x="6027281" y="5886063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54"/>
          <p:cNvSpPr/>
          <p:nvPr/>
        </p:nvSpPr>
        <p:spPr>
          <a:xfrm>
            <a:off x="7971497" y="5886063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45"/>
          <p:cNvSpPr/>
          <p:nvPr/>
        </p:nvSpPr>
        <p:spPr>
          <a:xfrm>
            <a:off x="1041364" y="5886063"/>
            <a:ext cx="1097485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45"/>
          <p:cNvSpPr/>
          <p:nvPr/>
        </p:nvSpPr>
        <p:spPr>
          <a:xfrm>
            <a:off x="1041364" y="4949959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46"/>
          <p:cNvSpPr/>
          <p:nvPr/>
        </p:nvSpPr>
        <p:spPr>
          <a:xfrm>
            <a:off x="3002945" y="4949959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47"/>
          <p:cNvSpPr/>
          <p:nvPr/>
        </p:nvSpPr>
        <p:spPr>
          <a:xfrm>
            <a:off x="4947161" y="4949959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48"/>
          <p:cNvSpPr/>
          <p:nvPr/>
        </p:nvSpPr>
        <p:spPr>
          <a:xfrm>
            <a:off x="6891377" y="4949959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49"/>
          <p:cNvSpPr/>
          <p:nvPr/>
        </p:nvSpPr>
        <p:spPr>
          <a:xfrm>
            <a:off x="8835593" y="4949959"/>
            <a:ext cx="1080120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40"/>
          <p:cNvSpPr/>
          <p:nvPr/>
        </p:nvSpPr>
        <p:spPr>
          <a:xfrm>
            <a:off x="2148480" y="4010554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6" name="41"/>
          <p:cNvSpPr/>
          <p:nvPr/>
        </p:nvSpPr>
        <p:spPr>
          <a:xfrm>
            <a:off x="4092696" y="4010554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42"/>
          <p:cNvSpPr/>
          <p:nvPr/>
        </p:nvSpPr>
        <p:spPr>
          <a:xfrm>
            <a:off x="6036912" y="4010554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8" name="43"/>
          <p:cNvSpPr/>
          <p:nvPr/>
        </p:nvSpPr>
        <p:spPr>
          <a:xfrm>
            <a:off x="7981128" y="4010554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9" name="44"/>
          <p:cNvSpPr/>
          <p:nvPr/>
        </p:nvSpPr>
        <p:spPr>
          <a:xfrm>
            <a:off x="1050995" y="4010554"/>
            <a:ext cx="1097485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0" name="19"/>
          <p:cNvSpPr/>
          <p:nvPr/>
        </p:nvSpPr>
        <p:spPr>
          <a:xfrm>
            <a:off x="1050995" y="3074450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1" name="18"/>
          <p:cNvSpPr/>
          <p:nvPr/>
        </p:nvSpPr>
        <p:spPr>
          <a:xfrm>
            <a:off x="3012576" y="3074450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2" name="17"/>
          <p:cNvSpPr/>
          <p:nvPr/>
        </p:nvSpPr>
        <p:spPr>
          <a:xfrm>
            <a:off x="4957357" y="3063659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3" name="16"/>
          <p:cNvSpPr/>
          <p:nvPr/>
        </p:nvSpPr>
        <p:spPr>
          <a:xfrm>
            <a:off x="6901008" y="3084318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4" name="15"/>
          <p:cNvSpPr/>
          <p:nvPr/>
        </p:nvSpPr>
        <p:spPr>
          <a:xfrm>
            <a:off x="8845224" y="3074450"/>
            <a:ext cx="1070489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5" name="14"/>
          <p:cNvSpPr/>
          <p:nvPr/>
        </p:nvSpPr>
        <p:spPr>
          <a:xfrm>
            <a:off x="2127640" y="2138346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6" name="13"/>
          <p:cNvSpPr/>
          <p:nvPr/>
        </p:nvSpPr>
        <p:spPr>
          <a:xfrm>
            <a:off x="4108846" y="2172672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7" name="12"/>
          <p:cNvSpPr/>
          <p:nvPr/>
        </p:nvSpPr>
        <p:spPr>
          <a:xfrm>
            <a:off x="6016072" y="2138346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8" name="11"/>
          <p:cNvSpPr/>
          <p:nvPr/>
        </p:nvSpPr>
        <p:spPr>
          <a:xfrm>
            <a:off x="7960288" y="2138346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9" name="10"/>
          <p:cNvSpPr/>
          <p:nvPr/>
        </p:nvSpPr>
        <p:spPr>
          <a:xfrm>
            <a:off x="1030155" y="2138346"/>
            <a:ext cx="1097485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30" name="9"/>
          <p:cNvSpPr/>
          <p:nvPr/>
        </p:nvSpPr>
        <p:spPr>
          <a:xfrm>
            <a:off x="1030155" y="1202242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31" name="8"/>
          <p:cNvSpPr/>
          <p:nvPr/>
        </p:nvSpPr>
        <p:spPr>
          <a:xfrm>
            <a:off x="2991736" y="1206722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32" name="7"/>
          <p:cNvSpPr/>
          <p:nvPr/>
        </p:nvSpPr>
        <p:spPr>
          <a:xfrm>
            <a:off x="4935952" y="1202242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33" name="6"/>
          <p:cNvSpPr/>
          <p:nvPr/>
        </p:nvSpPr>
        <p:spPr>
          <a:xfrm>
            <a:off x="6891377" y="1201319"/>
            <a:ext cx="1944216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34" name="5"/>
          <p:cNvSpPr/>
          <p:nvPr/>
        </p:nvSpPr>
        <p:spPr>
          <a:xfrm>
            <a:off x="8824384" y="1202242"/>
            <a:ext cx="1080120" cy="936104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36" name="3"/>
          <p:cNvCxnSpPr/>
          <p:nvPr/>
        </p:nvCxnSpPr>
        <p:spPr>
          <a:xfrm>
            <a:off x="1030155" y="1202242"/>
            <a:ext cx="8785825" cy="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417666" y="627335"/>
            <a:ext cx="38170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ar-AE" sz="32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cs typeface="Sultan bold" pitchFamily="2" charset="-78"/>
              </a:rPr>
              <a:t>إستراتيجية :</a:t>
            </a:r>
            <a:r>
              <a:rPr lang="ar-SA" sz="32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cs typeface="Sultan bold" pitchFamily="2" charset="-78"/>
              </a:rPr>
              <a:t>ماذا يوجد خلف الجدار؟</a:t>
            </a:r>
            <a:endParaRPr lang="en-US" sz="3200" b="1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  <a:cs typeface="Sultan bold" pitchFamily="2" charset="-78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029" y="1648911"/>
            <a:ext cx="2325114" cy="5209089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 rot="654914">
            <a:off x="8871390" y="849872"/>
            <a:ext cx="2181271" cy="40011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ar-A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التهيئة الحافزة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015458" y="271654"/>
            <a:ext cx="8577133" cy="43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 eaLnBrk="1" hangingPunct="1">
              <a:lnSpc>
                <a:spcPct val="70000"/>
              </a:lnSpc>
              <a:defRPr/>
            </a:pPr>
            <a:r>
              <a:rPr lang="ar-AE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كيف تبدو  اليابسة على سطح الأرض؟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240618" y="1460173"/>
            <a:ext cx="4171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جبل جيس/ رأس الخيمة      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514976" y="3183486"/>
            <a:ext cx="836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ج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637914" y="3283148"/>
            <a:ext cx="836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27285" y="2354108"/>
            <a:ext cx="836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631081" y="2323931"/>
            <a:ext cx="836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ج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743406" y="4153185"/>
            <a:ext cx="836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ل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461740" y="4153185"/>
            <a:ext cx="836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2456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2" fill="hold">
                      <p:stCondLst>
                        <p:cond delay="0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6" fill="hold">
                      <p:stCondLst>
                        <p:cond delay="0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5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7" fill="hold">
                      <p:stCondLst>
                        <p:cond delay="0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4" fill="hold">
                      <p:stCondLst>
                        <p:cond delay="0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1" fill="hold">
                      <p:stCondLst>
                        <p:cond delay="0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2" fill="hold">
                      <p:stCondLst>
                        <p:cond delay="0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9" fill="hold">
                      <p:stCondLst>
                        <p:cond delay="0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0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6" fill="hold">
                      <p:stCondLst>
                        <p:cond delay="0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>
                      <p:stCondLst>
                        <p:cond delay="0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0" fill="hold">
                      <p:stCondLst>
                        <p:cond delay="0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4" fill="hold">
                      <p:stCondLst>
                        <p:cond delay="0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1" fill="hold">
                      <p:stCondLst>
                        <p:cond delay="0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tra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2" grpId="0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 txBox="1">
            <a:spLocks/>
          </p:cNvSpPr>
          <p:nvPr/>
        </p:nvSpPr>
        <p:spPr>
          <a:xfrm>
            <a:off x="3000674" y="1535320"/>
            <a:ext cx="7842250" cy="1155700"/>
          </a:xfrm>
          <a:prstGeom prst="rect">
            <a:avLst/>
          </a:prstGeom>
          <a:noFill/>
        </p:spPr>
        <p:txBody>
          <a:bodyPr anchor="ctr">
            <a:normAutofit fontScale="92500" lnSpcReduction="10000"/>
          </a:bodyPr>
          <a:lstStyle>
            <a:lvl1pPr marL="109538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r" rtl="1" eaLnBrk="1" hangingPunct="1">
              <a:lnSpc>
                <a:spcPct val="70000"/>
              </a:lnSpc>
              <a:defRPr/>
            </a:pPr>
            <a:endParaRPr lang="ar-SA" sz="700" b="1" dirty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700" b="1" dirty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3200" dirty="0">
              <a:solidFill>
                <a:srgbClr val="FF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 ناتج التعلم:</a:t>
            </a: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2400" b="1" dirty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يستقصي أشكال اليابسة  على الأرض.</a:t>
            </a: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4800" dirty="0">
              <a:solidFill>
                <a:srgbClr val="FF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eaLnBrk="1" hangingPunct="1">
              <a:lnSpc>
                <a:spcPct val="70000"/>
              </a:lnSpc>
              <a:defRPr/>
            </a:pPr>
            <a:endParaRPr lang="ar-AE" sz="32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33996" y="838525"/>
            <a:ext cx="8577133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 eaLnBrk="1" hangingPunct="1">
              <a:lnSpc>
                <a:spcPct val="70000"/>
              </a:lnSpc>
              <a:defRPr/>
            </a:pPr>
            <a:r>
              <a:rPr lang="ar-AE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كيف تبدو  اليابسة على سطح الأرض؟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94884" y="2774618"/>
            <a:ext cx="578676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ar-AE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كلمات الدرس:</a:t>
            </a:r>
            <a:endParaRPr lang="ar-AE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 rtl="1">
              <a:defRPr/>
            </a:pP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أشكال الأرض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Earth's forms </a:t>
            </a: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 rtl="1">
              <a:defRPr/>
            </a:pP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الجبل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mountain </a:t>
            </a:r>
          </a:p>
          <a:p>
            <a:pPr algn="r" rtl="1">
              <a:defRPr/>
            </a:pP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السهل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plain </a:t>
            </a:r>
          </a:p>
          <a:p>
            <a:pPr algn="r" rtl="1">
              <a:defRPr/>
            </a:pP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الوادي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valley </a:t>
            </a:r>
            <a:endParaRPr lang="ar-AE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223" y="1919028"/>
            <a:ext cx="1857661" cy="13932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01" y="3781032"/>
            <a:ext cx="2096439" cy="1240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32" b="7999"/>
          <a:stretch>
            <a:fillRect/>
          </a:stretch>
        </p:blipFill>
        <p:spPr bwMode="auto">
          <a:xfrm>
            <a:off x="3513525" y="4580190"/>
            <a:ext cx="2185069" cy="1405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976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أشكال اليابس والماء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22706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97476" y="2099602"/>
            <a:ext cx="7661823" cy="375728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07363" y="596651"/>
            <a:ext cx="9836458" cy="757130"/>
          </a:xfrm>
          <a:prstGeom prst="rect">
            <a:avLst/>
          </a:prstGeom>
          <a:noFill/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كيف تبدو اليابسة على سطح الأرض؟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ناتج التعلم: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يحدد تضاريس  وخصائص اليابسة على سطح الأرض</a:t>
            </a:r>
            <a:r>
              <a:rPr lang="ar-AE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r" rtl="1">
              <a:defRPr/>
            </a:pPr>
            <a:r>
              <a:rPr lang="ar-AE" b="1" dirty="0">
                <a:solidFill>
                  <a:srgbClr val="FF0000"/>
                </a:solidFill>
              </a:rPr>
              <a:t>كلمات الدرس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   أشكال الأرض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Earth's forms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الجبل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mountain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-السهل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plain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الوادي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valley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en-US" sz="1600" b="1" dirty="0">
              <a:solidFill>
                <a:srgbClr val="1C1C1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B5E5FD-F269-4AFE-8B51-3A13A8AF808B}"/>
              </a:ext>
            </a:extLst>
          </p:cNvPr>
          <p:cNvSpPr txBox="1"/>
          <p:nvPr/>
        </p:nvSpPr>
        <p:spPr>
          <a:xfrm>
            <a:off x="3266549" y="1513341"/>
            <a:ext cx="4998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إستراتيجية : </a:t>
            </a:r>
            <a:r>
              <a:rPr lang="ar-AE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أسمع وأشاهد وأدون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F2F765-9BDF-4ED9-90CD-1DEF31F28B6B}"/>
              </a:ext>
            </a:extLst>
          </p:cNvPr>
          <p:cNvSpPr txBox="1"/>
          <p:nvPr/>
        </p:nvSpPr>
        <p:spPr>
          <a:xfrm rot="21101457">
            <a:off x="736847" y="326687"/>
            <a:ext cx="2130640" cy="523220"/>
          </a:xfrm>
          <a:prstGeom prst="rect">
            <a:avLst/>
          </a:prstGeom>
          <a:solidFill>
            <a:srgbClr val="2269A7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</a:rPr>
              <a:t>هيا نستكشف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2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40954" t="5041"/>
          <a:stretch/>
        </p:blipFill>
        <p:spPr>
          <a:xfrm>
            <a:off x="5992427" y="1651246"/>
            <a:ext cx="5022310" cy="41425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6322" y="1702846"/>
            <a:ext cx="4604163" cy="36326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207363" y="596651"/>
            <a:ext cx="9836458" cy="757130"/>
          </a:xfrm>
          <a:prstGeom prst="rect">
            <a:avLst/>
          </a:prstGeom>
          <a:noFill/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كيف تبدو اليابسة على سطح الأرض؟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ناتج التعلم: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يحدد تضاريس  وخصائص اليابسة على سطح الأرض</a:t>
            </a:r>
            <a:r>
              <a:rPr lang="ar-AE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r" rtl="1">
              <a:defRPr/>
            </a:pPr>
            <a:r>
              <a:rPr lang="ar-AE" b="1" dirty="0">
                <a:solidFill>
                  <a:srgbClr val="FF0000"/>
                </a:solidFill>
              </a:rPr>
              <a:t>كلمات الدرس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   أشكال الأرض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Earth's forms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الجبل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mountain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-السهل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plain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الوادي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valley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en-US" sz="1600" b="1" dirty="0">
              <a:solidFill>
                <a:srgbClr val="1C1C1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935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03828" y="1469191"/>
            <a:ext cx="7181989" cy="4657725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117" y="2077373"/>
            <a:ext cx="4459019" cy="29726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07363" y="596651"/>
            <a:ext cx="9836458" cy="757130"/>
          </a:xfrm>
          <a:prstGeom prst="rect">
            <a:avLst/>
          </a:prstGeom>
          <a:noFill/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كيف تبدو اليابسة على سطح الأرض؟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ناتج التعلم: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يحدد تضاريس  وخصائص اليابسة على سطح الأرض</a:t>
            </a:r>
            <a:r>
              <a:rPr lang="ar-AE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r" rtl="1">
              <a:defRPr/>
            </a:pPr>
            <a:r>
              <a:rPr lang="ar-AE" b="1" dirty="0">
                <a:solidFill>
                  <a:srgbClr val="FF0000"/>
                </a:solidFill>
              </a:rPr>
              <a:t>كلمات الدرس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   أشكال الأرض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Earth's forms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الجبل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mountain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-السهل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plain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الوادي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valley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en-US" sz="1600" b="1" dirty="0">
              <a:solidFill>
                <a:srgbClr val="1C1C1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627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 rot="20894340">
            <a:off x="927659" y="619429"/>
            <a:ext cx="2125535" cy="523220"/>
          </a:xfrm>
          <a:prstGeom prst="rect">
            <a:avLst/>
          </a:prstGeom>
          <a:solidFill>
            <a:srgbClr val="A9CA4F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r>
              <a:rPr lang="ar-AE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تقييم مرحلي </a:t>
            </a:r>
            <a:endParaRPr lang="en-US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09204" y="1542135"/>
            <a:ext cx="8552774" cy="45434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66120" y="4589755"/>
            <a:ext cx="1482571" cy="577049"/>
          </a:xfrm>
          <a:prstGeom prst="rect">
            <a:avLst/>
          </a:prstGeom>
          <a:solidFill>
            <a:srgbClr val="FBF4F0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255581" y="4671134"/>
            <a:ext cx="1501805" cy="815266"/>
          </a:xfrm>
          <a:prstGeom prst="rect">
            <a:avLst/>
          </a:prstGeom>
          <a:solidFill>
            <a:srgbClr val="FBF4F0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2877844" y="4671134"/>
            <a:ext cx="1482571" cy="577049"/>
          </a:xfrm>
          <a:prstGeom prst="rect">
            <a:avLst/>
          </a:prstGeom>
          <a:solidFill>
            <a:srgbClr val="FBF4F0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878301"/>
            <a:ext cx="51631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إستراتيجية : المقارنة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07363" y="596651"/>
            <a:ext cx="9836458" cy="757130"/>
          </a:xfrm>
          <a:prstGeom prst="rect">
            <a:avLst/>
          </a:prstGeom>
          <a:noFill/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كيف تبدو اليابسة على سطح الأرض؟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ناتج التعلم: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يحدد تضاريس  وخصائص اليابسة على سطح الأرض</a:t>
            </a:r>
            <a:r>
              <a:rPr lang="ar-AE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r" rtl="1">
              <a:defRPr/>
            </a:pPr>
            <a:r>
              <a:rPr lang="ar-AE" b="1" dirty="0">
                <a:solidFill>
                  <a:srgbClr val="FF0000"/>
                </a:solidFill>
              </a:rPr>
              <a:t>كلمات الدرس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   أشكال الأرض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Earth's forms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الجبل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mountain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-السهل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plain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الوادي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valley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en-US" sz="1600" b="1" dirty="0">
              <a:solidFill>
                <a:srgbClr val="1C1C1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483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4191"/>
          <a:stretch/>
        </p:blipFill>
        <p:spPr>
          <a:xfrm>
            <a:off x="2485748" y="408373"/>
            <a:ext cx="7306322" cy="59229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59262" y="1544714"/>
            <a:ext cx="3684233" cy="577049"/>
          </a:xfrm>
          <a:prstGeom prst="rect">
            <a:avLst/>
          </a:prstGeom>
          <a:solidFill>
            <a:srgbClr val="FBF4F0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231472" y="3679793"/>
            <a:ext cx="2308194" cy="577049"/>
          </a:xfrm>
          <a:prstGeom prst="rect">
            <a:avLst/>
          </a:prstGeom>
          <a:solidFill>
            <a:srgbClr val="FBF4F0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338656" y="2863047"/>
            <a:ext cx="2938508" cy="577049"/>
          </a:xfrm>
          <a:prstGeom prst="rect">
            <a:avLst/>
          </a:prstGeom>
          <a:solidFill>
            <a:srgbClr val="FBF4F0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427433" y="3679793"/>
            <a:ext cx="3116062" cy="577049"/>
          </a:xfrm>
          <a:prstGeom prst="rect">
            <a:avLst/>
          </a:prstGeom>
          <a:solidFill>
            <a:srgbClr val="FBF4F0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427433" y="4496539"/>
            <a:ext cx="2787587" cy="577049"/>
          </a:xfrm>
          <a:prstGeom prst="rect">
            <a:avLst/>
          </a:prstGeom>
          <a:solidFill>
            <a:srgbClr val="FBF4F0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848252" y="5602595"/>
            <a:ext cx="6695243" cy="728756"/>
          </a:xfrm>
          <a:prstGeom prst="rect">
            <a:avLst/>
          </a:prstGeom>
          <a:solidFill>
            <a:srgbClr val="FBF4F0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0894340">
            <a:off x="3982361" y="947967"/>
            <a:ext cx="2125535" cy="523220"/>
          </a:xfrm>
          <a:prstGeom prst="rect">
            <a:avLst/>
          </a:prstGeom>
          <a:solidFill>
            <a:srgbClr val="A9CA4F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r>
              <a:rPr lang="ar-AE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تقييم مرحلي </a:t>
            </a:r>
            <a:endParaRPr lang="en-US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47"/>
          <a:stretch/>
        </p:blipFill>
        <p:spPr>
          <a:xfrm>
            <a:off x="0" y="4519829"/>
            <a:ext cx="2162919" cy="216553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-157696" y="1209577"/>
            <a:ext cx="3155087" cy="2400657"/>
          </a:xfrm>
          <a:prstGeom prst="rect">
            <a:avLst/>
          </a:prstGeom>
          <a:noFill/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كيف تبدو اليابسة على سطح الأرض؟</a:t>
            </a:r>
            <a:endParaRPr lang="en-US" sz="1600" b="1" dirty="0">
              <a:solidFill>
                <a:srgbClr val="1C1C1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1600" b="1" dirty="0">
              <a:solidFill>
                <a:srgbClr val="1C1C1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ناتج التعلم: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يحدد تضاريس  وخصائص اليابسة على سطح الأرض</a:t>
            </a:r>
            <a:r>
              <a:rPr lang="ar-AE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b="1" dirty="0">
              <a:solidFill>
                <a:srgbClr val="1C1C1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AE" b="1" dirty="0">
              <a:solidFill>
                <a:srgbClr val="1C1C1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>
              <a:defRPr/>
            </a:pPr>
            <a:r>
              <a:rPr lang="ar-AE" b="1" dirty="0">
                <a:solidFill>
                  <a:srgbClr val="FF0000"/>
                </a:solidFill>
              </a:rPr>
              <a:t>كلمات الدرس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   أشكال الأرض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Earth's forms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الجبل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mountain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-السهل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plain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الوادي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valley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en-US" sz="1600" b="1" dirty="0">
              <a:solidFill>
                <a:srgbClr val="1C1C1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588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>
          <a:xfrm>
            <a:off x="-643382" y="1310130"/>
            <a:ext cx="51631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إستراتيجية : التفكير الناقد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99" y="2001831"/>
            <a:ext cx="2199628" cy="154253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965142" y="2134082"/>
            <a:ext cx="79896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A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أراد فيصل أن يقدم بحثا في مادة العلوم  عن أنواع الجبال وكيف تتشكل, حيث جمع بعضا من صور الجبال.</a:t>
            </a:r>
          </a:p>
          <a:p>
            <a:pPr algn="r" rtl="1"/>
            <a:r>
              <a:rPr lang="ar-A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هل يمكن أن تساعد فيصل في وصف أنواع هذه الجبال ؟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687" t="17057" r="4169" b="6306"/>
          <a:stretch/>
        </p:blipFill>
        <p:spPr>
          <a:xfrm>
            <a:off x="7380307" y="3544367"/>
            <a:ext cx="3612719" cy="21844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4421" y="2965481"/>
            <a:ext cx="2952279" cy="20221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معلوماتٌ وصور تُثيرك لزيارة الجبل الاخضر في عمان | هوليداي-مي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230" y="3684931"/>
            <a:ext cx="2725160" cy="20438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336400" y="3100057"/>
            <a:ext cx="1473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</a:rPr>
              <a:t>جبال جليدية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30989" y="3116937"/>
            <a:ext cx="1473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</a:rPr>
              <a:t>جبل بركاني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65142" y="5913468"/>
            <a:ext cx="1920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</a:rPr>
              <a:t>جبال خضراء سياحية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6993" y="3508216"/>
            <a:ext cx="27542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AE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فسر لماذا تكون هناك مدن قرب بعض الجبال البركانية ؟</a:t>
            </a:r>
          </a:p>
          <a:p>
            <a:pPr algn="ctr"/>
            <a:endParaRPr lang="ar-AE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07363" y="596651"/>
            <a:ext cx="9836458" cy="757130"/>
          </a:xfrm>
          <a:prstGeom prst="rect">
            <a:avLst/>
          </a:prstGeom>
          <a:noFill/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كيف تبدو اليابسة على سطح الأرض؟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ناتج التعلم: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يحدد تضاريس  وخصائص اليابسة على سطح الأرض</a:t>
            </a:r>
            <a:r>
              <a:rPr lang="ar-AE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r" rtl="1">
              <a:defRPr/>
            </a:pPr>
            <a:r>
              <a:rPr lang="ar-AE" b="1" dirty="0">
                <a:solidFill>
                  <a:srgbClr val="FF0000"/>
                </a:solidFill>
              </a:rPr>
              <a:t>كلمات الدرس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   أشكال الأرض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Earth's forms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الجبل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mountain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-السهل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plain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الوادي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valley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en-US" sz="1600" b="1" dirty="0">
              <a:solidFill>
                <a:srgbClr val="1C1C1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906DA4F-A1E7-42DB-875C-FCCEB2540693}"/>
              </a:ext>
            </a:extLst>
          </p:cNvPr>
          <p:cNvSpPr txBox="1"/>
          <p:nvPr/>
        </p:nvSpPr>
        <p:spPr>
          <a:xfrm>
            <a:off x="1044611" y="4451918"/>
            <a:ext cx="192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</a:rPr>
              <a:t>لإن هذه البراكين  تكون غير نشطة.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440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8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06639" y="244319"/>
            <a:ext cx="2286000" cy="523220"/>
          </a:xfrm>
          <a:prstGeom prst="rect">
            <a:avLst/>
          </a:prstGeom>
          <a:solidFill>
            <a:srgbClr val="EEE7E1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يلا ابتكار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337516" y="1706113"/>
            <a:ext cx="4102728" cy="22975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46904" y="2013882"/>
            <a:ext cx="64076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utrosAdsProBold"/>
              </a:rPr>
              <a:t>ما الذي يمكنك استخدامه لصناعة نموذج </a:t>
            </a:r>
            <a:r>
              <a:rPr lang="ar-AE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لأشكال اليابسة في الصورة؟</a:t>
            </a:r>
            <a:endParaRPr lang="ar-AE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utrosAdsProBold"/>
            </a:endParaRPr>
          </a:p>
        </p:txBody>
      </p:sp>
      <p:sp>
        <p:nvSpPr>
          <p:cNvPr id="5" name="AutoShape 2" descr="مخروط بركاني - ويكيبيديا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0531" y="2854877"/>
            <a:ext cx="3071055" cy="2179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6450490" y="3756547"/>
            <a:ext cx="472347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utrosAdsProBold"/>
              </a:rPr>
              <a:t>كيف تساعد التكنولوجيا في تصميم طريقة لتسلق الجبال بصورة سريعة وبعيدة عن المخاطر , ابتكر حل باتباع خطوات عملية التصميم 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07363" y="596651"/>
            <a:ext cx="9836458" cy="757130"/>
          </a:xfrm>
          <a:prstGeom prst="rect">
            <a:avLst/>
          </a:prstGeom>
          <a:noFill/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كيف تبدو اليابسة على سطح الأرض؟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ناتج التعلم: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يحدد تضاريس  وخصائص اليابسة على سطح الأرض</a:t>
            </a:r>
            <a:r>
              <a:rPr lang="ar-AE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r" rtl="1">
              <a:defRPr/>
            </a:pPr>
            <a:r>
              <a:rPr lang="ar-AE" b="1" dirty="0">
                <a:solidFill>
                  <a:srgbClr val="FF0000"/>
                </a:solidFill>
              </a:rPr>
              <a:t>كلمات الدرس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   أشكال الأرض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Earth's forms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الجبل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mountain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-السهل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plain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الوادي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valley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en-US" sz="1600" b="1" dirty="0">
              <a:solidFill>
                <a:srgbClr val="1C1C1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4822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E5D5CA-60BA-45E3-97F2-7036611C6778}"/>
              </a:ext>
            </a:extLst>
          </p:cNvPr>
          <p:cNvSpPr txBox="1"/>
          <p:nvPr/>
        </p:nvSpPr>
        <p:spPr>
          <a:xfrm>
            <a:off x="1207363" y="596651"/>
            <a:ext cx="9836458" cy="757130"/>
          </a:xfrm>
          <a:prstGeom prst="rect">
            <a:avLst/>
          </a:prstGeom>
          <a:noFill/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كيف تبدو اليابسة على سطح الأرض؟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ناتج التعلم: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يحدد تضاريس  وخصائص اليابسة على سطح الأرض</a:t>
            </a:r>
            <a:r>
              <a:rPr lang="ar-AE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r" rtl="1">
              <a:defRPr/>
            </a:pPr>
            <a:r>
              <a:rPr lang="ar-AE" b="1" dirty="0">
                <a:solidFill>
                  <a:srgbClr val="FF0000"/>
                </a:solidFill>
              </a:rPr>
              <a:t>كلمات الدرس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   أشكال الأرض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Earth's forms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الجبل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mountain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-السهل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plain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الوادي</a:t>
            </a:r>
            <a:r>
              <a:rPr lang="en-US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valley </a:t>
            </a:r>
            <a:r>
              <a:rPr lang="ar-AE" sz="1600" b="1" dirty="0">
                <a:solidFill>
                  <a:srgbClr val="1C1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en-US" sz="1600" b="1" dirty="0">
              <a:solidFill>
                <a:srgbClr val="1C1C1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F00899-B4E5-4278-B378-EE8C7A5DDB7E}"/>
              </a:ext>
            </a:extLst>
          </p:cNvPr>
          <p:cNvSpPr/>
          <p:nvPr/>
        </p:nvSpPr>
        <p:spPr>
          <a:xfrm>
            <a:off x="-643382" y="1310130"/>
            <a:ext cx="51631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تقييم ختامي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BDEBEB-46FA-4839-891D-CEFBF1E1C5BF}"/>
              </a:ext>
            </a:extLst>
          </p:cNvPr>
          <p:cNvSpPr txBox="1"/>
          <p:nvPr/>
        </p:nvSpPr>
        <p:spPr>
          <a:xfrm>
            <a:off x="3927197" y="3220856"/>
            <a:ext cx="641411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i="0" dirty="0">
                <a:solidFill>
                  <a:srgbClr val="4347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597HJN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5BBFCE-5566-4942-8F7D-AF94D3E1E158}"/>
              </a:ext>
            </a:extLst>
          </p:cNvPr>
          <p:cNvSpPr txBox="1"/>
          <p:nvPr/>
        </p:nvSpPr>
        <p:spPr>
          <a:xfrm>
            <a:off x="1828800" y="2221373"/>
            <a:ext cx="71431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Goformative              join Code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4275D22-34AA-4EF5-9BB7-72AF939D5652}"/>
              </a:ext>
            </a:extLst>
          </p:cNvPr>
          <p:cNvCxnSpPr>
            <a:cxnSpLocks/>
          </p:cNvCxnSpPr>
          <p:nvPr/>
        </p:nvCxnSpPr>
        <p:spPr>
          <a:xfrm>
            <a:off x="4639107" y="2592496"/>
            <a:ext cx="160581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4096141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3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3262</TotalTime>
  <Words>485</Words>
  <Application>Microsoft Office PowerPoint</Application>
  <PresentationFormat>Widescreen</PresentationFormat>
  <Paragraphs>75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BoutrosAdsProBold</vt:lpstr>
      <vt:lpstr>Aldhabi</vt:lpstr>
      <vt:lpstr>Arial</vt:lpstr>
      <vt:lpstr>Calibri</vt:lpstr>
      <vt:lpstr>Open Sans</vt:lpstr>
      <vt:lpstr>Tahoma</vt:lpstr>
      <vt:lpstr>Calibri Light</vt:lpstr>
      <vt:lpstr>Twinkl</vt:lpstr>
      <vt:lpstr>Twinkl SemiBold</vt:lpstr>
      <vt:lpstr>2_Office Theme</vt:lpstr>
      <vt:lpstr>3_Office Theme</vt:lpstr>
      <vt:lpstr>4_Office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May M</cp:lastModifiedBy>
  <cp:revision>285</cp:revision>
  <dcterms:created xsi:type="dcterms:W3CDTF">2014-10-01T16:09:27Z</dcterms:created>
  <dcterms:modified xsi:type="dcterms:W3CDTF">2021-01-06T14:29:30Z</dcterms:modified>
</cp:coreProperties>
</file>