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08" r:id="rId1"/>
  </p:sldMasterIdLst>
  <p:notesMasterIdLst>
    <p:notesMasterId r:id="rId15"/>
  </p:notesMasterIdLst>
  <p:sldIdLst>
    <p:sldId id="256" r:id="rId2"/>
    <p:sldId id="257" r:id="rId3"/>
    <p:sldId id="760" r:id="rId4"/>
    <p:sldId id="721" r:id="rId5"/>
    <p:sldId id="718" r:id="rId6"/>
    <p:sldId id="722" r:id="rId7"/>
    <p:sldId id="769" r:id="rId8"/>
    <p:sldId id="761" r:id="rId9"/>
    <p:sldId id="770" r:id="rId10"/>
    <p:sldId id="762" r:id="rId11"/>
    <p:sldId id="771" r:id="rId12"/>
    <p:sldId id="768" r:id="rId13"/>
    <p:sldId id="772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4B0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3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680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58D805C0-3E3A-4B5E-B0DA-DD53EBF0E17D}" type="datetimeFigureOut">
              <a:rPr lang="ar-SA" smtClean="0"/>
              <a:t>6 ربيع الأول، 1442</a:t>
            </a:fld>
            <a:endParaRPr lang="ar-SA"/>
          </a:p>
        </p:txBody>
      </p:sp>
      <p:sp>
        <p:nvSpPr>
          <p:cNvPr id="4" name="عنصر نائب لصورة الشريحة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SA"/>
          </a:p>
        </p:txBody>
      </p:sp>
      <p:sp>
        <p:nvSpPr>
          <p:cNvPr id="5" name="عنصر نائب للملاحظات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ar-SA"/>
              <a:t>حرر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910E3299-05AB-4C56-83E6-0BC348068F63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270306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D536198E-9E48-4580-91A8-500ACAF38474}" type="datetimeFigureOut">
              <a:rPr lang="ar-SA" smtClean="0"/>
              <a:t>6 ربيع الأول، 1442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7730B3FC-10D6-4C27-A110-77ECBAFEA01F}" type="slidenum">
              <a:rPr lang="ar-SA" smtClean="0"/>
              <a:t>‹#›</a:t>
            </a:fld>
            <a:endParaRPr lang="ar-SA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726111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6198E-9E48-4580-91A8-500ACAF38474}" type="datetimeFigureOut">
              <a:rPr lang="ar-SA" smtClean="0"/>
              <a:t>6 ربيع الأول، 1442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0B3FC-10D6-4C27-A110-77ECBAFEA01F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5201523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D536198E-9E48-4580-91A8-500ACAF38474}" type="datetimeFigureOut">
              <a:rPr lang="ar-SA" smtClean="0"/>
              <a:t>6 ربيع الأول، 1442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7730B3FC-10D6-4C27-A110-77ECBAFEA01F}" type="slidenum">
              <a:rPr lang="ar-SA" smtClean="0"/>
              <a:t>‹#›</a:t>
            </a:fld>
            <a:endParaRPr lang="ar-SA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4107020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6198E-9E48-4580-91A8-500ACAF38474}" type="datetimeFigureOut">
              <a:rPr lang="ar-SA" smtClean="0"/>
              <a:t>6 ربيع الأول، 1442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0B3FC-10D6-4C27-A110-77ECBAFEA01F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97498253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6198E-9E48-4580-91A8-500ACAF38474}" type="datetimeFigureOut">
              <a:rPr lang="ar-SA" smtClean="0"/>
              <a:t>6 ربيع الأول، 1442</a:t>
            </a:fld>
            <a:endParaRPr lang="ar-S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0B3FC-10D6-4C27-A110-77ECBAFEA01F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3285455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6198E-9E48-4580-91A8-500ACAF38474}" type="datetimeFigureOut">
              <a:rPr lang="ar-SA" smtClean="0"/>
              <a:t>6 ربيع الأول، 1442</a:t>
            </a:fld>
            <a:endParaRPr lang="ar-S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0B3FC-10D6-4C27-A110-77ECBAFEA01F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6374619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6198E-9E48-4580-91A8-500ACAF38474}" type="datetimeFigureOut">
              <a:rPr lang="ar-SA" smtClean="0"/>
              <a:t>6 ربيع الأول، 1442</a:t>
            </a:fld>
            <a:endParaRPr lang="ar-S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0B3FC-10D6-4C27-A110-77ECBAFEA01F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6241115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D536198E-9E48-4580-91A8-500ACAF38474}" type="datetimeFigureOut">
              <a:rPr lang="ar-SA" smtClean="0"/>
              <a:t>6 ربيع الأول، 1442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7730B3FC-10D6-4C27-A110-77ECBAFEA01F}" type="slidenum">
              <a:rPr lang="ar-SA" smtClean="0"/>
              <a:t>‹#›</a:t>
            </a:fld>
            <a:endParaRPr lang="ar-SA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76614615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D536198E-9E48-4580-91A8-500ACAF38474}" type="datetimeFigureOut">
              <a:rPr lang="ar-SA" smtClean="0"/>
              <a:t>6 ربيع الأول، 1442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7730B3FC-10D6-4C27-A110-77ECBAFEA01F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1776099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6198E-9E48-4580-91A8-500ACAF38474}" type="datetimeFigureOut">
              <a:rPr lang="ar-SA" smtClean="0"/>
              <a:t>6 ربيع الأول، 1442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0B3FC-10D6-4C27-A110-77ECBAFEA01F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930100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6198E-9E48-4580-91A8-500ACAF38474}" type="datetimeFigureOut">
              <a:rPr lang="ar-SA" smtClean="0"/>
              <a:t>6 ربيع الأول، 1442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0B3FC-10D6-4C27-A110-77ECBAFEA01F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574224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D536198E-9E48-4580-91A8-500ACAF38474}" type="datetimeFigureOut">
              <a:rPr lang="ar-SA" smtClean="0"/>
              <a:t>6 ربيع الأول، 1442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7730B3FC-10D6-4C27-A110-77ECBAFEA01F}" type="slidenum">
              <a:rPr lang="ar-SA" smtClean="0"/>
              <a:t>‹#›</a:t>
            </a:fld>
            <a:endParaRPr lang="ar-SA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8594845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9B31E37E-9504-4914-A367-08804368584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ar-SA" dirty="0"/>
              <a:t>العاب</a:t>
            </a:r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id="{835CA1DE-59A9-41CA-8CB8-0DF6D99824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75118" y="3817887"/>
            <a:ext cx="3325228" cy="742279"/>
          </a:xfrm>
        </p:spPr>
        <p:txBody>
          <a:bodyPr/>
          <a:lstStyle/>
          <a:p>
            <a:pPr marL="0" indent="0" algn="ctr" defTabSz="914400" rtl="1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</a:pPr>
            <a:r>
              <a:rPr lang="ar-SA" dirty="0">
                <a:latin typeface="Arial" panose="020B0604020202020204" pitchFamily="34" charset="0"/>
                <a:cs typeface="Arial" panose="020B0604020202020204" pitchFamily="34" charset="0"/>
              </a:rPr>
              <a:t>حروف الوحدة الثانية</a:t>
            </a:r>
          </a:p>
        </p:txBody>
      </p:sp>
    </p:spTree>
    <p:extLst>
      <p:ext uri="{BB962C8B-B14F-4D97-AF65-F5344CB8AC3E}">
        <p14:creationId xmlns:p14="http://schemas.microsoft.com/office/powerpoint/2010/main" val="33994833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7499AE8E-306E-488D-95B6-A85D3C05EA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6839" y="2182904"/>
            <a:ext cx="10178322" cy="1492132"/>
          </a:xfrm>
        </p:spPr>
        <p:txBody>
          <a:bodyPr>
            <a:no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ar-SA" sz="125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حرف الصاد</a:t>
            </a:r>
          </a:p>
        </p:txBody>
      </p:sp>
    </p:spTree>
    <p:extLst>
      <p:ext uri="{BB962C8B-B14F-4D97-AF65-F5344CB8AC3E}">
        <p14:creationId xmlns:p14="http://schemas.microsoft.com/office/powerpoint/2010/main" val="17509759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ounded Rectangle 45"/>
          <p:cNvSpPr>
            <a:spLocks/>
          </p:cNvSpPr>
          <p:nvPr/>
        </p:nvSpPr>
        <p:spPr>
          <a:xfrm>
            <a:off x="3901471" y="94869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نَصَرَ</a:t>
            </a:r>
            <a:endParaRPr lang="en-US" sz="72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4" name="Rounded Rectangle 43"/>
          <p:cNvSpPr>
            <a:spLocks/>
          </p:cNvSpPr>
          <p:nvPr/>
        </p:nvSpPr>
        <p:spPr>
          <a:xfrm>
            <a:off x="1630233" y="971189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7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صَبَرَ</a:t>
            </a:r>
            <a:endParaRPr lang="en-US" sz="34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7" name="Rounded Rectangle 46"/>
          <p:cNvSpPr>
            <a:spLocks/>
          </p:cNvSpPr>
          <p:nvPr/>
        </p:nvSpPr>
        <p:spPr>
          <a:xfrm>
            <a:off x="6164642" y="94869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صَدَمَ</a:t>
            </a:r>
            <a:endParaRPr lang="en-US" sz="166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" name="Rounded Rectangle 48"/>
          <p:cNvSpPr>
            <a:spLocks/>
          </p:cNvSpPr>
          <p:nvPr/>
        </p:nvSpPr>
        <p:spPr>
          <a:xfrm>
            <a:off x="8406154" y="972941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72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صَدْرُ</a:t>
            </a:r>
          </a:p>
        </p:txBody>
      </p:sp>
      <p:sp>
        <p:nvSpPr>
          <p:cNvPr id="50" name="Rounded Rectangle 49"/>
          <p:cNvSpPr>
            <a:spLocks/>
          </p:cNvSpPr>
          <p:nvPr/>
        </p:nvSpPr>
        <p:spPr>
          <a:xfrm>
            <a:off x="1712987" y="257392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72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بَصَلُ</a:t>
            </a:r>
            <a:endParaRPr lang="en-US" sz="72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3" name="Rounded Rectangle 52"/>
          <p:cNvSpPr>
            <a:spLocks/>
          </p:cNvSpPr>
          <p:nvPr/>
        </p:nvSpPr>
        <p:spPr>
          <a:xfrm>
            <a:off x="3885866" y="261224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72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مِصْرُ</a:t>
            </a:r>
            <a:endParaRPr lang="en-US" sz="72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4" name="Rounded Rectangle 53"/>
          <p:cNvSpPr>
            <a:spLocks/>
          </p:cNvSpPr>
          <p:nvPr/>
        </p:nvSpPr>
        <p:spPr>
          <a:xfrm>
            <a:off x="6164639" y="264033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72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نُصِبَ</a:t>
            </a:r>
            <a:endParaRPr lang="en-US" sz="72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6" name="Rounded Rectangle 55"/>
          <p:cNvSpPr>
            <a:spLocks/>
          </p:cNvSpPr>
          <p:nvPr/>
        </p:nvSpPr>
        <p:spPr>
          <a:xfrm>
            <a:off x="8427782" y="264033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 rtl="1"/>
            <a:r>
              <a:rPr lang="ar-SA" sz="7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رَصَدَ  </a:t>
            </a:r>
            <a:r>
              <a:rPr lang="ar-SA" sz="9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7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8" name="Rounded Rectangle 57"/>
          <p:cNvSpPr>
            <a:spLocks/>
          </p:cNvSpPr>
          <p:nvPr/>
        </p:nvSpPr>
        <p:spPr>
          <a:xfrm>
            <a:off x="1678765" y="433197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بَصَرْ</a:t>
            </a:r>
            <a:endParaRPr lang="en-US" sz="60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0" name="Rounded Rectangle 59"/>
          <p:cNvSpPr>
            <a:spLocks/>
          </p:cNvSpPr>
          <p:nvPr/>
        </p:nvSpPr>
        <p:spPr>
          <a:xfrm>
            <a:off x="3901463" y="433197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نَصْرُ</a:t>
            </a:r>
            <a:endParaRPr lang="en-US" sz="66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1" name="Rounded Rectangle 60"/>
          <p:cNvSpPr>
            <a:spLocks/>
          </p:cNvSpPr>
          <p:nvPr/>
        </p:nvSpPr>
        <p:spPr>
          <a:xfrm>
            <a:off x="6230023" y="4311187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صُوصْ</a:t>
            </a:r>
            <a:endParaRPr lang="en-US" sz="60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3" name="Rounded Rectangle 62"/>
          <p:cNvSpPr>
            <a:spLocks/>
          </p:cNvSpPr>
          <p:nvPr/>
        </p:nvSpPr>
        <p:spPr>
          <a:xfrm>
            <a:off x="8443126" y="433197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72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صَادْ</a:t>
            </a:r>
            <a:endParaRPr lang="en-US" sz="66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مربع نص 2"/>
          <p:cNvSpPr txBox="1">
            <a:spLocks/>
          </p:cNvSpPr>
          <p:nvPr/>
        </p:nvSpPr>
        <p:spPr>
          <a:xfrm>
            <a:off x="1764223" y="190083"/>
            <a:ext cx="642871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A" sz="2800" dirty="0">
                <a:solidFill>
                  <a:schemeClr val="accent2">
                    <a:lumMod val="75000"/>
                  </a:schemeClr>
                </a:solidFill>
                <a:cs typeface="+mj-cs"/>
              </a:rPr>
              <a:t>استراتيجية التعلم باللعب – البطاقات التعليمية التفاعلية </a:t>
            </a:r>
          </a:p>
        </p:txBody>
      </p:sp>
      <p:sp>
        <p:nvSpPr>
          <p:cNvPr id="29" name="مستطيل 28"/>
          <p:cNvSpPr>
            <a:spLocks/>
          </p:cNvSpPr>
          <p:nvPr/>
        </p:nvSpPr>
        <p:spPr>
          <a:xfrm>
            <a:off x="2315580" y="5967431"/>
            <a:ext cx="7560840" cy="82065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2800" dirty="0">
                <a:solidFill>
                  <a:schemeClr val="accent2">
                    <a:lumMod val="75000"/>
                  </a:schemeClr>
                </a:solidFill>
                <a:cs typeface="+mj-cs"/>
              </a:rPr>
              <a:t>تختار الطالبة رقم وتقرأ الحرف بأصواته ومواضعه خلف الرقم ثم الاملاء </a:t>
            </a:r>
          </a:p>
        </p:txBody>
      </p:sp>
      <p:pic>
        <p:nvPicPr>
          <p:cNvPr id="30" name="صورة 2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26184" y="158249"/>
            <a:ext cx="1628775" cy="504825"/>
          </a:xfrm>
          <a:prstGeom prst="rect">
            <a:avLst/>
          </a:prstGeom>
        </p:spPr>
      </p:pic>
      <p:sp>
        <p:nvSpPr>
          <p:cNvPr id="31" name="Rounded Rectangle 30">
            <a:extLst>
              <a:ext uri="{FF2B5EF4-FFF2-40B4-BE49-F238E27FC236}">
                <a16:creationId xmlns:a16="http://schemas.microsoft.com/office/drawing/2014/main" id="{F92E14A1-57E9-694F-90D3-E4365AD5DFD5}"/>
              </a:ext>
            </a:extLst>
          </p:cNvPr>
          <p:cNvSpPr>
            <a:spLocks/>
          </p:cNvSpPr>
          <p:nvPr/>
        </p:nvSpPr>
        <p:spPr>
          <a:xfrm>
            <a:off x="8427782" y="2633023"/>
            <a:ext cx="2125980" cy="1556766"/>
          </a:xfrm>
          <a:prstGeom prst="roundRect">
            <a:avLst/>
          </a:prstGeom>
          <a:pattFill prst="pct80">
            <a:fgClr>
              <a:schemeClr val="tx2">
                <a:lumMod val="50000"/>
                <a:lumOff val="50000"/>
              </a:schemeClr>
            </a:fgClr>
            <a:bgClr>
              <a:schemeClr val="tx2">
                <a:lumMod val="25000"/>
                <a:lumOff val="75000"/>
              </a:schemeClr>
            </a:bgClr>
          </a:patt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srgbClr val="FFFFFF"/>
                </a:solidFill>
              </a:rPr>
              <a:t>٥</a:t>
            </a:r>
            <a:endParaRPr lang="en-US" sz="4950" b="1" dirty="0">
              <a:solidFill>
                <a:srgbClr val="FFFFFF"/>
              </a:solidFill>
            </a:endParaRPr>
          </a:p>
        </p:txBody>
      </p:sp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2B1E6A50-848E-184B-A77F-F6EEBC10B873}"/>
              </a:ext>
            </a:extLst>
          </p:cNvPr>
          <p:cNvSpPr>
            <a:spLocks/>
          </p:cNvSpPr>
          <p:nvPr/>
        </p:nvSpPr>
        <p:spPr>
          <a:xfrm>
            <a:off x="1687237" y="2573920"/>
            <a:ext cx="2125980" cy="1556766"/>
          </a:xfrm>
          <a:prstGeom prst="roundRect">
            <a:avLst/>
          </a:prstGeom>
          <a:pattFill prst="pct80">
            <a:fgClr>
              <a:schemeClr val="tx2">
                <a:lumMod val="50000"/>
                <a:lumOff val="50000"/>
              </a:schemeClr>
            </a:fgClr>
            <a:bgClr>
              <a:schemeClr val="tx2">
                <a:lumMod val="25000"/>
                <a:lumOff val="75000"/>
              </a:schemeClr>
            </a:bgClr>
          </a:patt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srgbClr val="FFFFFF"/>
                </a:solidFill>
              </a:rPr>
              <a:t>٨</a:t>
            </a:r>
            <a:endParaRPr lang="en-US" sz="4950" b="1" dirty="0">
              <a:solidFill>
                <a:srgbClr val="FFFFFF"/>
              </a:solidFill>
            </a:endParaRPr>
          </a:p>
        </p:txBody>
      </p:sp>
      <p:sp>
        <p:nvSpPr>
          <p:cNvPr id="33" name="Rounded Rectangle 32">
            <a:extLst>
              <a:ext uri="{FF2B5EF4-FFF2-40B4-BE49-F238E27FC236}">
                <a16:creationId xmlns:a16="http://schemas.microsoft.com/office/drawing/2014/main" id="{C2FEBF12-B992-B745-8A11-71F398EDF762}"/>
              </a:ext>
            </a:extLst>
          </p:cNvPr>
          <p:cNvSpPr>
            <a:spLocks/>
          </p:cNvSpPr>
          <p:nvPr/>
        </p:nvSpPr>
        <p:spPr>
          <a:xfrm>
            <a:off x="3908846" y="2600806"/>
            <a:ext cx="2125980" cy="1556766"/>
          </a:xfrm>
          <a:prstGeom prst="roundRect">
            <a:avLst/>
          </a:prstGeom>
          <a:pattFill prst="pct80">
            <a:fgClr>
              <a:schemeClr val="tx2">
                <a:lumMod val="50000"/>
                <a:lumOff val="50000"/>
              </a:schemeClr>
            </a:fgClr>
            <a:bgClr>
              <a:schemeClr val="tx2">
                <a:lumMod val="25000"/>
                <a:lumOff val="75000"/>
              </a:schemeClr>
            </a:bgClr>
          </a:patt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srgbClr val="FFFFFF"/>
                </a:solidFill>
              </a:rPr>
              <a:t>٧</a:t>
            </a:r>
            <a:endParaRPr lang="en-US" sz="4950" b="1" dirty="0">
              <a:solidFill>
                <a:srgbClr val="FFFFFF"/>
              </a:solidFill>
            </a:endParaRPr>
          </a:p>
        </p:txBody>
      </p:sp>
      <p:sp>
        <p:nvSpPr>
          <p:cNvPr id="34" name="Rounded Rectangle 33">
            <a:extLst>
              <a:ext uri="{FF2B5EF4-FFF2-40B4-BE49-F238E27FC236}">
                <a16:creationId xmlns:a16="http://schemas.microsoft.com/office/drawing/2014/main" id="{2E8E43A4-51BC-034F-B68D-1DFC19471E3F}"/>
              </a:ext>
            </a:extLst>
          </p:cNvPr>
          <p:cNvSpPr>
            <a:spLocks/>
          </p:cNvSpPr>
          <p:nvPr/>
        </p:nvSpPr>
        <p:spPr>
          <a:xfrm>
            <a:off x="6153763" y="2629401"/>
            <a:ext cx="2125980" cy="1556766"/>
          </a:xfrm>
          <a:prstGeom prst="roundRect">
            <a:avLst/>
          </a:prstGeom>
          <a:pattFill prst="pct80">
            <a:fgClr>
              <a:schemeClr val="tx2">
                <a:lumMod val="50000"/>
                <a:lumOff val="50000"/>
              </a:schemeClr>
            </a:fgClr>
            <a:bgClr>
              <a:schemeClr val="tx2">
                <a:lumMod val="25000"/>
                <a:lumOff val="75000"/>
              </a:schemeClr>
            </a:bgClr>
          </a:patt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srgbClr val="FFFFFF"/>
                </a:solidFill>
              </a:rPr>
              <a:t>٦</a:t>
            </a:r>
            <a:endParaRPr lang="en-US" sz="4950" b="1" dirty="0">
              <a:solidFill>
                <a:srgbClr val="FFFFFF"/>
              </a:solidFill>
            </a:endParaRPr>
          </a:p>
        </p:txBody>
      </p:sp>
      <p:sp>
        <p:nvSpPr>
          <p:cNvPr id="35" name="Rounded Rectangle 34">
            <a:extLst>
              <a:ext uri="{FF2B5EF4-FFF2-40B4-BE49-F238E27FC236}">
                <a16:creationId xmlns:a16="http://schemas.microsoft.com/office/drawing/2014/main" id="{1801DCF3-AD31-AA49-BF91-A38C4C767ADF}"/>
              </a:ext>
            </a:extLst>
          </p:cNvPr>
          <p:cNvSpPr>
            <a:spLocks/>
          </p:cNvSpPr>
          <p:nvPr/>
        </p:nvSpPr>
        <p:spPr>
          <a:xfrm>
            <a:off x="1687571" y="4343426"/>
            <a:ext cx="2125980" cy="1556766"/>
          </a:xfrm>
          <a:prstGeom prst="roundRect">
            <a:avLst/>
          </a:prstGeom>
          <a:pattFill prst="pct80">
            <a:fgClr>
              <a:schemeClr val="tx2">
                <a:lumMod val="50000"/>
                <a:lumOff val="50000"/>
              </a:schemeClr>
            </a:fgClr>
            <a:bgClr>
              <a:schemeClr val="tx2">
                <a:lumMod val="25000"/>
                <a:lumOff val="75000"/>
              </a:schemeClr>
            </a:bgClr>
          </a:patt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srgbClr val="FFFFFF"/>
                </a:solidFill>
              </a:rPr>
              <a:t>١٢</a:t>
            </a:r>
            <a:endParaRPr lang="en-US" sz="4950" b="1" dirty="0">
              <a:solidFill>
                <a:srgbClr val="FFFFFF"/>
              </a:solidFill>
            </a:endParaRPr>
          </a:p>
        </p:txBody>
      </p:sp>
      <p:sp>
        <p:nvSpPr>
          <p:cNvPr id="36" name="Rounded Rectangle 35">
            <a:extLst>
              <a:ext uri="{FF2B5EF4-FFF2-40B4-BE49-F238E27FC236}">
                <a16:creationId xmlns:a16="http://schemas.microsoft.com/office/drawing/2014/main" id="{2FCA2B06-6DBF-F74F-803A-3869488794CD}"/>
              </a:ext>
            </a:extLst>
          </p:cNvPr>
          <p:cNvSpPr>
            <a:spLocks/>
          </p:cNvSpPr>
          <p:nvPr/>
        </p:nvSpPr>
        <p:spPr>
          <a:xfrm>
            <a:off x="3900340" y="4341110"/>
            <a:ext cx="2125980" cy="1556766"/>
          </a:xfrm>
          <a:prstGeom prst="roundRect">
            <a:avLst/>
          </a:prstGeom>
          <a:pattFill prst="pct80">
            <a:fgClr>
              <a:schemeClr val="tx2">
                <a:lumMod val="50000"/>
                <a:lumOff val="50000"/>
              </a:schemeClr>
            </a:fgClr>
            <a:bgClr>
              <a:schemeClr val="tx2">
                <a:lumMod val="25000"/>
                <a:lumOff val="75000"/>
              </a:schemeClr>
            </a:bgClr>
          </a:patt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srgbClr val="FFFFFF"/>
                </a:solidFill>
              </a:rPr>
              <a:t>١١</a:t>
            </a:r>
            <a:endParaRPr lang="en-US" sz="4950" b="1" dirty="0">
              <a:solidFill>
                <a:srgbClr val="FFFFFF"/>
              </a:solidFill>
            </a:endParaRPr>
          </a:p>
        </p:txBody>
      </p:sp>
      <p:sp>
        <p:nvSpPr>
          <p:cNvPr id="37" name="Rounded Rectangle 36">
            <a:extLst>
              <a:ext uri="{FF2B5EF4-FFF2-40B4-BE49-F238E27FC236}">
                <a16:creationId xmlns:a16="http://schemas.microsoft.com/office/drawing/2014/main" id="{9C303867-72C3-FE45-9D33-51A0BF1D0909}"/>
              </a:ext>
            </a:extLst>
          </p:cNvPr>
          <p:cNvSpPr>
            <a:spLocks/>
          </p:cNvSpPr>
          <p:nvPr/>
        </p:nvSpPr>
        <p:spPr>
          <a:xfrm>
            <a:off x="6214426" y="4321041"/>
            <a:ext cx="2125980" cy="1556766"/>
          </a:xfrm>
          <a:prstGeom prst="roundRect">
            <a:avLst/>
          </a:prstGeom>
          <a:pattFill prst="pct80">
            <a:fgClr>
              <a:schemeClr val="tx2">
                <a:lumMod val="50000"/>
                <a:lumOff val="50000"/>
              </a:schemeClr>
            </a:fgClr>
            <a:bgClr>
              <a:schemeClr val="tx2">
                <a:lumMod val="25000"/>
                <a:lumOff val="75000"/>
              </a:schemeClr>
            </a:bgClr>
          </a:patt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srgbClr val="FFFFFF"/>
                </a:solidFill>
              </a:rPr>
              <a:t>١٠</a:t>
            </a:r>
            <a:endParaRPr lang="en-US" sz="4950" b="1" dirty="0">
              <a:solidFill>
                <a:srgbClr val="FFFFFF"/>
              </a:solidFill>
            </a:endParaRPr>
          </a:p>
        </p:txBody>
      </p:sp>
      <p:sp>
        <p:nvSpPr>
          <p:cNvPr id="38" name="Rounded Rectangle 37">
            <a:extLst>
              <a:ext uri="{FF2B5EF4-FFF2-40B4-BE49-F238E27FC236}">
                <a16:creationId xmlns:a16="http://schemas.microsoft.com/office/drawing/2014/main" id="{ED3C445E-FEDC-AB44-A2D3-382835B7358C}"/>
              </a:ext>
            </a:extLst>
          </p:cNvPr>
          <p:cNvSpPr>
            <a:spLocks/>
          </p:cNvSpPr>
          <p:nvPr/>
        </p:nvSpPr>
        <p:spPr>
          <a:xfrm>
            <a:off x="8443126" y="4310971"/>
            <a:ext cx="2125980" cy="1556766"/>
          </a:xfrm>
          <a:prstGeom prst="roundRect">
            <a:avLst/>
          </a:prstGeom>
          <a:pattFill prst="pct80">
            <a:fgClr>
              <a:schemeClr val="tx2">
                <a:lumMod val="50000"/>
                <a:lumOff val="50000"/>
              </a:schemeClr>
            </a:fgClr>
            <a:bgClr>
              <a:schemeClr val="tx2">
                <a:lumMod val="25000"/>
                <a:lumOff val="75000"/>
              </a:schemeClr>
            </a:bgClr>
          </a:patt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srgbClr val="FFFFFF"/>
                </a:solidFill>
              </a:rPr>
              <a:t>٩</a:t>
            </a:r>
            <a:endParaRPr lang="en-US" sz="4950" b="1" dirty="0">
              <a:solidFill>
                <a:srgbClr val="FFFFFF"/>
              </a:solidFill>
            </a:endParaRPr>
          </a:p>
        </p:txBody>
      </p:sp>
      <p:sp>
        <p:nvSpPr>
          <p:cNvPr id="39" name="Rounded Rectangle 38">
            <a:extLst>
              <a:ext uri="{FF2B5EF4-FFF2-40B4-BE49-F238E27FC236}">
                <a16:creationId xmlns:a16="http://schemas.microsoft.com/office/drawing/2014/main" id="{AF3678DA-DD6B-374F-9863-FD7965D5BD2B}"/>
              </a:ext>
            </a:extLst>
          </p:cNvPr>
          <p:cNvSpPr>
            <a:spLocks/>
          </p:cNvSpPr>
          <p:nvPr/>
        </p:nvSpPr>
        <p:spPr>
          <a:xfrm>
            <a:off x="1678765" y="948690"/>
            <a:ext cx="2125980" cy="1556766"/>
          </a:xfrm>
          <a:prstGeom prst="roundRect">
            <a:avLst/>
          </a:prstGeom>
          <a:pattFill prst="pct80">
            <a:fgClr>
              <a:schemeClr val="tx2">
                <a:lumMod val="50000"/>
                <a:lumOff val="50000"/>
              </a:schemeClr>
            </a:fgClr>
            <a:bgClr>
              <a:schemeClr val="tx2">
                <a:lumMod val="25000"/>
                <a:lumOff val="75000"/>
              </a:schemeClr>
            </a:bgClr>
          </a:patt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srgbClr val="FFFFFF"/>
                </a:solidFill>
              </a:rPr>
              <a:t>٤</a:t>
            </a:r>
            <a:endParaRPr lang="en-US" sz="4950" b="1" dirty="0">
              <a:solidFill>
                <a:srgbClr val="FFFFFF"/>
              </a:solidFill>
            </a:endParaRPr>
          </a:p>
        </p:txBody>
      </p:sp>
      <p:sp>
        <p:nvSpPr>
          <p:cNvPr id="40" name="Rounded Rectangle 39">
            <a:extLst>
              <a:ext uri="{FF2B5EF4-FFF2-40B4-BE49-F238E27FC236}">
                <a16:creationId xmlns:a16="http://schemas.microsoft.com/office/drawing/2014/main" id="{B69D6EB0-D91B-354B-895D-5DAF74388F00}"/>
              </a:ext>
            </a:extLst>
          </p:cNvPr>
          <p:cNvSpPr>
            <a:spLocks/>
          </p:cNvSpPr>
          <p:nvPr/>
        </p:nvSpPr>
        <p:spPr>
          <a:xfrm>
            <a:off x="3908846" y="960124"/>
            <a:ext cx="2125980" cy="1556766"/>
          </a:xfrm>
          <a:prstGeom prst="roundRect">
            <a:avLst/>
          </a:prstGeom>
          <a:pattFill prst="pct80">
            <a:fgClr>
              <a:schemeClr val="tx2">
                <a:lumMod val="50000"/>
                <a:lumOff val="50000"/>
              </a:schemeClr>
            </a:fgClr>
            <a:bgClr>
              <a:schemeClr val="tx2">
                <a:lumMod val="25000"/>
                <a:lumOff val="75000"/>
              </a:schemeClr>
            </a:bgClr>
          </a:patt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srgbClr val="FFFFFF"/>
                </a:solidFill>
              </a:rPr>
              <a:t>٣</a:t>
            </a:r>
            <a:endParaRPr lang="en-US" sz="4950" b="1" dirty="0">
              <a:solidFill>
                <a:srgbClr val="FFFFFF"/>
              </a:solidFill>
            </a:endParaRPr>
          </a:p>
        </p:txBody>
      </p:sp>
      <p:sp>
        <p:nvSpPr>
          <p:cNvPr id="41" name="Rounded Rectangle 40">
            <a:extLst>
              <a:ext uri="{FF2B5EF4-FFF2-40B4-BE49-F238E27FC236}">
                <a16:creationId xmlns:a16="http://schemas.microsoft.com/office/drawing/2014/main" id="{1E21B020-F5E4-5D49-B2F8-9DB295118484}"/>
              </a:ext>
            </a:extLst>
          </p:cNvPr>
          <p:cNvSpPr>
            <a:spLocks/>
          </p:cNvSpPr>
          <p:nvPr/>
        </p:nvSpPr>
        <p:spPr>
          <a:xfrm>
            <a:off x="6153763" y="943169"/>
            <a:ext cx="2125980" cy="1556766"/>
          </a:xfrm>
          <a:prstGeom prst="roundRect">
            <a:avLst/>
          </a:prstGeom>
          <a:pattFill prst="pct80">
            <a:fgClr>
              <a:schemeClr val="tx2">
                <a:lumMod val="50000"/>
                <a:lumOff val="50000"/>
              </a:schemeClr>
            </a:fgClr>
            <a:bgClr>
              <a:schemeClr val="tx2">
                <a:lumMod val="25000"/>
                <a:lumOff val="75000"/>
              </a:schemeClr>
            </a:bgClr>
          </a:patt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srgbClr val="FFFFFF"/>
                </a:solidFill>
              </a:rPr>
              <a:t>٢</a:t>
            </a:r>
            <a:endParaRPr lang="en-US" sz="4950" b="1" dirty="0">
              <a:solidFill>
                <a:srgbClr val="FFFFFF"/>
              </a:solidFill>
            </a:endParaRPr>
          </a:p>
        </p:txBody>
      </p:sp>
      <p:sp>
        <p:nvSpPr>
          <p:cNvPr id="42" name="Rounded Rectangle 41">
            <a:extLst>
              <a:ext uri="{FF2B5EF4-FFF2-40B4-BE49-F238E27FC236}">
                <a16:creationId xmlns:a16="http://schemas.microsoft.com/office/drawing/2014/main" id="{1969DC5A-2041-8D44-8596-159441942F7D}"/>
              </a:ext>
            </a:extLst>
          </p:cNvPr>
          <p:cNvSpPr>
            <a:spLocks/>
          </p:cNvSpPr>
          <p:nvPr/>
        </p:nvSpPr>
        <p:spPr>
          <a:xfrm>
            <a:off x="8406154" y="984964"/>
            <a:ext cx="2125980" cy="1556766"/>
          </a:xfrm>
          <a:prstGeom prst="roundRect">
            <a:avLst/>
          </a:prstGeom>
          <a:pattFill prst="pct80">
            <a:fgClr>
              <a:schemeClr val="tx2">
                <a:lumMod val="50000"/>
                <a:lumOff val="50000"/>
              </a:schemeClr>
            </a:fgClr>
            <a:bgClr>
              <a:schemeClr val="tx2">
                <a:lumMod val="25000"/>
                <a:lumOff val="75000"/>
              </a:schemeClr>
            </a:bgClr>
          </a:patt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srgbClr val="FFFFFF"/>
                </a:solidFill>
              </a:rPr>
              <a:t>١</a:t>
            </a:r>
            <a:endParaRPr lang="en-US" sz="495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54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25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25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5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25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25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25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25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25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25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25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5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25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5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5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5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5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5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5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5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5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5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25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5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25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5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25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5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25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5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49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0" fill="hold">
                      <p:stCondLst>
                        <p:cond delay="0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5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5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56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7" fill="hold">
                      <p:stCondLst>
                        <p:cond delay="0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25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5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63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4" fill="hold">
                      <p:stCondLst>
                        <p:cond delay="0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7" dur="25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5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</p:childTnLst>
        </p:cTn>
      </p:par>
    </p:tnLst>
    <p:bldLst>
      <p:bldP spid="46" grpId="1" animBg="1"/>
      <p:bldP spid="44" grpId="1" animBg="1"/>
      <p:bldP spid="47" grpId="1" animBg="1"/>
      <p:bldP spid="49" grpId="1" animBg="1"/>
      <p:bldP spid="50" grpId="1" animBg="1"/>
      <p:bldP spid="53" grpId="1" animBg="1"/>
      <p:bldP spid="54" grpId="1" animBg="1"/>
      <p:bldP spid="56" grpId="1" animBg="1"/>
      <p:bldP spid="58" grpId="1" animBg="1"/>
      <p:bldP spid="60" grpId="1" animBg="1"/>
      <p:bldP spid="61" grpId="1" animBg="1"/>
      <p:bldP spid="63" grpId="1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7499AE8E-306E-488D-95B6-A85D3C05EA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6839" y="2182904"/>
            <a:ext cx="10178322" cy="1492132"/>
          </a:xfrm>
        </p:spPr>
        <p:txBody>
          <a:bodyPr>
            <a:no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ar-SA" sz="125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حرف</a:t>
            </a:r>
            <a:r>
              <a:rPr lang="ar-SA" sz="12500" b="1" cap="none" spc="0" dirty="0">
                <a:ln/>
                <a:solidFill>
                  <a:schemeClr val="accent4"/>
                </a:solidFill>
              </a:rPr>
              <a:t> </a:t>
            </a:r>
            <a:r>
              <a:rPr lang="ar-SA" sz="125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الفاء</a:t>
            </a:r>
            <a:endParaRPr lang="ar-SA" sz="12500" b="1" cap="none" spc="0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1566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ربع نص 2">
            <a:extLst>
              <a:ext uri="{FF2B5EF4-FFF2-40B4-BE49-F238E27FC236}">
                <a16:creationId xmlns:a16="http://schemas.microsoft.com/office/drawing/2014/main" id="{9181B8F9-EA29-4CEC-AB4A-BC68AA6EA61B}"/>
              </a:ext>
            </a:extLst>
          </p:cNvPr>
          <p:cNvSpPr txBox="1"/>
          <p:nvPr/>
        </p:nvSpPr>
        <p:spPr>
          <a:xfrm>
            <a:off x="1764223" y="190083"/>
            <a:ext cx="642871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A" sz="2800" dirty="0">
                <a:solidFill>
                  <a:schemeClr val="accent2">
                    <a:lumMod val="75000"/>
                  </a:schemeClr>
                </a:solidFill>
                <a:cs typeface="+mj-cs"/>
              </a:rPr>
              <a:t>استراتيجية التعلم باللعب – البطاقات التعليمية التفاعلية </a:t>
            </a:r>
          </a:p>
        </p:txBody>
      </p:sp>
      <p:sp>
        <p:nvSpPr>
          <p:cNvPr id="29" name="مستطيل 28">
            <a:extLst>
              <a:ext uri="{FF2B5EF4-FFF2-40B4-BE49-F238E27FC236}">
                <a16:creationId xmlns:a16="http://schemas.microsoft.com/office/drawing/2014/main" id="{9E78FE55-45AB-4399-97FD-7ECF7AEEE5DE}"/>
              </a:ext>
            </a:extLst>
          </p:cNvPr>
          <p:cNvSpPr/>
          <p:nvPr/>
        </p:nvSpPr>
        <p:spPr>
          <a:xfrm>
            <a:off x="2315580" y="5967431"/>
            <a:ext cx="7560840" cy="82065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2800" dirty="0">
                <a:solidFill>
                  <a:schemeClr val="accent2">
                    <a:lumMod val="75000"/>
                  </a:schemeClr>
                </a:solidFill>
                <a:cs typeface="+mj-cs"/>
              </a:rPr>
              <a:t>تختار الطالبة رقم وتقرأ الحرف بأصواته ومواضعه خلف الرقم ثم الاملاء </a:t>
            </a:r>
          </a:p>
        </p:txBody>
      </p:sp>
      <p:pic>
        <p:nvPicPr>
          <p:cNvPr id="30" name="صورة 29">
            <a:extLst>
              <a:ext uri="{FF2B5EF4-FFF2-40B4-BE49-F238E27FC236}">
                <a16:creationId xmlns:a16="http://schemas.microsoft.com/office/drawing/2014/main" id="{4A14AD96-9754-4CA5-A639-4BD88001A0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6184" y="158249"/>
            <a:ext cx="1628775" cy="504825"/>
          </a:xfrm>
          <a:prstGeom prst="rect">
            <a:avLst/>
          </a:prstGeom>
        </p:spPr>
      </p:pic>
      <p:sp>
        <p:nvSpPr>
          <p:cNvPr id="31" name="Rounded Rectangle 30">
            <a:extLst>
              <a:ext uri="{FF2B5EF4-FFF2-40B4-BE49-F238E27FC236}">
                <a16:creationId xmlns:a16="http://schemas.microsoft.com/office/drawing/2014/main" id="{383F47C6-59CB-BE44-A65E-A13C1F4E9A1A}"/>
              </a:ext>
            </a:extLst>
          </p:cNvPr>
          <p:cNvSpPr/>
          <p:nvPr/>
        </p:nvSpPr>
        <p:spPr>
          <a:xfrm>
            <a:off x="1630233" y="971189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7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فِيلْ</a:t>
            </a:r>
            <a:endParaRPr lang="en-US" sz="34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0A12F075-9A21-5B46-B3EE-6D5547BEB18E}"/>
              </a:ext>
            </a:extLst>
          </p:cNvPr>
          <p:cNvSpPr/>
          <p:nvPr/>
        </p:nvSpPr>
        <p:spPr>
          <a:xfrm>
            <a:off x="3901471" y="94869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6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صَرَفَ</a:t>
            </a:r>
            <a:endParaRPr lang="en-US" sz="720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Rounded Rectangle 32">
            <a:extLst>
              <a:ext uri="{FF2B5EF4-FFF2-40B4-BE49-F238E27FC236}">
                <a16:creationId xmlns:a16="http://schemas.microsoft.com/office/drawing/2014/main" id="{CA6244B5-21D8-1042-B3A7-D4C7DEDCE9B1}"/>
              </a:ext>
            </a:extLst>
          </p:cNvPr>
          <p:cNvSpPr/>
          <p:nvPr/>
        </p:nvSpPr>
        <p:spPr>
          <a:xfrm>
            <a:off x="6164642" y="94869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6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رُصِفَ</a:t>
            </a:r>
            <a:endParaRPr lang="en-US" sz="2870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Rounded Rectangle 33">
            <a:extLst>
              <a:ext uri="{FF2B5EF4-FFF2-40B4-BE49-F238E27FC236}">
                <a16:creationId xmlns:a16="http://schemas.microsoft.com/office/drawing/2014/main" id="{A7060BA6-68C5-E348-A129-865052245D75}"/>
              </a:ext>
            </a:extLst>
          </p:cNvPr>
          <p:cNvSpPr/>
          <p:nvPr/>
        </p:nvSpPr>
        <p:spPr>
          <a:xfrm>
            <a:off x="8469178" y="969127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7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فَصْلُ</a:t>
            </a:r>
            <a:endParaRPr lang="en-US" sz="720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Rounded Rectangle 34">
            <a:extLst>
              <a:ext uri="{FF2B5EF4-FFF2-40B4-BE49-F238E27FC236}">
                <a16:creationId xmlns:a16="http://schemas.microsoft.com/office/drawing/2014/main" id="{5D85BD03-2BC9-3F47-8AA3-1EFFDC40F857}"/>
              </a:ext>
            </a:extLst>
          </p:cNvPr>
          <p:cNvSpPr/>
          <p:nvPr/>
        </p:nvSpPr>
        <p:spPr>
          <a:xfrm>
            <a:off x="1712987" y="257392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7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مَلَفْ</a:t>
            </a:r>
            <a:endParaRPr lang="en-US" sz="720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Rounded Rectangle 35">
            <a:extLst>
              <a:ext uri="{FF2B5EF4-FFF2-40B4-BE49-F238E27FC236}">
                <a16:creationId xmlns:a16="http://schemas.microsoft.com/office/drawing/2014/main" id="{13CAAC2C-FFAF-514D-8221-00D826097071}"/>
              </a:ext>
            </a:extLst>
          </p:cNvPr>
          <p:cNvSpPr/>
          <p:nvPr/>
        </p:nvSpPr>
        <p:spPr>
          <a:xfrm>
            <a:off x="3885866" y="261224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7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نِصْفُ</a:t>
            </a:r>
            <a:endParaRPr lang="en-US" sz="720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Rounded Rectangle 36">
            <a:extLst>
              <a:ext uri="{FF2B5EF4-FFF2-40B4-BE49-F238E27FC236}">
                <a16:creationId xmlns:a16="http://schemas.microsoft.com/office/drawing/2014/main" id="{E96D6D3D-9114-0D44-95C7-AC3F36F57CF6}"/>
              </a:ext>
            </a:extLst>
          </p:cNvPr>
          <p:cNvSpPr/>
          <p:nvPr/>
        </p:nvSpPr>
        <p:spPr>
          <a:xfrm>
            <a:off x="6164639" y="264033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7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فَمُ</a:t>
            </a:r>
            <a:endParaRPr lang="en-US" sz="720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Rounded Rectangle 37">
            <a:extLst>
              <a:ext uri="{FF2B5EF4-FFF2-40B4-BE49-F238E27FC236}">
                <a16:creationId xmlns:a16="http://schemas.microsoft.com/office/drawing/2014/main" id="{4037E826-66E1-B24D-8AAB-9619513B67B9}"/>
              </a:ext>
            </a:extLst>
          </p:cNvPr>
          <p:cNvSpPr/>
          <p:nvPr/>
        </p:nvSpPr>
        <p:spPr>
          <a:xfrm>
            <a:off x="8427782" y="264033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 rtl="1"/>
            <a:r>
              <a:rPr lang="ar-SA" sz="7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صِفْرُ</a:t>
            </a:r>
            <a:endParaRPr lang="en-US" sz="7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Rounded Rectangle 38">
            <a:extLst>
              <a:ext uri="{FF2B5EF4-FFF2-40B4-BE49-F238E27FC236}">
                <a16:creationId xmlns:a16="http://schemas.microsoft.com/office/drawing/2014/main" id="{202222DF-9B37-624A-BEF3-CE60ED8EAC5D}"/>
              </a:ext>
            </a:extLst>
          </p:cNvPr>
          <p:cNvSpPr/>
          <p:nvPr/>
        </p:nvSpPr>
        <p:spPr>
          <a:xfrm>
            <a:off x="1678765" y="433197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0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فَرْدُ</a:t>
            </a:r>
            <a:endParaRPr lang="en-US" sz="600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Rounded Rectangle 39">
            <a:extLst>
              <a:ext uri="{FF2B5EF4-FFF2-40B4-BE49-F238E27FC236}">
                <a16:creationId xmlns:a16="http://schemas.microsoft.com/office/drawing/2014/main" id="{D01B3986-5A60-EB42-8647-904115ED95EA}"/>
              </a:ext>
            </a:extLst>
          </p:cNvPr>
          <p:cNvSpPr/>
          <p:nvPr/>
        </p:nvSpPr>
        <p:spPr>
          <a:xfrm>
            <a:off x="3901463" y="433197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6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فِـلْـمُ</a:t>
            </a:r>
            <a:endParaRPr lang="en-US" sz="660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Rounded Rectangle 40">
            <a:extLst>
              <a:ext uri="{FF2B5EF4-FFF2-40B4-BE49-F238E27FC236}">
                <a16:creationId xmlns:a16="http://schemas.microsoft.com/office/drawing/2014/main" id="{067B2C66-C088-7543-B241-BF665B2E8B44}"/>
              </a:ext>
            </a:extLst>
          </p:cNvPr>
          <p:cNvSpPr/>
          <p:nvPr/>
        </p:nvSpPr>
        <p:spPr>
          <a:xfrm>
            <a:off x="6230023" y="4311187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6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فُصِلَ</a:t>
            </a:r>
            <a:endParaRPr lang="en-US" sz="660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Rounded Rectangle 41">
            <a:extLst>
              <a:ext uri="{FF2B5EF4-FFF2-40B4-BE49-F238E27FC236}">
                <a16:creationId xmlns:a16="http://schemas.microsoft.com/office/drawing/2014/main" id="{1C3C2552-84DC-3B40-B350-9943F572C86C}"/>
              </a:ext>
            </a:extLst>
          </p:cNvPr>
          <p:cNvSpPr/>
          <p:nvPr/>
        </p:nvSpPr>
        <p:spPr>
          <a:xfrm>
            <a:off x="8443126" y="433197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600" b="1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نَفِدَ</a:t>
            </a:r>
            <a:endParaRPr lang="en-US" sz="660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7" name="Rounded Rectangle 66">
            <a:extLst>
              <a:ext uri="{FF2B5EF4-FFF2-40B4-BE49-F238E27FC236}">
                <a16:creationId xmlns:a16="http://schemas.microsoft.com/office/drawing/2014/main" id="{47CA2D24-A92F-8F4F-B0E2-5D5D3245E4BA}"/>
              </a:ext>
            </a:extLst>
          </p:cNvPr>
          <p:cNvSpPr/>
          <p:nvPr/>
        </p:nvSpPr>
        <p:spPr>
          <a:xfrm>
            <a:off x="1705172" y="2573920"/>
            <a:ext cx="2125980" cy="1555200"/>
          </a:xfrm>
          <a:prstGeom prst="roundRect">
            <a:avLst/>
          </a:prstGeom>
          <a:pattFill prst="pct60">
            <a:fgClr>
              <a:srgbClr val="FF4B02"/>
            </a:fgClr>
            <a:bgClr>
              <a:schemeClr val="bg1"/>
            </a:bgClr>
          </a:patt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٨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68" name="Rounded Rectangle 67">
            <a:extLst>
              <a:ext uri="{FF2B5EF4-FFF2-40B4-BE49-F238E27FC236}">
                <a16:creationId xmlns:a16="http://schemas.microsoft.com/office/drawing/2014/main" id="{D6E1E752-65B3-FB45-8007-6E6158C56DE1}"/>
              </a:ext>
            </a:extLst>
          </p:cNvPr>
          <p:cNvSpPr/>
          <p:nvPr/>
        </p:nvSpPr>
        <p:spPr>
          <a:xfrm>
            <a:off x="3893354" y="2620335"/>
            <a:ext cx="2125980" cy="1555200"/>
          </a:xfrm>
          <a:prstGeom prst="roundRect">
            <a:avLst/>
          </a:prstGeom>
          <a:pattFill prst="pct60">
            <a:fgClr>
              <a:srgbClr val="FF4B02"/>
            </a:fgClr>
            <a:bgClr>
              <a:schemeClr val="bg1"/>
            </a:bgClr>
          </a:patt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٧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69" name="Rounded Rectangle 68">
            <a:extLst>
              <a:ext uri="{FF2B5EF4-FFF2-40B4-BE49-F238E27FC236}">
                <a16:creationId xmlns:a16="http://schemas.microsoft.com/office/drawing/2014/main" id="{7FBFAF91-1233-494E-8853-AF9A0F7A8F76}"/>
              </a:ext>
            </a:extLst>
          </p:cNvPr>
          <p:cNvSpPr/>
          <p:nvPr/>
        </p:nvSpPr>
        <p:spPr>
          <a:xfrm>
            <a:off x="6175769" y="2633592"/>
            <a:ext cx="2125980" cy="1555200"/>
          </a:xfrm>
          <a:prstGeom prst="roundRect">
            <a:avLst/>
          </a:prstGeom>
          <a:pattFill prst="pct60">
            <a:fgClr>
              <a:srgbClr val="FF4B02"/>
            </a:fgClr>
            <a:bgClr>
              <a:schemeClr val="bg1"/>
            </a:bgClr>
          </a:patt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٦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70" name="Rounded Rectangle 69">
            <a:extLst>
              <a:ext uri="{FF2B5EF4-FFF2-40B4-BE49-F238E27FC236}">
                <a16:creationId xmlns:a16="http://schemas.microsoft.com/office/drawing/2014/main" id="{062F15A4-71B3-384C-8A9D-00085F01A391}"/>
              </a:ext>
            </a:extLst>
          </p:cNvPr>
          <p:cNvSpPr/>
          <p:nvPr/>
        </p:nvSpPr>
        <p:spPr>
          <a:xfrm>
            <a:off x="8427782" y="2640330"/>
            <a:ext cx="2125980" cy="1555200"/>
          </a:xfrm>
          <a:prstGeom prst="roundRect">
            <a:avLst/>
          </a:prstGeom>
          <a:pattFill prst="pct60">
            <a:fgClr>
              <a:srgbClr val="FF4B02"/>
            </a:fgClr>
            <a:bgClr>
              <a:schemeClr val="bg1"/>
            </a:bgClr>
          </a:patt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٥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71" name="Rounded Rectangle 70">
            <a:extLst>
              <a:ext uri="{FF2B5EF4-FFF2-40B4-BE49-F238E27FC236}">
                <a16:creationId xmlns:a16="http://schemas.microsoft.com/office/drawing/2014/main" id="{2A274970-54EC-8542-9468-ED8035A0BEE8}"/>
              </a:ext>
            </a:extLst>
          </p:cNvPr>
          <p:cNvSpPr/>
          <p:nvPr/>
        </p:nvSpPr>
        <p:spPr>
          <a:xfrm>
            <a:off x="1712987" y="4326380"/>
            <a:ext cx="2125980" cy="1555200"/>
          </a:xfrm>
          <a:prstGeom prst="roundRect">
            <a:avLst/>
          </a:prstGeom>
          <a:pattFill prst="pct60">
            <a:fgClr>
              <a:srgbClr val="FF4B02"/>
            </a:fgClr>
            <a:bgClr>
              <a:schemeClr val="bg1"/>
            </a:bgClr>
          </a:patt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١٢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72" name="Rounded Rectangle 71">
            <a:extLst>
              <a:ext uri="{FF2B5EF4-FFF2-40B4-BE49-F238E27FC236}">
                <a16:creationId xmlns:a16="http://schemas.microsoft.com/office/drawing/2014/main" id="{3F494858-8CCF-2245-91C3-B2C56B47B96B}"/>
              </a:ext>
            </a:extLst>
          </p:cNvPr>
          <p:cNvSpPr/>
          <p:nvPr/>
        </p:nvSpPr>
        <p:spPr>
          <a:xfrm>
            <a:off x="3909154" y="4325441"/>
            <a:ext cx="2125980" cy="1555200"/>
          </a:xfrm>
          <a:prstGeom prst="roundRect">
            <a:avLst/>
          </a:prstGeom>
          <a:pattFill prst="pct60">
            <a:fgClr>
              <a:srgbClr val="FF4B02"/>
            </a:fgClr>
            <a:bgClr>
              <a:schemeClr val="bg1"/>
            </a:bgClr>
          </a:patt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١١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73" name="Rounded Rectangle 72">
            <a:extLst>
              <a:ext uri="{FF2B5EF4-FFF2-40B4-BE49-F238E27FC236}">
                <a16:creationId xmlns:a16="http://schemas.microsoft.com/office/drawing/2014/main" id="{8FB2091C-4304-9D42-A8AC-B8A729C7957B}"/>
              </a:ext>
            </a:extLst>
          </p:cNvPr>
          <p:cNvSpPr/>
          <p:nvPr/>
        </p:nvSpPr>
        <p:spPr>
          <a:xfrm>
            <a:off x="6195801" y="4311187"/>
            <a:ext cx="2125980" cy="1555200"/>
          </a:xfrm>
          <a:prstGeom prst="roundRect">
            <a:avLst/>
          </a:prstGeom>
          <a:pattFill prst="pct60">
            <a:fgClr>
              <a:srgbClr val="FF4B02"/>
            </a:fgClr>
            <a:bgClr>
              <a:schemeClr val="bg1"/>
            </a:bgClr>
          </a:patt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١٠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74" name="Rounded Rectangle 73">
            <a:extLst>
              <a:ext uri="{FF2B5EF4-FFF2-40B4-BE49-F238E27FC236}">
                <a16:creationId xmlns:a16="http://schemas.microsoft.com/office/drawing/2014/main" id="{2990D7BA-6C90-5744-8D7B-FAE016F5282E}"/>
              </a:ext>
            </a:extLst>
          </p:cNvPr>
          <p:cNvSpPr/>
          <p:nvPr/>
        </p:nvSpPr>
        <p:spPr>
          <a:xfrm>
            <a:off x="8450817" y="4303880"/>
            <a:ext cx="2125980" cy="1555200"/>
          </a:xfrm>
          <a:prstGeom prst="roundRect">
            <a:avLst/>
          </a:prstGeom>
          <a:pattFill prst="pct60">
            <a:fgClr>
              <a:srgbClr val="FF4B02"/>
            </a:fgClr>
            <a:bgClr>
              <a:schemeClr val="bg1"/>
            </a:bgClr>
          </a:patt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٩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75" name="Rounded Rectangle 74">
            <a:extLst>
              <a:ext uri="{FF2B5EF4-FFF2-40B4-BE49-F238E27FC236}">
                <a16:creationId xmlns:a16="http://schemas.microsoft.com/office/drawing/2014/main" id="{2B87FD4B-6714-8845-82E7-6ECE9FE8CABD}"/>
              </a:ext>
            </a:extLst>
          </p:cNvPr>
          <p:cNvSpPr/>
          <p:nvPr/>
        </p:nvSpPr>
        <p:spPr>
          <a:xfrm>
            <a:off x="1619106" y="938459"/>
            <a:ext cx="2125980" cy="1555200"/>
          </a:xfrm>
          <a:prstGeom prst="roundRect">
            <a:avLst/>
          </a:prstGeom>
          <a:pattFill prst="pct60">
            <a:fgClr>
              <a:srgbClr val="FF4B02"/>
            </a:fgClr>
            <a:bgClr>
              <a:schemeClr val="bg1"/>
            </a:bgClr>
          </a:patt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٤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76" name="Rounded Rectangle 75">
            <a:extLst>
              <a:ext uri="{FF2B5EF4-FFF2-40B4-BE49-F238E27FC236}">
                <a16:creationId xmlns:a16="http://schemas.microsoft.com/office/drawing/2014/main" id="{F59E33FE-DC1B-A34D-8874-BB38398509AB}"/>
              </a:ext>
            </a:extLst>
          </p:cNvPr>
          <p:cNvSpPr/>
          <p:nvPr/>
        </p:nvSpPr>
        <p:spPr>
          <a:xfrm>
            <a:off x="3912598" y="956785"/>
            <a:ext cx="2125980" cy="1555200"/>
          </a:xfrm>
          <a:prstGeom prst="roundRect">
            <a:avLst/>
          </a:prstGeom>
          <a:pattFill prst="pct60">
            <a:fgClr>
              <a:srgbClr val="FF4B02"/>
            </a:fgClr>
            <a:bgClr>
              <a:schemeClr val="bg1"/>
            </a:bgClr>
          </a:patt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٣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77" name="Rounded Rectangle 76">
            <a:extLst>
              <a:ext uri="{FF2B5EF4-FFF2-40B4-BE49-F238E27FC236}">
                <a16:creationId xmlns:a16="http://schemas.microsoft.com/office/drawing/2014/main" id="{E22A6CCB-D9B3-994D-93DD-F53E5B8606F9}"/>
              </a:ext>
            </a:extLst>
          </p:cNvPr>
          <p:cNvSpPr/>
          <p:nvPr/>
        </p:nvSpPr>
        <p:spPr>
          <a:xfrm>
            <a:off x="6175769" y="970493"/>
            <a:ext cx="2125980" cy="1555200"/>
          </a:xfrm>
          <a:prstGeom prst="roundRect">
            <a:avLst/>
          </a:prstGeom>
          <a:pattFill prst="pct60">
            <a:fgClr>
              <a:srgbClr val="FF4B02"/>
            </a:fgClr>
            <a:bgClr>
              <a:schemeClr val="bg1"/>
            </a:bgClr>
          </a:patt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457200" rtl="1" eaLnBrk="1" latinLnBrk="0" hangingPunct="1"/>
            <a:r>
              <a:rPr lang="ar-SA" sz="4950" b="1" dirty="0">
                <a:solidFill>
                  <a:prstClr val="white"/>
                </a:solidFill>
              </a:rPr>
              <a:t>٢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78" name="Rounded Rectangle 77">
            <a:extLst>
              <a:ext uri="{FF2B5EF4-FFF2-40B4-BE49-F238E27FC236}">
                <a16:creationId xmlns:a16="http://schemas.microsoft.com/office/drawing/2014/main" id="{3BA00459-BEC6-A14D-B3E9-0E3DF25A762D}"/>
              </a:ext>
            </a:extLst>
          </p:cNvPr>
          <p:cNvSpPr/>
          <p:nvPr/>
        </p:nvSpPr>
        <p:spPr>
          <a:xfrm>
            <a:off x="8493045" y="959940"/>
            <a:ext cx="2125980" cy="1555200"/>
          </a:xfrm>
          <a:prstGeom prst="roundRect">
            <a:avLst/>
          </a:prstGeom>
          <a:pattFill prst="pct60">
            <a:fgClr>
              <a:srgbClr val="FF4B02"/>
            </a:fgClr>
            <a:bgClr>
              <a:schemeClr val="bg1"/>
            </a:bgClr>
          </a:patt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١</a:t>
            </a:r>
            <a:endParaRPr lang="en-US" sz="4950" b="1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019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25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25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5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25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25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25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25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25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25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25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5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25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5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5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5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5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5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5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5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5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5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25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5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8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25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5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25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5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25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5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149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0" fill="hold">
                      <p:stCondLst>
                        <p:cond delay="0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5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5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156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7" fill="hold">
                      <p:stCondLst>
                        <p:cond delay="0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25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5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163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4" fill="hold">
                      <p:stCondLst>
                        <p:cond delay="0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7" dur="25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5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</p:childTnLst>
        </p:cTn>
      </p:par>
    </p:tnLst>
    <p:bldLst>
      <p:bldP spid="31" grpId="1" animBg="1"/>
      <p:bldP spid="32" grpId="1" animBg="1"/>
      <p:bldP spid="33" grpId="1" animBg="1"/>
      <p:bldP spid="34" grpId="1" animBg="1"/>
      <p:bldP spid="35" grpId="1" animBg="1"/>
      <p:bldP spid="36" grpId="1" animBg="1"/>
      <p:bldP spid="37" grpId="1" animBg="1"/>
      <p:bldP spid="38" grpId="1" animBg="1"/>
      <p:bldP spid="39" grpId="1" animBg="1"/>
      <p:bldP spid="40" grpId="1" animBg="1"/>
      <p:bldP spid="41" grpId="1" animBg="1"/>
      <p:bldP spid="42" grpId="1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7499AE8E-306E-488D-95B6-A85D3C05EA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6839" y="2182904"/>
            <a:ext cx="10178322" cy="1492132"/>
          </a:xfrm>
        </p:spPr>
        <p:txBody>
          <a:bodyPr>
            <a:noAutofit/>
          </a:bodyPr>
          <a:lstStyle/>
          <a:p>
            <a:pPr algn="ctr"/>
            <a:r>
              <a:rPr lang="ar-SA" sz="125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حرف السين</a:t>
            </a:r>
          </a:p>
        </p:txBody>
      </p:sp>
    </p:spTree>
    <p:extLst>
      <p:ext uri="{BB962C8B-B14F-4D97-AF65-F5344CB8AC3E}">
        <p14:creationId xmlns:p14="http://schemas.microsoft.com/office/powerpoint/2010/main" val="24681167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ربع نص 2">
            <a:extLst>
              <a:ext uri="{FF2B5EF4-FFF2-40B4-BE49-F238E27FC236}">
                <a16:creationId xmlns:a16="http://schemas.microsoft.com/office/drawing/2014/main" id="{9181B8F9-EA29-4CEC-AB4A-BC68AA6EA61B}"/>
              </a:ext>
            </a:extLst>
          </p:cNvPr>
          <p:cNvSpPr txBox="1"/>
          <p:nvPr/>
        </p:nvSpPr>
        <p:spPr>
          <a:xfrm>
            <a:off x="1764223" y="190083"/>
            <a:ext cx="642871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A" sz="2800" dirty="0">
                <a:solidFill>
                  <a:schemeClr val="accent2">
                    <a:lumMod val="75000"/>
                  </a:schemeClr>
                </a:solidFill>
                <a:cs typeface="+mj-cs"/>
              </a:rPr>
              <a:t>استراتيجية التعلم باللعب – البطاقات التعليمية التفاعلية </a:t>
            </a:r>
          </a:p>
        </p:txBody>
      </p:sp>
      <p:sp>
        <p:nvSpPr>
          <p:cNvPr id="29" name="مستطيل 28">
            <a:extLst>
              <a:ext uri="{FF2B5EF4-FFF2-40B4-BE49-F238E27FC236}">
                <a16:creationId xmlns:a16="http://schemas.microsoft.com/office/drawing/2014/main" id="{9E78FE55-45AB-4399-97FD-7ECF7AEEE5DE}"/>
              </a:ext>
            </a:extLst>
          </p:cNvPr>
          <p:cNvSpPr/>
          <p:nvPr/>
        </p:nvSpPr>
        <p:spPr>
          <a:xfrm>
            <a:off x="2315580" y="5967431"/>
            <a:ext cx="7560840" cy="82065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2800" dirty="0">
                <a:solidFill>
                  <a:schemeClr val="accent2">
                    <a:lumMod val="75000"/>
                  </a:schemeClr>
                </a:solidFill>
                <a:cs typeface="+mj-cs"/>
              </a:rPr>
              <a:t>تختار الطالبة رقم وتقرأ الحرف بأصواته ومواضعه خلف الرقم ثم الاملاء </a:t>
            </a:r>
          </a:p>
        </p:txBody>
      </p:sp>
      <p:pic>
        <p:nvPicPr>
          <p:cNvPr id="30" name="صورة 29">
            <a:extLst>
              <a:ext uri="{FF2B5EF4-FFF2-40B4-BE49-F238E27FC236}">
                <a16:creationId xmlns:a16="http://schemas.microsoft.com/office/drawing/2014/main" id="{4A14AD96-9754-4CA5-A639-4BD88001A0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6184" y="158249"/>
            <a:ext cx="1628775" cy="504825"/>
          </a:xfrm>
          <a:prstGeom prst="rect">
            <a:avLst/>
          </a:prstGeom>
        </p:spPr>
      </p:pic>
      <p:sp>
        <p:nvSpPr>
          <p:cNvPr id="31" name="Rounded Rectangle 30">
            <a:extLst>
              <a:ext uri="{FF2B5EF4-FFF2-40B4-BE49-F238E27FC236}">
                <a16:creationId xmlns:a16="http://schemas.microsoft.com/office/drawing/2014/main" id="{383F47C6-59CB-BE44-A65E-A13C1F4E9A1A}"/>
              </a:ext>
            </a:extLst>
          </p:cNvPr>
          <p:cNvSpPr/>
          <p:nvPr/>
        </p:nvSpPr>
        <p:spPr>
          <a:xfrm>
            <a:off x="1630233" y="971189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7200" b="1" dirty="0">
                <a:solidFill>
                  <a:schemeClr val="bg1"/>
                </a:solidFill>
                <a:cs typeface="+mj-cs"/>
              </a:rPr>
              <a:t>نَاسْ</a:t>
            </a:r>
            <a:endParaRPr lang="en-US" sz="28700" b="1" dirty="0">
              <a:solidFill>
                <a:schemeClr val="bg1"/>
              </a:solidFill>
              <a:cs typeface="+mj-cs"/>
            </a:endParaRPr>
          </a:p>
        </p:txBody>
      </p:sp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0A12F075-9A21-5B46-B3EE-6D5547BEB18E}"/>
              </a:ext>
            </a:extLst>
          </p:cNvPr>
          <p:cNvSpPr/>
          <p:nvPr/>
        </p:nvSpPr>
        <p:spPr>
          <a:xfrm>
            <a:off x="3901471" y="94869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7200" b="1" dirty="0">
                <a:solidFill>
                  <a:schemeClr val="bg1"/>
                </a:solidFill>
                <a:cs typeface="+mj-cs"/>
              </a:rPr>
              <a:t>نَسْرُ</a:t>
            </a:r>
            <a:endParaRPr lang="en-US" sz="6600" b="1" dirty="0">
              <a:solidFill>
                <a:prstClr val="white"/>
              </a:solidFill>
              <a:cs typeface="+mj-cs"/>
            </a:endParaRPr>
          </a:p>
        </p:txBody>
      </p:sp>
      <p:sp>
        <p:nvSpPr>
          <p:cNvPr id="33" name="Rounded Rectangle 32">
            <a:extLst>
              <a:ext uri="{FF2B5EF4-FFF2-40B4-BE49-F238E27FC236}">
                <a16:creationId xmlns:a16="http://schemas.microsoft.com/office/drawing/2014/main" id="{CA6244B5-21D8-1042-B3A7-D4C7DEDCE9B1}"/>
              </a:ext>
            </a:extLst>
          </p:cNvPr>
          <p:cNvSpPr/>
          <p:nvPr/>
        </p:nvSpPr>
        <p:spPr>
          <a:xfrm>
            <a:off x="6164642" y="94869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7200" b="1" dirty="0">
                <a:solidFill>
                  <a:schemeClr val="bg1"/>
                </a:solidFill>
                <a:cs typeface="+mj-cs"/>
              </a:rPr>
              <a:t>سَمَرُ</a:t>
            </a:r>
            <a:endParaRPr lang="en-US" sz="23900" b="1" dirty="0">
              <a:solidFill>
                <a:prstClr val="white"/>
              </a:solidFill>
              <a:cs typeface="+mj-cs"/>
            </a:endParaRPr>
          </a:p>
        </p:txBody>
      </p:sp>
      <p:sp>
        <p:nvSpPr>
          <p:cNvPr id="34" name="Rounded Rectangle 33">
            <a:extLst>
              <a:ext uri="{FF2B5EF4-FFF2-40B4-BE49-F238E27FC236}">
                <a16:creationId xmlns:a16="http://schemas.microsoft.com/office/drawing/2014/main" id="{A7060BA6-68C5-E348-A129-865052245D75}"/>
              </a:ext>
            </a:extLst>
          </p:cNvPr>
          <p:cNvSpPr/>
          <p:nvPr/>
        </p:nvSpPr>
        <p:spPr>
          <a:xfrm>
            <a:off x="8469178" y="969127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algn="ctr" defTabSz="457200" rtl="1" eaLnBrk="1" latinLnBrk="0" hangingPunct="1"/>
            <a:r>
              <a:rPr lang="ar-SA" sz="7200" b="1" dirty="0">
                <a:solidFill>
                  <a:schemeClr val="bg1"/>
                </a:solidFill>
                <a:cs typeface="+mj-cs"/>
              </a:rPr>
              <a:t>رَسُول</a:t>
            </a:r>
            <a:endParaRPr lang="en-US" sz="6600" b="1" dirty="0">
              <a:solidFill>
                <a:prstClr val="white"/>
              </a:solidFill>
              <a:cs typeface="+mj-cs"/>
            </a:endParaRPr>
          </a:p>
        </p:txBody>
      </p:sp>
      <p:sp>
        <p:nvSpPr>
          <p:cNvPr id="35" name="Rounded Rectangle 34">
            <a:extLst>
              <a:ext uri="{FF2B5EF4-FFF2-40B4-BE49-F238E27FC236}">
                <a16:creationId xmlns:a16="http://schemas.microsoft.com/office/drawing/2014/main" id="{5D85BD03-2BC9-3F47-8AA3-1EFFDC40F857}"/>
              </a:ext>
            </a:extLst>
          </p:cNvPr>
          <p:cNvSpPr/>
          <p:nvPr/>
        </p:nvSpPr>
        <p:spPr>
          <a:xfrm>
            <a:off x="1712987" y="257392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600" b="1" dirty="0">
                <a:solidFill>
                  <a:prstClr val="white"/>
                </a:solidFill>
                <a:cs typeface="+mj-cs"/>
              </a:rPr>
              <a:t>سُفُنْ</a:t>
            </a:r>
            <a:endParaRPr lang="en-US" sz="6600" b="1" dirty="0">
              <a:solidFill>
                <a:prstClr val="white"/>
              </a:solidFill>
              <a:cs typeface="+mj-cs"/>
            </a:endParaRPr>
          </a:p>
        </p:txBody>
      </p:sp>
      <p:sp>
        <p:nvSpPr>
          <p:cNvPr id="36" name="Rounded Rectangle 35">
            <a:extLst>
              <a:ext uri="{FF2B5EF4-FFF2-40B4-BE49-F238E27FC236}">
                <a16:creationId xmlns:a16="http://schemas.microsoft.com/office/drawing/2014/main" id="{13CAAC2C-FFAF-514D-8221-00D826097071}"/>
              </a:ext>
            </a:extLst>
          </p:cNvPr>
          <p:cNvSpPr/>
          <p:nvPr/>
        </p:nvSpPr>
        <p:spPr>
          <a:xfrm>
            <a:off x="3885866" y="261224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600" b="1" dirty="0">
                <a:solidFill>
                  <a:prstClr val="white"/>
                </a:solidFill>
                <a:cs typeface="+mj-cs"/>
              </a:rPr>
              <a:t>دَرَسَ</a:t>
            </a:r>
            <a:endParaRPr lang="en-US" sz="6600" b="1" dirty="0">
              <a:solidFill>
                <a:prstClr val="white"/>
              </a:solidFill>
              <a:cs typeface="+mj-cs"/>
            </a:endParaRPr>
          </a:p>
        </p:txBody>
      </p:sp>
      <p:sp>
        <p:nvSpPr>
          <p:cNvPr id="37" name="Rounded Rectangle 36">
            <a:extLst>
              <a:ext uri="{FF2B5EF4-FFF2-40B4-BE49-F238E27FC236}">
                <a16:creationId xmlns:a16="http://schemas.microsoft.com/office/drawing/2014/main" id="{E96D6D3D-9114-0D44-95C7-AC3F36F57CF6}"/>
              </a:ext>
            </a:extLst>
          </p:cNvPr>
          <p:cNvSpPr/>
          <p:nvPr/>
        </p:nvSpPr>
        <p:spPr>
          <a:xfrm>
            <a:off x="6164639" y="264033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7200" b="1" dirty="0">
                <a:solidFill>
                  <a:prstClr val="white"/>
                </a:solidFill>
                <a:cs typeface="+mj-cs"/>
              </a:rPr>
              <a:t>سَافَرْ</a:t>
            </a:r>
            <a:endParaRPr lang="en-US" sz="6600" b="1" dirty="0">
              <a:solidFill>
                <a:prstClr val="white"/>
              </a:solidFill>
              <a:cs typeface="+mj-cs"/>
            </a:endParaRPr>
          </a:p>
        </p:txBody>
      </p:sp>
      <p:sp>
        <p:nvSpPr>
          <p:cNvPr id="38" name="Rounded Rectangle 37">
            <a:extLst>
              <a:ext uri="{FF2B5EF4-FFF2-40B4-BE49-F238E27FC236}">
                <a16:creationId xmlns:a16="http://schemas.microsoft.com/office/drawing/2014/main" id="{4037E826-66E1-B24D-8AAB-9619513B67B9}"/>
              </a:ext>
            </a:extLst>
          </p:cNvPr>
          <p:cNvSpPr/>
          <p:nvPr/>
        </p:nvSpPr>
        <p:spPr>
          <a:xfrm>
            <a:off x="8427782" y="264033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 rtl="1"/>
            <a:r>
              <a:rPr lang="ar-SA" sz="7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لَـمَسَ</a:t>
            </a:r>
            <a:endParaRPr lang="en-US" sz="6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Rounded Rectangle 38">
            <a:extLst>
              <a:ext uri="{FF2B5EF4-FFF2-40B4-BE49-F238E27FC236}">
                <a16:creationId xmlns:a16="http://schemas.microsoft.com/office/drawing/2014/main" id="{202222DF-9B37-624A-BEF3-CE60ED8EAC5D}"/>
              </a:ext>
            </a:extLst>
          </p:cNvPr>
          <p:cNvSpPr/>
          <p:nvPr/>
        </p:nvSpPr>
        <p:spPr>
          <a:xfrm>
            <a:off x="1678765" y="433197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600" b="1" dirty="0">
                <a:solidFill>
                  <a:prstClr val="white"/>
                </a:solidFill>
                <a:cs typeface="+mj-cs"/>
              </a:rPr>
              <a:t>لَـمِيس</a:t>
            </a:r>
            <a:endParaRPr lang="en-US" sz="5400" b="1" dirty="0">
              <a:solidFill>
                <a:prstClr val="white"/>
              </a:solidFill>
              <a:cs typeface="+mj-cs"/>
            </a:endParaRPr>
          </a:p>
        </p:txBody>
      </p:sp>
      <p:sp>
        <p:nvSpPr>
          <p:cNvPr id="40" name="Rounded Rectangle 39">
            <a:extLst>
              <a:ext uri="{FF2B5EF4-FFF2-40B4-BE49-F238E27FC236}">
                <a16:creationId xmlns:a16="http://schemas.microsoft.com/office/drawing/2014/main" id="{D01B3986-5A60-EB42-8647-904115ED95EA}"/>
              </a:ext>
            </a:extLst>
          </p:cNvPr>
          <p:cNvSpPr/>
          <p:nvPr/>
        </p:nvSpPr>
        <p:spPr>
          <a:xfrm>
            <a:off x="3901463" y="433197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600" b="1" dirty="0">
                <a:solidFill>
                  <a:prstClr val="white"/>
                </a:solidFill>
                <a:cs typeface="+mj-cs"/>
              </a:rPr>
              <a:t>سَرَابْ</a:t>
            </a:r>
            <a:endParaRPr lang="en-US" sz="6000" b="1" dirty="0">
              <a:solidFill>
                <a:prstClr val="white"/>
              </a:solidFill>
              <a:cs typeface="+mj-cs"/>
            </a:endParaRPr>
          </a:p>
        </p:txBody>
      </p:sp>
      <p:sp>
        <p:nvSpPr>
          <p:cNvPr id="41" name="Rounded Rectangle 40">
            <a:extLst>
              <a:ext uri="{FF2B5EF4-FFF2-40B4-BE49-F238E27FC236}">
                <a16:creationId xmlns:a16="http://schemas.microsoft.com/office/drawing/2014/main" id="{067B2C66-C088-7543-B241-BF665B2E8B44}"/>
              </a:ext>
            </a:extLst>
          </p:cNvPr>
          <p:cNvSpPr/>
          <p:nvPr/>
        </p:nvSpPr>
        <p:spPr>
          <a:xfrm>
            <a:off x="6230023" y="4311187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7200" b="1" dirty="0">
                <a:solidFill>
                  <a:prstClr val="white"/>
                </a:solidFill>
                <a:cs typeface="+mj-cs"/>
              </a:rPr>
              <a:t>سَلِمَ</a:t>
            </a:r>
            <a:endParaRPr lang="en-US" sz="6000" b="1" dirty="0">
              <a:solidFill>
                <a:prstClr val="white"/>
              </a:solidFill>
              <a:cs typeface="+mj-cs"/>
            </a:endParaRPr>
          </a:p>
        </p:txBody>
      </p:sp>
      <p:sp>
        <p:nvSpPr>
          <p:cNvPr id="42" name="Rounded Rectangle 41">
            <a:extLst>
              <a:ext uri="{FF2B5EF4-FFF2-40B4-BE49-F238E27FC236}">
                <a16:creationId xmlns:a16="http://schemas.microsoft.com/office/drawing/2014/main" id="{1C3C2552-84DC-3B40-B350-9943F572C86C}"/>
              </a:ext>
            </a:extLst>
          </p:cNvPr>
          <p:cNvSpPr/>
          <p:nvPr/>
        </p:nvSpPr>
        <p:spPr>
          <a:xfrm>
            <a:off x="8443126" y="433197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000" b="1" dirty="0">
                <a:solidFill>
                  <a:prstClr val="white"/>
                </a:solidFill>
                <a:cs typeface="+mj-cs"/>
              </a:rPr>
              <a:t>فَانُوس</a:t>
            </a:r>
            <a:endParaRPr lang="en-US" sz="6000" b="1" dirty="0">
              <a:solidFill>
                <a:prstClr val="white"/>
              </a:solidFill>
              <a:cs typeface="+mj-cs"/>
            </a:endParaRPr>
          </a:p>
        </p:txBody>
      </p:sp>
      <p:sp>
        <p:nvSpPr>
          <p:cNvPr id="44" name="Rounded Rectangle 43">
            <a:extLst>
              <a:ext uri="{FF2B5EF4-FFF2-40B4-BE49-F238E27FC236}">
                <a16:creationId xmlns:a16="http://schemas.microsoft.com/office/drawing/2014/main" id="{F1DB1AE9-BC4A-7844-86D9-F6FF5B145962}"/>
              </a:ext>
            </a:extLst>
          </p:cNvPr>
          <p:cNvSpPr/>
          <p:nvPr/>
        </p:nvSpPr>
        <p:spPr>
          <a:xfrm>
            <a:off x="1705172" y="2573920"/>
            <a:ext cx="2125980" cy="1555200"/>
          </a:xfrm>
          <a:prstGeom prst="roundRect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5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5">
                  <a:lumMod val="60000"/>
                  <a:lumOff val="40000"/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noFill/>
          </a:ln>
          <a:effectLst>
            <a:glow rad="635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٨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46" name="Rounded Rectangle 45">
            <a:extLst>
              <a:ext uri="{FF2B5EF4-FFF2-40B4-BE49-F238E27FC236}">
                <a16:creationId xmlns:a16="http://schemas.microsoft.com/office/drawing/2014/main" id="{BDB2B066-3585-CC41-BEDB-CFF72BECD195}"/>
              </a:ext>
            </a:extLst>
          </p:cNvPr>
          <p:cNvSpPr/>
          <p:nvPr/>
        </p:nvSpPr>
        <p:spPr>
          <a:xfrm>
            <a:off x="3893354" y="2620335"/>
            <a:ext cx="2125980" cy="1555200"/>
          </a:xfrm>
          <a:prstGeom prst="roundRect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5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5">
                  <a:lumMod val="60000"/>
                  <a:lumOff val="40000"/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noFill/>
          </a:ln>
          <a:effectLst>
            <a:glow rad="635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٧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47" name="Rounded Rectangle 46">
            <a:extLst>
              <a:ext uri="{FF2B5EF4-FFF2-40B4-BE49-F238E27FC236}">
                <a16:creationId xmlns:a16="http://schemas.microsoft.com/office/drawing/2014/main" id="{67194175-80EF-5E4B-9E3C-F442EC1716E6}"/>
              </a:ext>
            </a:extLst>
          </p:cNvPr>
          <p:cNvSpPr/>
          <p:nvPr/>
        </p:nvSpPr>
        <p:spPr>
          <a:xfrm>
            <a:off x="6175769" y="2633592"/>
            <a:ext cx="2125980" cy="1555200"/>
          </a:xfrm>
          <a:prstGeom prst="roundRect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5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5">
                  <a:lumMod val="60000"/>
                  <a:lumOff val="40000"/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noFill/>
          </a:ln>
          <a:effectLst>
            <a:glow rad="635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٦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49" name="Rounded Rectangle 48">
            <a:extLst>
              <a:ext uri="{FF2B5EF4-FFF2-40B4-BE49-F238E27FC236}">
                <a16:creationId xmlns:a16="http://schemas.microsoft.com/office/drawing/2014/main" id="{7CE7AE98-AD3F-F140-A355-8403AD63C195}"/>
              </a:ext>
            </a:extLst>
          </p:cNvPr>
          <p:cNvSpPr/>
          <p:nvPr/>
        </p:nvSpPr>
        <p:spPr>
          <a:xfrm>
            <a:off x="8427782" y="2640330"/>
            <a:ext cx="2125980" cy="1555200"/>
          </a:xfrm>
          <a:prstGeom prst="roundRect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5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5">
                  <a:lumMod val="60000"/>
                  <a:lumOff val="40000"/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noFill/>
          </a:ln>
          <a:effectLst>
            <a:glow rad="635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٥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50" name="Rounded Rectangle 49">
            <a:extLst>
              <a:ext uri="{FF2B5EF4-FFF2-40B4-BE49-F238E27FC236}">
                <a16:creationId xmlns:a16="http://schemas.microsoft.com/office/drawing/2014/main" id="{ED3BAD91-7CB7-1E40-86A1-1FC4D1632C97}"/>
              </a:ext>
            </a:extLst>
          </p:cNvPr>
          <p:cNvSpPr/>
          <p:nvPr/>
        </p:nvSpPr>
        <p:spPr>
          <a:xfrm>
            <a:off x="1712987" y="4326380"/>
            <a:ext cx="2125980" cy="1555200"/>
          </a:xfrm>
          <a:prstGeom prst="roundRect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5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5">
                  <a:lumMod val="60000"/>
                  <a:lumOff val="40000"/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noFill/>
          </a:ln>
          <a:effectLst>
            <a:glow rad="635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١٢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53" name="Rounded Rectangle 52">
            <a:extLst>
              <a:ext uri="{FF2B5EF4-FFF2-40B4-BE49-F238E27FC236}">
                <a16:creationId xmlns:a16="http://schemas.microsoft.com/office/drawing/2014/main" id="{1ABB62DB-4B48-3B4E-9ED1-253C609ED612}"/>
              </a:ext>
            </a:extLst>
          </p:cNvPr>
          <p:cNvSpPr/>
          <p:nvPr/>
        </p:nvSpPr>
        <p:spPr>
          <a:xfrm>
            <a:off x="3912598" y="4336680"/>
            <a:ext cx="2125980" cy="1555200"/>
          </a:xfrm>
          <a:prstGeom prst="roundRect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5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5">
                  <a:lumMod val="60000"/>
                  <a:lumOff val="40000"/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noFill/>
          </a:ln>
          <a:effectLst>
            <a:glow rad="635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١١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54" name="Rounded Rectangle 53">
            <a:extLst>
              <a:ext uri="{FF2B5EF4-FFF2-40B4-BE49-F238E27FC236}">
                <a16:creationId xmlns:a16="http://schemas.microsoft.com/office/drawing/2014/main" id="{7B9E74AF-79DF-0948-B8D2-B2306B913B09}"/>
              </a:ext>
            </a:extLst>
          </p:cNvPr>
          <p:cNvSpPr/>
          <p:nvPr/>
        </p:nvSpPr>
        <p:spPr>
          <a:xfrm>
            <a:off x="6195801" y="4311187"/>
            <a:ext cx="2125980" cy="1555200"/>
          </a:xfrm>
          <a:prstGeom prst="roundRect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5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5">
                  <a:lumMod val="60000"/>
                  <a:lumOff val="40000"/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noFill/>
          </a:ln>
          <a:effectLst>
            <a:glow rad="635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١٠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56" name="Rounded Rectangle 55">
            <a:extLst>
              <a:ext uri="{FF2B5EF4-FFF2-40B4-BE49-F238E27FC236}">
                <a16:creationId xmlns:a16="http://schemas.microsoft.com/office/drawing/2014/main" id="{513649FE-0FB9-A342-A7AC-E8D19DD02113}"/>
              </a:ext>
            </a:extLst>
          </p:cNvPr>
          <p:cNvSpPr/>
          <p:nvPr/>
        </p:nvSpPr>
        <p:spPr>
          <a:xfrm>
            <a:off x="8450817" y="4303880"/>
            <a:ext cx="2125980" cy="1555200"/>
          </a:xfrm>
          <a:prstGeom prst="roundRect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5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5">
                  <a:lumMod val="60000"/>
                  <a:lumOff val="40000"/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noFill/>
          </a:ln>
          <a:effectLst>
            <a:glow rad="635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٩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58" name="Rounded Rectangle 57">
            <a:extLst>
              <a:ext uri="{FF2B5EF4-FFF2-40B4-BE49-F238E27FC236}">
                <a16:creationId xmlns:a16="http://schemas.microsoft.com/office/drawing/2014/main" id="{0E4DF226-AD28-044B-9C99-0C897571BA08}"/>
              </a:ext>
            </a:extLst>
          </p:cNvPr>
          <p:cNvSpPr/>
          <p:nvPr/>
        </p:nvSpPr>
        <p:spPr>
          <a:xfrm>
            <a:off x="1619106" y="938459"/>
            <a:ext cx="2125980" cy="1555200"/>
          </a:xfrm>
          <a:prstGeom prst="roundRect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5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5">
                  <a:lumMod val="60000"/>
                  <a:lumOff val="40000"/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noFill/>
          </a:ln>
          <a:effectLst>
            <a:glow rad="635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٤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60" name="Rounded Rectangle 59">
            <a:extLst>
              <a:ext uri="{FF2B5EF4-FFF2-40B4-BE49-F238E27FC236}">
                <a16:creationId xmlns:a16="http://schemas.microsoft.com/office/drawing/2014/main" id="{7DE65A88-218B-6948-BE0D-D4E4D4E8F6CE}"/>
              </a:ext>
            </a:extLst>
          </p:cNvPr>
          <p:cNvSpPr/>
          <p:nvPr/>
        </p:nvSpPr>
        <p:spPr>
          <a:xfrm>
            <a:off x="3912598" y="956785"/>
            <a:ext cx="2125980" cy="1555200"/>
          </a:xfrm>
          <a:prstGeom prst="roundRect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5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5">
                  <a:lumMod val="60000"/>
                  <a:lumOff val="40000"/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noFill/>
          </a:ln>
          <a:effectLst>
            <a:glow rad="635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٣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61" name="Rounded Rectangle 60">
            <a:extLst>
              <a:ext uri="{FF2B5EF4-FFF2-40B4-BE49-F238E27FC236}">
                <a16:creationId xmlns:a16="http://schemas.microsoft.com/office/drawing/2014/main" id="{00F403D6-3848-AD40-B78D-981123398EFD}"/>
              </a:ext>
            </a:extLst>
          </p:cNvPr>
          <p:cNvSpPr/>
          <p:nvPr/>
        </p:nvSpPr>
        <p:spPr>
          <a:xfrm>
            <a:off x="6175769" y="970493"/>
            <a:ext cx="2125980" cy="1555200"/>
          </a:xfrm>
          <a:prstGeom prst="roundRect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5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5">
                  <a:lumMod val="60000"/>
                  <a:lumOff val="40000"/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noFill/>
          </a:ln>
          <a:effectLst>
            <a:glow rad="635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457200" rtl="1" eaLnBrk="1" latinLnBrk="0" hangingPunct="1"/>
            <a:r>
              <a:rPr lang="ar-SA" sz="4950" b="1" dirty="0">
                <a:solidFill>
                  <a:prstClr val="white"/>
                </a:solidFill>
              </a:rPr>
              <a:t>٢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63" name="Rounded Rectangle 62">
            <a:extLst>
              <a:ext uri="{FF2B5EF4-FFF2-40B4-BE49-F238E27FC236}">
                <a16:creationId xmlns:a16="http://schemas.microsoft.com/office/drawing/2014/main" id="{645FFE28-C699-FB4E-A089-9A37371A13C8}"/>
              </a:ext>
            </a:extLst>
          </p:cNvPr>
          <p:cNvSpPr/>
          <p:nvPr/>
        </p:nvSpPr>
        <p:spPr>
          <a:xfrm>
            <a:off x="8493045" y="959940"/>
            <a:ext cx="2125980" cy="1555200"/>
          </a:xfrm>
          <a:prstGeom prst="roundRect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5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5">
                  <a:lumMod val="60000"/>
                  <a:lumOff val="40000"/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noFill/>
          </a:ln>
          <a:effectLst>
            <a:glow rad="635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١</a:t>
            </a:r>
            <a:endParaRPr lang="en-US" sz="4950" b="1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9825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25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25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5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25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25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25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25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25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25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25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5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25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5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5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5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5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5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5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5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5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5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25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5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25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5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25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5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25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5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149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0" fill="hold">
                      <p:stCondLst>
                        <p:cond delay="0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5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5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156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7" fill="hold">
                      <p:stCondLst>
                        <p:cond delay="0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25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5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163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4" fill="hold">
                      <p:stCondLst>
                        <p:cond delay="0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7" dur="25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5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4" grpId="0" animBg="1"/>
      <p:bldP spid="46" grpId="0" animBg="1"/>
      <p:bldP spid="47" grpId="0" animBg="1"/>
      <p:bldP spid="49" grpId="0" animBg="1"/>
      <p:bldP spid="50" grpId="0" animBg="1"/>
      <p:bldP spid="53" grpId="0" animBg="1"/>
      <p:bldP spid="54" grpId="0" animBg="1"/>
      <p:bldP spid="56" grpId="0" animBg="1"/>
      <p:bldP spid="58" grpId="0" animBg="1"/>
      <p:bldP spid="60" grpId="0" animBg="1"/>
      <p:bldP spid="61" grpId="0" animBg="1"/>
      <p:bldP spid="6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7499AE8E-306E-488D-95B6-A85D3C05EA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6839" y="2182904"/>
            <a:ext cx="10178322" cy="1492132"/>
          </a:xfrm>
        </p:spPr>
        <p:txBody>
          <a:bodyPr>
            <a:no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ar-SA" sz="125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حرف</a:t>
            </a:r>
            <a:r>
              <a:rPr lang="ar-SA" sz="12500" b="1" cap="none" spc="0" dirty="0">
                <a:ln/>
                <a:solidFill>
                  <a:schemeClr val="accent4"/>
                </a:solidFill>
              </a:rPr>
              <a:t> </a:t>
            </a:r>
            <a:r>
              <a:rPr lang="ar-SA" sz="125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القاف</a:t>
            </a:r>
            <a:endParaRPr lang="ar-SA" sz="12500" b="1" cap="none" spc="0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44192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ربع نص 2">
            <a:extLst>
              <a:ext uri="{FF2B5EF4-FFF2-40B4-BE49-F238E27FC236}">
                <a16:creationId xmlns:a16="http://schemas.microsoft.com/office/drawing/2014/main" id="{9181B8F9-EA29-4CEC-AB4A-BC68AA6EA61B}"/>
              </a:ext>
            </a:extLst>
          </p:cNvPr>
          <p:cNvSpPr txBox="1"/>
          <p:nvPr/>
        </p:nvSpPr>
        <p:spPr>
          <a:xfrm>
            <a:off x="1764223" y="190083"/>
            <a:ext cx="642871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A" sz="2800" dirty="0">
                <a:solidFill>
                  <a:schemeClr val="accent2">
                    <a:lumMod val="75000"/>
                  </a:schemeClr>
                </a:solidFill>
                <a:cs typeface="+mj-cs"/>
              </a:rPr>
              <a:t>استراتيجية التعلم باللعب – البطاقات التعليمية التفاعلية </a:t>
            </a:r>
          </a:p>
        </p:txBody>
      </p:sp>
      <p:pic>
        <p:nvPicPr>
          <p:cNvPr id="30" name="صورة 29">
            <a:extLst>
              <a:ext uri="{FF2B5EF4-FFF2-40B4-BE49-F238E27FC236}">
                <a16:creationId xmlns:a16="http://schemas.microsoft.com/office/drawing/2014/main" id="{4A14AD96-9754-4CA5-A639-4BD88001A0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6184" y="158249"/>
            <a:ext cx="1628775" cy="504825"/>
          </a:xfrm>
          <a:prstGeom prst="rect">
            <a:avLst/>
          </a:prstGeom>
        </p:spPr>
      </p:pic>
      <p:sp>
        <p:nvSpPr>
          <p:cNvPr id="31" name="Rounded Rectangle 30">
            <a:extLst>
              <a:ext uri="{FF2B5EF4-FFF2-40B4-BE49-F238E27FC236}">
                <a16:creationId xmlns:a16="http://schemas.microsoft.com/office/drawing/2014/main" id="{383F47C6-59CB-BE44-A65E-A13C1F4E9A1A}"/>
              </a:ext>
            </a:extLst>
          </p:cNvPr>
          <p:cNvSpPr/>
          <p:nvPr/>
        </p:nvSpPr>
        <p:spPr>
          <a:xfrm>
            <a:off x="1545027" y="1079956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600" b="1" dirty="0">
                <a:solidFill>
                  <a:schemeClr val="bg1"/>
                </a:solidFill>
                <a:cs typeface="+mj-cs"/>
              </a:rPr>
              <a:t>صَـقْـرُ</a:t>
            </a:r>
            <a:endParaRPr lang="en-US" sz="28700" b="1" dirty="0">
              <a:solidFill>
                <a:schemeClr val="bg1"/>
              </a:solidFill>
              <a:cs typeface="+mj-cs"/>
            </a:endParaRPr>
          </a:p>
        </p:txBody>
      </p:sp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0A12F075-9A21-5B46-B3EE-6D5547BEB18E}"/>
              </a:ext>
            </a:extLst>
          </p:cNvPr>
          <p:cNvSpPr/>
          <p:nvPr/>
        </p:nvSpPr>
        <p:spPr>
          <a:xfrm>
            <a:off x="3877631" y="1075735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600" b="1" dirty="0">
                <a:solidFill>
                  <a:schemeClr val="bg1"/>
                </a:solidFill>
                <a:cs typeface="+mj-cs"/>
              </a:rPr>
              <a:t>فَـقَـسَ</a:t>
            </a:r>
            <a:endParaRPr lang="en-US" sz="6600" b="1" dirty="0">
              <a:solidFill>
                <a:prstClr val="white"/>
              </a:solidFill>
              <a:cs typeface="+mj-cs"/>
            </a:endParaRPr>
          </a:p>
        </p:txBody>
      </p:sp>
      <p:sp>
        <p:nvSpPr>
          <p:cNvPr id="33" name="Rounded Rectangle 32">
            <a:extLst>
              <a:ext uri="{FF2B5EF4-FFF2-40B4-BE49-F238E27FC236}">
                <a16:creationId xmlns:a16="http://schemas.microsoft.com/office/drawing/2014/main" id="{CA6244B5-21D8-1042-B3A7-D4C7DEDCE9B1}"/>
              </a:ext>
            </a:extLst>
          </p:cNvPr>
          <p:cNvSpPr/>
          <p:nvPr/>
        </p:nvSpPr>
        <p:spPr>
          <a:xfrm>
            <a:off x="6241240" y="1081012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600" b="1" dirty="0">
                <a:solidFill>
                  <a:schemeClr val="bg1"/>
                </a:solidFill>
                <a:cs typeface="+mj-cs"/>
              </a:rPr>
              <a:t>نَـقَـرَ</a:t>
            </a:r>
            <a:endParaRPr lang="en-US" sz="23900" b="1" dirty="0">
              <a:solidFill>
                <a:prstClr val="white"/>
              </a:solidFill>
              <a:cs typeface="+mj-cs"/>
            </a:endParaRPr>
          </a:p>
        </p:txBody>
      </p:sp>
      <p:sp>
        <p:nvSpPr>
          <p:cNvPr id="34" name="Rounded Rectangle 33">
            <a:extLst>
              <a:ext uri="{FF2B5EF4-FFF2-40B4-BE49-F238E27FC236}">
                <a16:creationId xmlns:a16="http://schemas.microsoft.com/office/drawing/2014/main" id="{A7060BA6-68C5-E348-A129-865052245D75}"/>
              </a:ext>
            </a:extLst>
          </p:cNvPr>
          <p:cNvSpPr/>
          <p:nvPr/>
        </p:nvSpPr>
        <p:spPr>
          <a:xfrm>
            <a:off x="8590854" y="1087909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algn="ctr" defTabSz="457200" rtl="1" eaLnBrk="1" latinLnBrk="0" hangingPunct="1"/>
            <a:r>
              <a:rPr lang="ar-SA" sz="6600" b="1" dirty="0">
                <a:solidFill>
                  <a:schemeClr val="bg1"/>
                </a:solidFill>
                <a:cs typeface="+mj-cs"/>
              </a:rPr>
              <a:t>مِـقَصْ</a:t>
            </a:r>
            <a:endParaRPr lang="en-US" sz="6000" b="1" dirty="0">
              <a:solidFill>
                <a:prstClr val="white"/>
              </a:solidFill>
              <a:cs typeface="+mj-cs"/>
            </a:endParaRPr>
          </a:p>
        </p:txBody>
      </p:sp>
      <p:sp>
        <p:nvSpPr>
          <p:cNvPr id="35" name="Rounded Rectangle 34">
            <a:extLst>
              <a:ext uri="{FF2B5EF4-FFF2-40B4-BE49-F238E27FC236}">
                <a16:creationId xmlns:a16="http://schemas.microsoft.com/office/drawing/2014/main" id="{5D85BD03-2BC9-3F47-8AA3-1EFFDC40F857}"/>
              </a:ext>
            </a:extLst>
          </p:cNvPr>
          <p:cNvSpPr/>
          <p:nvPr/>
        </p:nvSpPr>
        <p:spPr>
          <a:xfrm>
            <a:off x="1553262" y="2881336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600" b="1" dirty="0">
                <a:solidFill>
                  <a:prstClr val="white"/>
                </a:solidFill>
                <a:cs typeface="+mj-cs"/>
              </a:rPr>
              <a:t>قَـلَـمْ</a:t>
            </a:r>
            <a:endParaRPr lang="en-US" sz="6600" b="1" dirty="0">
              <a:solidFill>
                <a:prstClr val="white"/>
              </a:solidFill>
              <a:cs typeface="+mj-cs"/>
            </a:endParaRPr>
          </a:p>
        </p:txBody>
      </p:sp>
      <p:sp>
        <p:nvSpPr>
          <p:cNvPr id="36" name="Rounded Rectangle 35">
            <a:extLst>
              <a:ext uri="{FF2B5EF4-FFF2-40B4-BE49-F238E27FC236}">
                <a16:creationId xmlns:a16="http://schemas.microsoft.com/office/drawing/2014/main" id="{13CAAC2C-FFAF-514D-8221-00D826097071}"/>
              </a:ext>
            </a:extLst>
          </p:cNvPr>
          <p:cNvSpPr/>
          <p:nvPr/>
        </p:nvSpPr>
        <p:spPr>
          <a:xfrm>
            <a:off x="3885866" y="2870084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600" b="1" dirty="0">
                <a:solidFill>
                  <a:prstClr val="white"/>
                </a:solidFill>
                <a:cs typeface="+mj-cs"/>
              </a:rPr>
              <a:t>قِـرْدُ</a:t>
            </a:r>
            <a:endParaRPr lang="en-US" sz="6600" b="1" dirty="0">
              <a:solidFill>
                <a:prstClr val="white"/>
              </a:solidFill>
              <a:cs typeface="+mj-cs"/>
            </a:endParaRPr>
          </a:p>
        </p:txBody>
      </p:sp>
      <p:sp>
        <p:nvSpPr>
          <p:cNvPr id="37" name="Rounded Rectangle 36">
            <a:extLst>
              <a:ext uri="{FF2B5EF4-FFF2-40B4-BE49-F238E27FC236}">
                <a16:creationId xmlns:a16="http://schemas.microsoft.com/office/drawing/2014/main" id="{E96D6D3D-9114-0D44-95C7-AC3F36F57CF6}"/>
              </a:ext>
            </a:extLst>
          </p:cNvPr>
          <p:cNvSpPr/>
          <p:nvPr/>
        </p:nvSpPr>
        <p:spPr>
          <a:xfrm>
            <a:off x="6249475" y="2885941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7200" b="1" dirty="0">
                <a:solidFill>
                  <a:prstClr val="white"/>
                </a:solidFill>
                <a:cs typeface="+mj-cs"/>
              </a:rPr>
              <a:t>بَرْقُ</a:t>
            </a:r>
            <a:endParaRPr lang="en-US" sz="6600" b="1" dirty="0">
              <a:solidFill>
                <a:prstClr val="white"/>
              </a:solidFill>
              <a:cs typeface="+mj-cs"/>
            </a:endParaRPr>
          </a:p>
        </p:txBody>
      </p:sp>
      <p:sp>
        <p:nvSpPr>
          <p:cNvPr id="38" name="Rounded Rectangle 37">
            <a:extLst>
              <a:ext uri="{FF2B5EF4-FFF2-40B4-BE49-F238E27FC236}">
                <a16:creationId xmlns:a16="http://schemas.microsoft.com/office/drawing/2014/main" id="{4037E826-66E1-B24D-8AAB-9619513B67B9}"/>
              </a:ext>
            </a:extLst>
          </p:cNvPr>
          <p:cNvSpPr/>
          <p:nvPr/>
        </p:nvSpPr>
        <p:spPr>
          <a:xfrm>
            <a:off x="8599089" y="2883958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 rtl="1"/>
            <a:r>
              <a:rPr lang="ar-SA" sz="7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قَـمَـرُ</a:t>
            </a:r>
            <a:endParaRPr lang="en-US" sz="6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Rounded Rectangle 38">
            <a:extLst>
              <a:ext uri="{FF2B5EF4-FFF2-40B4-BE49-F238E27FC236}">
                <a16:creationId xmlns:a16="http://schemas.microsoft.com/office/drawing/2014/main" id="{202222DF-9B37-624A-BEF3-CE60ED8EAC5D}"/>
              </a:ext>
            </a:extLst>
          </p:cNvPr>
          <p:cNvSpPr/>
          <p:nvPr/>
        </p:nvSpPr>
        <p:spPr>
          <a:xfrm>
            <a:off x="1553262" y="4706704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600" b="1" dirty="0">
                <a:solidFill>
                  <a:prstClr val="white"/>
                </a:solidFill>
                <a:cs typeface="+mj-cs"/>
              </a:rPr>
              <a:t>رَقَـدَ</a:t>
            </a:r>
            <a:endParaRPr lang="en-US" sz="5400" b="1" dirty="0">
              <a:solidFill>
                <a:prstClr val="white"/>
              </a:solidFill>
              <a:cs typeface="+mj-cs"/>
            </a:endParaRPr>
          </a:p>
        </p:txBody>
      </p:sp>
      <p:sp>
        <p:nvSpPr>
          <p:cNvPr id="40" name="Rounded Rectangle 39">
            <a:extLst>
              <a:ext uri="{FF2B5EF4-FFF2-40B4-BE49-F238E27FC236}">
                <a16:creationId xmlns:a16="http://schemas.microsoft.com/office/drawing/2014/main" id="{D01B3986-5A60-EB42-8647-904115ED95EA}"/>
              </a:ext>
            </a:extLst>
          </p:cNvPr>
          <p:cNvSpPr/>
          <p:nvPr/>
        </p:nvSpPr>
        <p:spPr>
          <a:xfrm>
            <a:off x="3929459" y="4695452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600" b="1" dirty="0">
                <a:solidFill>
                  <a:prstClr val="white"/>
                </a:solidFill>
                <a:cs typeface="+mj-cs"/>
              </a:rPr>
              <a:t>قَـفَصْ</a:t>
            </a:r>
            <a:endParaRPr lang="en-US" sz="6000" b="1" dirty="0">
              <a:solidFill>
                <a:prstClr val="white"/>
              </a:solidFill>
              <a:cs typeface="+mj-cs"/>
            </a:endParaRPr>
          </a:p>
        </p:txBody>
      </p:sp>
      <p:sp>
        <p:nvSpPr>
          <p:cNvPr id="41" name="Rounded Rectangle 40">
            <a:extLst>
              <a:ext uri="{FF2B5EF4-FFF2-40B4-BE49-F238E27FC236}">
                <a16:creationId xmlns:a16="http://schemas.microsoft.com/office/drawing/2014/main" id="{067B2C66-C088-7543-B241-BF665B2E8B44}"/>
              </a:ext>
            </a:extLst>
          </p:cNvPr>
          <p:cNvSpPr/>
          <p:nvPr/>
        </p:nvSpPr>
        <p:spPr>
          <a:xfrm>
            <a:off x="6249475" y="470776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7200" b="1" dirty="0">
                <a:solidFill>
                  <a:prstClr val="white"/>
                </a:solidFill>
                <a:cs typeface="+mj-cs"/>
              </a:rPr>
              <a:t>قُـفْل</a:t>
            </a:r>
            <a:endParaRPr lang="en-US" sz="6000" b="1" dirty="0">
              <a:solidFill>
                <a:prstClr val="white"/>
              </a:solidFill>
              <a:cs typeface="+mj-cs"/>
            </a:endParaRPr>
          </a:p>
        </p:txBody>
      </p:sp>
      <p:sp>
        <p:nvSpPr>
          <p:cNvPr id="42" name="Rounded Rectangle 41">
            <a:extLst>
              <a:ext uri="{FF2B5EF4-FFF2-40B4-BE49-F238E27FC236}">
                <a16:creationId xmlns:a16="http://schemas.microsoft.com/office/drawing/2014/main" id="{1C3C2552-84DC-3B40-B350-9943F572C86C}"/>
              </a:ext>
            </a:extLst>
          </p:cNvPr>
          <p:cNvSpPr/>
          <p:nvPr/>
        </p:nvSpPr>
        <p:spPr>
          <a:xfrm>
            <a:off x="8599089" y="4743581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000" b="1" dirty="0">
                <a:solidFill>
                  <a:prstClr val="white"/>
                </a:solidFill>
                <a:cs typeface="+mj-cs"/>
              </a:rPr>
              <a:t>قِـصَصُ</a:t>
            </a:r>
            <a:endParaRPr lang="en-US" sz="6000" b="1" dirty="0">
              <a:solidFill>
                <a:prstClr val="white"/>
              </a:solidFill>
              <a:cs typeface="+mj-cs"/>
            </a:endParaRPr>
          </a:p>
        </p:txBody>
      </p:sp>
      <p:sp>
        <p:nvSpPr>
          <p:cNvPr id="43" name="Rounded Rectangle 42">
            <a:extLst>
              <a:ext uri="{FF2B5EF4-FFF2-40B4-BE49-F238E27FC236}">
                <a16:creationId xmlns:a16="http://schemas.microsoft.com/office/drawing/2014/main" id="{0607E09D-9700-EF45-8710-82498DE81DD7}"/>
              </a:ext>
            </a:extLst>
          </p:cNvPr>
          <p:cNvSpPr/>
          <p:nvPr/>
        </p:nvSpPr>
        <p:spPr>
          <a:xfrm>
            <a:off x="1556207" y="2903473"/>
            <a:ext cx="2125980" cy="1555200"/>
          </a:xfrm>
          <a:prstGeom prst="roundRect">
            <a:avLst/>
          </a:prstGeom>
          <a:gradFill flip="none" rotWithShape="1">
            <a:gsLst>
              <a:gs pos="0">
                <a:srgbClr val="7030A0">
                  <a:tint val="66000"/>
                  <a:satMod val="160000"/>
                </a:srgbClr>
              </a:gs>
              <a:gs pos="50000">
                <a:srgbClr val="7030A0">
                  <a:tint val="44500"/>
                  <a:satMod val="160000"/>
                </a:srgbClr>
              </a:gs>
              <a:gs pos="100000">
                <a:srgbClr val="7030A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</a:ln>
          <a:effectLst>
            <a:glow rad="635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٨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45" name="Rounded Rectangle 44">
            <a:extLst>
              <a:ext uri="{FF2B5EF4-FFF2-40B4-BE49-F238E27FC236}">
                <a16:creationId xmlns:a16="http://schemas.microsoft.com/office/drawing/2014/main" id="{89F50490-D365-2342-985B-6D2979D85C04}"/>
              </a:ext>
            </a:extLst>
          </p:cNvPr>
          <p:cNvSpPr/>
          <p:nvPr/>
        </p:nvSpPr>
        <p:spPr>
          <a:xfrm>
            <a:off x="3891756" y="2869604"/>
            <a:ext cx="2125980" cy="1555200"/>
          </a:xfrm>
          <a:prstGeom prst="roundRect">
            <a:avLst/>
          </a:prstGeom>
          <a:gradFill flip="none" rotWithShape="1">
            <a:gsLst>
              <a:gs pos="0">
                <a:srgbClr val="7030A0">
                  <a:tint val="66000"/>
                  <a:satMod val="160000"/>
                </a:srgbClr>
              </a:gs>
              <a:gs pos="50000">
                <a:srgbClr val="7030A0">
                  <a:tint val="44500"/>
                  <a:satMod val="160000"/>
                </a:srgbClr>
              </a:gs>
              <a:gs pos="100000">
                <a:srgbClr val="7030A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</a:ln>
          <a:effectLst>
            <a:glow rad="635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٧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48" name="Rounded Rectangle 47">
            <a:extLst>
              <a:ext uri="{FF2B5EF4-FFF2-40B4-BE49-F238E27FC236}">
                <a16:creationId xmlns:a16="http://schemas.microsoft.com/office/drawing/2014/main" id="{3BCD4164-21E9-2040-AAE8-45D624DD3A09}"/>
              </a:ext>
            </a:extLst>
          </p:cNvPr>
          <p:cNvSpPr/>
          <p:nvPr/>
        </p:nvSpPr>
        <p:spPr>
          <a:xfrm>
            <a:off x="6243492" y="2895169"/>
            <a:ext cx="2125980" cy="1555200"/>
          </a:xfrm>
          <a:prstGeom prst="roundRect">
            <a:avLst/>
          </a:prstGeom>
          <a:gradFill flip="none" rotWithShape="1">
            <a:gsLst>
              <a:gs pos="0">
                <a:srgbClr val="7030A0">
                  <a:tint val="66000"/>
                  <a:satMod val="160000"/>
                </a:srgbClr>
              </a:gs>
              <a:gs pos="50000">
                <a:srgbClr val="7030A0">
                  <a:tint val="44500"/>
                  <a:satMod val="160000"/>
                </a:srgbClr>
              </a:gs>
              <a:gs pos="100000">
                <a:srgbClr val="7030A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</a:ln>
          <a:effectLst>
            <a:glow rad="635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٦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51" name="Rounded Rectangle 50">
            <a:extLst>
              <a:ext uri="{FF2B5EF4-FFF2-40B4-BE49-F238E27FC236}">
                <a16:creationId xmlns:a16="http://schemas.microsoft.com/office/drawing/2014/main" id="{4E57742E-22F3-834A-B825-900BE3BD1F26}"/>
              </a:ext>
            </a:extLst>
          </p:cNvPr>
          <p:cNvSpPr/>
          <p:nvPr/>
        </p:nvSpPr>
        <p:spPr>
          <a:xfrm>
            <a:off x="8599089" y="2903473"/>
            <a:ext cx="2125980" cy="1555200"/>
          </a:xfrm>
          <a:prstGeom prst="roundRect">
            <a:avLst/>
          </a:prstGeom>
          <a:gradFill flip="none" rotWithShape="1">
            <a:gsLst>
              <a:gs pos="0">
                <a:srgbClr val="7030A0">
                  <a:tint val="66000"/>
                  <a:satMod val="160000"/>
                </a:srgbClr>
              </a:gs>
              <a:gs pos="50000">
                <a:srgbClr val="7030A0">
                  <a:tint val="44500"/>
                  <a:satMod val="160000"/>
                </a:srgbClr>
              </a:gs>
              <a:gs pos="100000">
                <a:srgbClr val="7030A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</a:ln>
          <a:effectLst>
            <a:glow rad="635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٥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52" name="Rounded Rectangle 51">
            <a:extLst>
              <a:ext uri="{FF2B5EF4-FFF2-40B4-BE49-F238E27FC236}">
                <a16:creationId xmlns:a16="http://schemas.microsoft.com/office/drawing/2014/main" id="{93231FDD-E010-CD42-A77C-151C0E9F4FC6}"/>
              </a:ext>
            </a:extLst>
          </p:cNvPr>
          <p:cNvSpPr/>
          <p:nvPr/>
        </p:nvSpPr>
        <p:spPr>
          <a:xfrm>
            <a:off x="1528629" y="4708543"/>
            <a:ext cx="2125980" cy="1555200"/>
          </a:xfrm>
          <a:prstGeom prst="roundRect">
            <a:avLst/>
          </a:prstGeom>
          <a:gradFill flip="none" rotWithShape="1">
            <a:gsLst>
              <a:gs pos="0">
                <a:srgbClr val="7030A0">
                  <a:tint val="66000"/>
                  <a:satMod val="160000"/>
                </a:srgbClr>
              </a:gs>
              <a:gs pos="50000">
                <a:srgbClr val="7030A0">
                  <a:tint val="44500"/>
                  <a:satMod val="160000"/>
                </a:srgbClr>
              </a:gs>
              <a:gs pos="100000">
                <a:srgbClr val="7030A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</a:ln>
          <a:effectLst>
            <a:glow rad="635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١٢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55" name="Rounded Rectangle 54">
            <a:extLst>
              <a:ext uri="{FF2B5EF4-FFF2-40B4-BE49-F238E27FC236}">
                <a16:creationId xmlns:a16="http://schemas.microsoft.com/office/drawing/2014/main" id="{D335866F-43C1-9648-9944-5F7CC5C56458}"/>
              </a:ext>
            </a:extLst>
          </p:cNvPr>
          <p:cNvSpPr/>
          <p:nvPr/>
        </p:nvSpPr>
        <p:spPr>
          <a:xfrm>
            <a:off x="3911255" y="4696235"/>
            <a:ext cx="2125980" cy="1555200"/>
          </a:xfrm>
          <a:prstGeom prst="roundRect">
            <a:avLst/>
          </a:prstGeom>
          <a:gradFill flip="none" rotWithShape="1">
            <a:gsLst>
              <a:gs pos="0">
                <a:srgbClr val="7030A0">
                  <a:tint val="66000"/>
                  <a:satMod val="160000"/>
                </a:srgbClr>
              </a:gs>
              <a:gs pos="50000">
                <a:srgbClr val="7030A0">
                  <a:tint val="44500"/>
                  <a:satMod val="160000"/>
                </a:srgbClr>
              </a:gs>
              <a:gs pos="100000">
                <a:srgbClr val="7030A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</a:ln>
          <a:effectLst>
            <a:glow rad="635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١١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57" name="Rounded Rectangle 56">
            <a:extLst>
              <a:ext uri="{FF2B5EF4-FFF2-40B4-BE49-F238E27FC236}">
                <a16:creationId xmlns:a16="http://schemas.microsoft.com/office/drawing/2014/main" id="{6E3D7E59-B571-3549-AA97-767F62C775A6}"/>
              </a:ext>
            </a:extLst>
          </p:cNvPr>
          <p:cNvSpPr/>
          <p:nvPr/>
        </p:nvSpPr>
        <p:spPr>
          <a:xfrm>
            <a:off x="6229590" y="4708543"/>
            <a:ext cx="2125980" cy="1555200"/>
          </a:xfrm>
          <a:prstGeom prst="roundRect">
            <a:avLst/>
          </a:prstGeom>
          <a:gradFill flip="none" rotWithShape="1">
            <a:gsLst>
              <a:gs pos="0">
                <a:srgbClr val="7030A0">
                  <a:tint val="66000"/>
                  <a:satMod val="160000"/>
                </a:srgbClr>
              </a:gs>
              <a:gs pos="50000">
                <a:srgbClr val="7030A0">
                  <a:tint val="44500"/>
                  <a:satMod val="160000"/>
                </a:srgbClr>
              </a:gs>
              <a:gs pos="100000">
                <a:srgbClr val="7030A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</a:ln>
          <a:effectLst>
            <a:glow rad="635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١٠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59" name="Rounded Rectangle 58">
            <a:extLst>
              <a:ext uri="{FF2B5EF4-FFF2-40B4-BE49-F238E27FC236}">
                <a16:creationId xmlns:a16="http://schemas.microsoft.com/office/drawing/2014/main" id="{ADBF30DF-DEAB-A74A-B98E-8B719AF6E69D}"/>
              </a:ext>
            </a:extLst>
          </p:cNvPr>
          <p:cNvSpPr/>
          <p:nvPr/>
        </p:nvSpPr>
        <p:spPr>
          <a:xfrm>
            <a:off x="8590854" y="4709326"/>
            <a:ext cx="2125980" cy="1555200"/>
          </a:xfrm>
          <a:prstGeom prst="roundRect">
            <a:avLst/>
          </a:prstGeom>
          <a:gradFill flip="none" rotWithShape="1">
            <a:gsLst>
              <a:gs pos="0">
                <a:srgbClr val="7030A0">
                  <a:tint val="66000"/>
                  <a:satMod val="160000"/>
                </a:srgbClr>
              </a:gs>
              <a:gs pos="50000">
                <a:srgbClr val="7030A0">
                  <a:tint val="44500"/>
                  <a:satMod val="160000"/>
                </a:srgbClr>
              </a:gs>
              <a:gs pos="100000">
                <a:srgbClr val="7030A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</a:ln>
          <a:effectLst>
            <a:glow rad="635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٩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62" name="Rounded Rectangle 61">
            <a:extLst>
              <a:ext uri="{FF2B5EF4-FFF2-40B4-BE49-F238E27FC236}">
                <a16:creationId xmlns:a16="http://schemas.microsoft.com/office/drawing/2014/main" id="{6E6BFBCC-8C2B-DE43-A54C-9C2D4004E27A}"/>
              </a:ext>
            </a:extLst>
          </p:cNvPr>
          <p:cNvSpPr/>
          <p:nvPr/>
        </p:nvSpPr>
        <p:spPr>
          <a:xfrm>
            <a:off x="1525895" y="1093830"/>
            <a:ext cx="2125980" cy="1555200"/>
          </a:xfrm>
          <a:prstGeom prst="roundRect">
            <a:avLst/>
          </a:prstGeom>
          <a:gradFill flip="none" rotWithShape="1">
            <a:gsLst>
              <a:gs pos="0">
                <a:srgbClr val="7030A0">
                  <a:tint val="66000"/>
                  <a:satMod val="160000"/>
                </a:srgbClr>
              </a:gs>
              <a:gs pos="50000">
                <a:srgbClr val="7030A0">
                  <a:tint val="44500"/>
                  <a:satMod val="160000"/>
                </a:srgbClr>
              </a:gs>
              <a:gs pos="100000">
                <a:srgbClr val="7030A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</a:ln>
          <a:effectLst>
            <a:glow rad="635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٤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64" name="Rounded Rectangle 63">
            <a:extLst>
              <a:ext uri="{FF2B5EF4-FFF2-40B4-BE49-F238E27FC236}">
                <a16:creationId xmlns:a16="http://schemas.microsoft.com/office/drawing/2014/main" id="{79F4D3CC-141B-8E43-94D1-7C456D2505E4}"/>
              </a:ext>
            </a:extLst>
          </p:cNvPr>
          <p:cNvSpPr/>
          <p:nvPr/>
        </p:nvSpPr>
        <p:spPr>
          <a:xfrm>
            <a:off x="3867274" y="1080275"/>
            <a:ext cx="2125980" cy="1555200"/>
          </a:xfrm>
          <a:prstGeom prst="roundRect">
            <a:avLst/>
          </a:prstGeom>
          <a:gradFill flip="none" rotWithShape="1">
            <a:gsLst>
              <a:gs pos="0">
                <a:srgbClr val="7030A0">
                  <a:tint val="66000"/>
                  <a:satMod val="160000"/>
                </a:srgbClr>
              </a:gs>
              <a:gs pos="50000">
                <a:srgbClr val="7030A0">
                  <a:tint val="44500"/>
                  <a:satMod val="160000"/>
                </a:srgbClr>
              </a:gs>
              <a:gs pos="100000">
                <a:srgbClr val="7030A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</a:ln>
          <a:effectLst>
            <a:glow rad="635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٣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65" name="Rounded Rectangle 64">
            <a:extLst>
              <a:ext uri="{FF2B5EF4-FFF2-40B4-BE49-F238E27FC236}">
                <a16:creationId xmlns:a16="http://schemas.microsoft.com/office/drawing/2014/main" id="{D23C9037-4E2C-FE4A-A7B7-0DD9944B0267}"/>
              </a:ext>
            </a:extLst>
          </p:cNvPr>
          <p:cNvSpPr/>
          <p:nvPr/>
        </p:nvSpPr>
        <p:spPr>
          <a:xfrm>
            <a:off x="6236855" y="1079698"/>
            <a:ext cx="2125980" cy="1555200"/>
          </a:xfrm>
          <a:prstGeom prst="roundRect">
            <a:avLst/>
          </a:prstGeom>
          <a:gradFill flip="none" rotWithShape="1">
            <a:gsLst>
              <a:gs pos="0">
                <a:srgbClr val="7030A0">
                  <a:tint val="66000"/>
                  <a:satMod val="160000"/>
                </a:srgbClr>
              </a:gs>
              <a:gs pos="50000">
                <a:srgbClr val="7030A0">
                  <a:tint val="44500"/>
                  <a:satMod val="160000"/>
                </a:srgbClr>
              </a:gs>
              <a:gs pos="100000">
                <a:srgbClr val="7030A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</a:ln>
          <a:effectLst>
            <a:glow rad="635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457200" rtl="1" eaLnBrk="1" latinLnBrk="0" hangingPunct="1"/>
            <a:r>
              <a:rPr lang="ar-SA" sz="4950" b="1" dirty="0">
                <a:solidFill>
                  <a:prstClr val="white"/>
                </a:solidFill>
              </a:rPr>
              <a:t>٢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66" name="Rounded Rectangle 65">
            <a:extLst>
              <a:ext uri="{FF2B5EF4-FFF2-40B4-BE49-F238E27FC236}">
                <a16:creationId xmlns:a16="http://schemas.microsoft.com/office/drawing/2014/main" id="{88C7C75B-E73D-B540-9F8B-155BCEC52FC4}"/>
              </a:ext>
            </a:extLst>
          </p:cNvPr>
          <p:cNvSpPr/>
          <p:nvPr/>
        </p:nvSpPr>
        <p:spPr>
          <a:xfrm>
            <a:off x="8582619" y="1082578"/>
            <a:ext cx="2125980" cy="1555200"/>
          </a:xfrm>
          <a:prstGeom prst="roundRect">
            <a:avLst/>
          </a:prstGeom>
          <a:gradFill flip="none" rotWithShape="1">
            <a:gsLst>
              <a:gs pos="0">
                <a:srgbClr val="7030A0">
                  <a:tint val="66000"/>
                  <a:satMod val="160000"/>
                </a:srgbClr>
              </a:gs>
              <a:gs pos="50000">
                <a:srgbClr val="7030A0">
                  <a:tint val="44500"/>
                  <a:satMod val="160000"/>
                </a:srgbClr>
              </a:gs>
              <a:gs pos="100000">
                <a:srgbClr val="7030A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</a:ln>
          <a:effectLst>
            <a:glow rad="635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١</a:t>
            </a:r>
            <a:endParaRPr lang="en-US" sz="4950" b="1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4452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25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25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5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25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25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25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25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25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25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25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5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25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5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5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5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5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5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5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5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5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5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25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5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25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5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25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5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25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5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149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0" fill="hold">
                      <p:stCondLst>
                        <p:cond delay="0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5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5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156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7" fill="hold">
                      <p:stCondLst>
                        <p:cond delay="0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25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5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163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4" fill="hold">
                      <p:stCondLst>
                        <p:cond delay="0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7" dur="25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5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5" grpId="0" animBg="1"/>
      <p:bldP spid="48" grpId="0" animBg="1"/>
      <p:bldP spid="51" grpId="0" animBg="1"/>
      <p:bldP spid="52" grpId="0" animBg="1"/>
      <p:bldP spid="55" grpId="0" animBg="1"/>
      <p:bldP spid="57" grpId="0" animBg="1"/>
      <p:bldP spid="59" grpId="0" animBg="1"/>
      <p:bldP spid="62" grpId="0" animBg="1"/>
      <p:bldP spid="64" grpId="0" animBg="1"/>
      <p:bldP spid="65" grpId="0" animBg="1"/>
      <p:bldP spid="6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7499AE8E-306E-488D-95B6-A85D3C05EA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6839" y="2182904"/>
            <a:ext cx="10178322" cy="1492132"/>
          </a:xfrm>
        </p:spPr>
        <p:txBody>
          <a:bodyPr>
            <a:noAutofit/>
          </a:bodyPr>
          <a:lstStyle/>
          <a:p>
            <a:pPr algn="ctr"/>
            <a:r>
              <a:rPr lang="ar-SA" sz="125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حرف التاء</a:t>
            </a:r>
          </a:p>
        </p:txBody>
      </p:sp>
    </p:spTree>
    <p:extLst>
      <p:ext uri="{BB962C8B-B14F-4D97-AF65-F5344CB8AC3E}">
        <p14:creationId xmlns:p14="http://schemas.microsoft.com/office/powerpoint/2010/main" val="28283738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ربع نص 2">
            <a:extLst>
              <a:ext uri="{FF2B5EF4-FFF2-40B4-BE49-F238E27FC236}">
                <a16:creationId xmlns:a16="http://schemas.microsoft.com/office/drawing/2014/main" id="{9181B8F9-EA29-4CEC-AB4A-BC68AA6EA61B}"/>
              </a:ext>
            </a:extLst>
          </p:cNvPr>
          <p:cNvSpPr txBox="1"/>
          <p:nvPr/>
        </p:nvSpPr>
        <p:spPr>
          <a:xfrm>
            <a:off x="1764223" y="190083"/>
            <a:ext cx="642871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A" sz="2800" dirty="0">
                <a:solidFill>
                  <a:schemeClr val="accent2">
                    <a:lumMod val="75000"/>
                  </a:schemeClr>
                </a:solidFill>
                <a:cs typeface="+mj-cs"/>
              </a:rPr>
              <a:t>استراتيجية التعلم باللعب – البطاقات التعليمية التفاعلية </a:t>
            </a:r>
          </a:p>
        </p:txBody>
      </p:sp>
      <p:pic>
        <p:nvPicPr>
          <p:cNvPr id="30" name="صورة 29">
            <a:extLst>
              <a:ext uri="{FF2B5EF4-FFF2-40B4-BE49-F238E27FC236}">
                <a16:creationId xmlns:a16="http://schemas.microsoft.com/office/drawing/2014/main" id="{4A14AD96-9754-4CA5-A639-4BD88001A0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6184" y="158249"/>
            <a:ext cx="1628775" cy="504825"/>
          </a:xfrm>
          <a:prstGeom prst="rect">
            <a:avLst/>
          </a:prstGeom>
        </p:spPr>
      </p:pic>
      <p:sp>
        <p:nvSpPr>
          <p:cNvPr id="31" name="Rounded Rectangle 30">
            <a:extLst>
              <a:ext uri="{FF2B5EF4-FFF2-40B4-BE49-F238E27FC236}">
                <a16:creationId xmlns:a16="http://schemas.microsoft.com/office/drawing/2014/main" id="{383F47C6-59CB-BE44-A65E-A13C1F4E9A1A}"/>
              </a:ext>
            </a:extLst>
          </p:cNvPr>
          <p:cNvSpPr/>
          <p:nvPr/>
        </p:nvSpPr>
        <p:spPr>
          <a:xfrm>
            <a:off x="1545027" y="1079956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600" b="1" dirty="0">
                <a:solidFill>
                  <a:schemeClr val="bg1"/>
                </a:solidFill>
                <a:cs typeface="+mj-cs"/>
              </a:rPr>
              <a:t>تِـيـنُ</a:t>
            </a:r>
            <a:endParaRPr lang="en-US" sz="28700" b="1" dirty="0">
              <a:solidFill>
                <a:schemeClr val="bg1"/>
              </a:solidFill>
              <a:cs typeface="+mj-cs"/>
            </a:endParaRPr>
          </a:p>
        </p:txBody>
      </p:sp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0A12F075-9A21-5B46-B3EE-6D5547BEB18E}"/>
              </a:ext>
            </a:extLst>
          </p:cNvPr>
          <p:cNvSpPr/>
          <p:nvPr/>
        </p:nvSpPr>
        <p:spPr>
          <a:xfrm>
            <a:off x="3877631" y="1075735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600" b="1" dirty="0">
                <a:solidFill>
                  <a:schemeClr val="bg1"/>
                </a:solidFill>
                <a:cs typeface="+mj-cs"/>
              </a:rPr>
              <a:t>تَـلِـدُ</a:t>
            </a:r>
            <a:endParaRPr lang="en-US" sz="6600" b="1" dirty="0">
              <a:solidFill>
                <a:prstClr val="white"/>
              </a:solidFill>
              <a:cs typeface="+mj-cs"/>
            </a:endParaRPr>
          </a:p>
        </p:txBody>
      </p:sp>
      <p:sp>
        <p:nvSpPr>
          <p:cNvPr id="33" name="Rounded Rectangle 32">
            <a:extLst>
              <a:ext uri="{FF2B5EF4-FFF2-40B4-BE49-F238E27FC236}">
                <a16:creationId xmlns:a16="http://schemas.microsoft.com/office/drawing/2014/main" id="{CA6244B5-21D8-1042-B3A7-D4C7DEDCE9B1}"/>
              </a:ext>
            </a:extLst>
          </p:cNvPr>
          <p:cNvSpPr/>
          <p:nvPr/>
        </p:nvSpPr>
        <p:spPr>
          <a:xfrm>
            <a:off x="6241240" y="1081012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600" b="1" dirty="0">
                <a:solidFill>
                  <a:schemeClr val="bg1"/>
                </a:solidFill>
                <a:cs typeface="+mj-cs"/>
              </a:rPr>
              <a:t>تَـحْتُ</a:t>
            </a:r>
            <a:endParaRPr lang="en-US" sz="23900" b="1" dirty="0">
              <a:solidFill>
                <a:prstClr val="white"/>
              </a:solidFill>
              <a:cs typeface="+mj-cs"/>
            </a:endParaRPr>
          </a:p>
        </p:txBody>
      </p:sp>
      <p:sp>
        <p:nvSpPr>
          <p:cNvPr id="34" name="Rounded Rectangle 33">
            <a:extLst>
              <a:ext uri="{FF2B5EF4-FFF2-40B4-BE49-F238E27FC236}">
                <a16:creationId xmlns:a16="http://schemas.microsoft.com/office/drawing/2014/main" id="{A7060BA6-68C5-E348-A129-865052245D75}"/>
              </a:ext>
            </a:extLst>
          </p:cNvPr>
          <p:cNvSpPr/>
          <p:nvPr/>
        </p:nvSpPr>
        <p:spPr>
          <a:xfrm>
            <a:off x="8590854" y="1087909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algn="ctr" defTabSz="457200" rtl="1" eaLnBrk="1" latinLnBrk="0" hangingPunct="1"/>
            <a:r>
              <a:rPr lang="ar-SA" sz="6600" b="1" dirty="0">
                <a:solidFill>
                  <a:schemeClr val="bg1"/>
                </a:solidFill>
                <a:cs typeface="+mj-cs"/>
              </a:rPr>
              <a:t>تَـمْـرُ</a:t>
            </a:r>
            <a:endParaRPr lang="en-US" sz="6000" b="1" dirty="0">
              <a:solidFill>
                <a:prstClr val="white"/>
              </a:solidFill>
              <a:cs typeface="+mj-cs"/>
            </a:endParaRPr>
          </a:p>
        </p:txBody>
      </p:sp>
      <p:sp>
        <p:nvSpPr>
          <p:cNvPr id="35" name="Rounded Rectangle 34">
            <a:extLst>
              <a:ext uri="{FF2B5EF4-FFF2-40B4-BE49-F238E27FC236}">
                <a16:creationId xmlns:a16="http://schemas.microsoft.com/office/drawing/2014/main" id="{5D85BD03-2BC9-3F47-8AA3-1EFFDC40F857}"/>
              </a:ext>
            </a:extLst>
          </p:cNvPr>
          <p:cNvSpPr/>
          <p:nvPr/>
        </p:nvSpPr>
        <p:spPr>
          <a:xfrm>
            <a:off x="1553262" y="2881336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600" b="1" dirty="0">
                <a:solidFill>
                  <a:prstClr val="white"/>
                </a:solidFill>
                <a:cs typeface="+mj-cs"/>
              </a:rPr>
              <a:t>تُـرَابْ</a:t>
            </a:r>
            <a:endParaRPr lang="en-US" sz="6600" b="1" dirty="0">
              <a:solidFill>
                <a:prstClr val="white"/>
              </a:solidFill>
              <a:cs typeface="+mj-cs"/>
            </a:endParaRPr>
          </a:p>
        </p:txBody>
      </p:sp>
      <p:sp>
        <p:nvSpPr>
          <p:cNvPr id="36" name="Rounded Rectangle 35">
            <a:extLst>
              <a:ext uri="{FF2B5EF4-FFF2-40B4-BE49-F238E27FC236}">
                <a16:creationId xmlns:a16="http://schemas.microsoft.com/office/drawing/2014/main" id="{13CAAC2C-FFAF-514D-8221-00D826097071}"/>
              </a:ext>
            </a:extLst>
          </p:cNvPr>
          <p:cNvSpPr/>
          <p:nvPr/>
        </p:nvSpPr>
        <p:spPr>
          <a:xfrm>
            <a:off x="3885866" y="2870084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600" b="1" dirty="0">
                <a:solidFill>
                  <a:prstClr val="white"/>
                </a:solidFill>
                <a:cs typeface="+mj-cs"/>
              </a:rPr>
              <a:t>تُـوتْ</a:t>
            </a:r>
            <a:endParaRPr lang="en-US" sz="6600" b="1" dirty="0">
              <a:solidFill>
                <a:prstClr val="white"/>
              </a:solidFill>
              <a:cs typeface="+mj-cs"/>
            </a:endParaRPr>
          </a:p>
        </p:txBody>
      </p:sp>
      <p:sp>
        <p:nvSpPr>
          <p:cNvPr id="37" name="Rounded Rectangle 36">
            <a:extLst>
              <a:ext uri="{FF2B5EF4-FFF2-40B4-BE49-F238E27FC236}">
                <a16:creationId xmlns:a16="http://schemas.microsoft.com/office/drawing/2014/main" id="{E96D6D3D-9114-0D44-95C7-AC3F36F57CF6}"/>
              </a:ext>
            </a:extLst>
          </p:cNvPr>
          <p:cNvSpPr/>
          <p:nvPr/>
        </p:nvSpPr>
        <p:spPr>
          <a:xfrm>
            <a:off x="6249475" y="2885941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7200" b="1" dirty="0">
                <a:solidFill>
                  <a:prstClr val="white"/>
                </a:solidFill>
                <a:cs typeface="+mj-cs"/>
              </a:rPr>
              <a:t>نَـبَـتَ</a:t>
            </a:r>
            <a:endParaRPr lang="en-US" sz="6600" b="1" dirty="0">
              <a:solidFill>
                <a:prstClr val="white"/>
              </a:solidFill>
              <a:cs typeface="+mj-cs"/>
            </a:endParaRPr>
          </a:p>
        </p:txBody>
      </p:sp>
      <p:sp>
        <p:nvSpPr>
          <p:cNvPr id="38" name="Rounded Rectangle 37">
            <a:extLst>
              <a:ext uri="{FF2B5EF4-FFF2-40B4-BE49-F238E27FC236}">
                <a16:creationId xmlns:a16="http://schemas.microsoft.com/office/drawing/2014/main" id="{4037E826-66E1-B24D-8AAB-9619513B67B9}"/>
              </a:ext>
            </a:extLst>
          </p:cNvPr>
          <p:cNvSpPr/>
          <p:nvPr/>
        </p:nvSpPr>
        <p:spPr>
          <a:xfrm>
            <a:off x="8599089" y="2883958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 rtl="1"/>
            <a:r>
              <a:rPr lang="ar-SA" sz="7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حُـوتْ</a:t>
            </a:r>
            <a:endParaRPr lang="en-US" sz="6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Rounded Rectangle 38">
            <a:extLst>
              <a:ext uri="{FF2B5EF4-FFF2-40B4-BE49-F238E27FC236}">
                <a16:creationId xmlns:a16="http://schemas.microsoft.com/office/drawing/2014/main" id="{202222DF-9B37-624A-BEF3-CE60ED8EAC5D}"/>
              </a:ext>
            </a:extLst>
          </p:cNvPr>
          <p:cNvSpPr/>
          <p:nvPr/>
        </p:nvSpPr>
        <p:spPr>
          <a:xfrm>
            <a:off x="1553262" y="4706704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600" b="1" dirty="0">
                <a:solidFill>
                  <a:prstClr val="white"/>
                </a:solidFill>
                <a:cs typeface="+mj-cs"/>
              </a:rPr>
              <a:t>دَرَسَتْ</a:t>
            </a:r>
            <a:endParaRPr lang="en-US" sz="5400" b="1" dirty="0">
              <a:solidFill>
                <a:prstClr val="white"/>
              </a:solidFill>
              <a:cs typeface="+mj-cs"/>
            </a:endParaRPr>
          </a:p>
        </p:txBody>
      </p:sp>
      <p:sp>
        <p:nvSpPr>
          <p:cNvPr id="40" name="Rounded Rectangle 39">
            <a:extLst>
              <a:ext uri="{FF2B5EF4-FFF2-40B4-BE49-F238E27FC236}">
                <a16:creationId xmlns:a16="http://schemas.microsoft.com/office/drawing/2014/main" id="{D01B3986-5A60-EB42-8647-904115ED95EA}"/>
              </a:ext>
            </a:extLst>
          </p:cNvPr>
          <p:cNvSpPr/>
          <p:nvPr/>
        </p:nvSpPr>
        <p:spPr>
          <a:xfrm>
            <a:off x="3929459" y="4695452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600" b="1" dirty="0">
                <a:solidFill>
                  <a:prstClr val="white"/>
                </a:solidFill>
                <a:cs typeface="+mj-cs"/>
              </a:rPr>
              <a:t>نَامَتْ</a:t>
            </a:r>
            <a:endParaRPr lang="en-US" sz="6000" b="1" dirty="0">
              <a:solidFill>
                <a:prstClr val="white"/>
              </a:solidFill>
              <a:cs typeface="+mj-cs"/>
            </a:endParaRPr>
          </a:p>
        </p:txBody>
      </p:sp>
      <p:sp>
        <p:nvSpPr>
          <p:cNvPr id="41" name="Rounded Rectangle 40">
            <a:extLst>
              <a:ext uri="{FF2B5EF4-FFF2-40B4-BE49-F238E27FC236}">
                <a16:creationId xmlns:a16="http://schemas.microsoft.com/office/drawing/2014/main" id="{067B2C66-C088-7543-B241-BF665B2E8B44}"/>
              </a:ext>
            </a:extLst>
          </p:cNvPr>
          <p:cNvSpPr/>
          <p:nvPr/>
        </p:nvSpPr>
        <p:spPr>
          <a:xfrm>
            <a:off x="6249475" y="470776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7200" b="1" dirty="0">
                <a:solidFill>
                  <a:prstClr val="white"/>
                </a:solidFill>
                <a:cs typeface="+mj-cs"/>
              </a:rPr>
              <a:t>دَفْتَرْ</a:t>
            </a:r>
            <a:endParaRPr lang="en-US" sz="6000" b="1" dirty="0">
              <a:solidFill>
                <a:prstClr val="white"/>
              </a:solidFill>
              <a:cs typeface="+mj-cs"/>
            </a:endParaRPr>
          </a:p>
        </p:txBody>
      </p:sp>
      <p:sp>
        <p:nvSpPr>
          <p:cNvPr id="42" name="Rounded Rectangle 41">
            <a:extLst>
              <a:ext uri="{FF2B5EF4-FFF2-40B4-BE49-F238E27FC236}">
                <a16:creationId xmlns:a16="http://schemas.microsoft.com/office/drawing/2014/main" id="{1C3C2552-84DC-3B40-B350-9943F572C86C}"/>
              </a:ext>
            </a:extLst>
          </p:cNvPr>
          <p:cNvSpPr/>
          <p:nvPr/>
        </p:nvSpPr>
        <p:spPr>
          <a:xfrm>
            <a:off x="8599089" y="4743581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000" b="1" dirty="0">
                <a:solidFill>
                  <a:prstClr val="white"/>
                </a:solidFill>
                <a:cs typeface="+mj-cs"/>
              </a:rPr>
              <a:t>تِـمْسَاح</a:t>
            </a:r>
            <a:endParaRPr lang="en-US" sz="6000" b="1" dirty="0">
              <a:solidFill>
                <a:prstClr val="white"/>
              </a:solidFill>
              <a:cs typeface="+mj-cs"/>
            </a:endParaRP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1F4BB85B-34E3-F942-8347-33505A482A97}"/>
              </a:ext>
            </a:extLst>
          </p:cNvPr>
          <p:cNvSpPr/>
          <p:nvPr/>
        </p:nvSpPr>
        <p:spPr>
          <a:xfrm>
            <a:off x="1556207" y="2903473"/>
            <a:ext cx="2125980" cy="1555200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glow rad="635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٨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F474B206-9549-F544-A170-7BC9382B71FE}"/>
              </a:ext>
            </a:extLst>
          </p:cNvPr>
          <p:cNvSpPr/>
          <p:nvPr/>
        </p:nvSpPr>
        <p:spPr>
          <a:xfrm>
            <a:off x="3891756" y="2869604"/>
            <a:ext cx="2125980" cy="1555200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glow rad="635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٧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44" name="Rounded Rectangle 43">
            <a:extLst>
              <a:ext uri="{FF2B5EF4-FFF2-40B4-BE49-F238E27FC236}">
                <a16:creationId xmlns:a16="http://schemas.microsoft.com/office/drawing/2014/main" id="{C2D82614-0265-EE46-BA74-0EE5C156F369}"/>
              </a:ext>
            </a:extLst>
          </p:cNvPr>
          <p:cNvSpPr/>
          <p:nvPr/>
        </p:nvSpPr>
        <p:spPr>
          <a:xfrm>
            <a:off x="6243492" y="2895169"/>
            <a:ext cx="2125980" cy="1555200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glow rad="635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٦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46" name="Rounded Rectangle 45">
            <a:extLst>
              <a:ext uri="{FF2B5EF4-FFF2-40B4-BE49-F238E27FC236}">
                <a16:creationId xmlns:a16="http://schemas.microsoft.com/office/drawing/2014/main" id="{EFE74873-1CB5-D741-8C06-73328B0824F4}"/>
              </a:ext>
            </a:extLst>
          </p:cNvPr>
          <p:cNvSpPr/>
          <p:nvPr/>
        </p:nvSpPr>
        <p:spPr>
          <a:xfrm>
            <a:off x="8599089" y="2903473"/>
            <a:ext cx="2125980" cy="1555200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glow rad="635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٥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47" name="Rounded Rectangle 46">
            <a:extLst>
              <a:ext uri="{FF2B5EF4-FFF2-40B4-BE49-F238E27FC236}">
                <a16:creationId xmlns:a16="http://schemas.microsoft.com/office/drawing/2014/main" id="{FA38A1AA-D84D-1F4B-BA14-272E69CBD295}"/>
              </a:ext>
            </a:extLst>
          </p:cNvPr>
          <p:cNvSpPr/>
          <p:nvPr/>
        </p:nvSpPr>
        <p:spPr>
          <a:xfrm>
            <a:off x="1528629" y="4708543"/>
            <a:ext cx="2125980" cy="1555200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glow rad="635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١٢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49" name="Rounded Rectangle 48">
            <a:extLst>
              <a:ext uri="{FF2B5EF4-FFF2-40B4-BE49-F238E27FC236}">
                <a16:creationId xmlns:a16="http://schemas.microsoft.com/office/drawing/2014/main" id="{625B4439-1FDA-0C43-8593-85D5ACCB8D1D}"/>
              </a:ext>
            </a:extLst>
          </p:cNvPr>
          <p:cNvSpPr/>
          <p:nvPr/>
        </p:nvSpPr>
        <p:spPr>
          <a:xfrm>
            <a:off x="3911255" y="4696235"/>
            <a:ext cx="2125980" cy="1555200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glow rad="635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١١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50" name="Rounded Rectangle 49">
            <a:extLst>
              <a:ext uri="{FF2B5EF4-FFF2-40B4-BE49-F238E27FC236}">
                <a16:creationId xmlns:a16="http://schemas.microsoft.com/office/drawing/2014/main" id="{23E2BCCA-E07D-7D49-99C3-CCFFE7BC982D}"/>
              </a:ext>
            </a:extLst>
          </p:cNvPr>
          <p:cNvSpPr/>
          <p:nvPr/>
        </p:nvSpPr>
        <p:spPr>
          <a:xfrm>
            <a:off x="6229590" y="4708543"/>
            <a:ext cx="2125980" cy="1555200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glow rad="635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١٠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53" name="Rounded Rectangle 52">
            <a:extLst>
              <a:ext uri="{FF2B5EF4-FFF2-40B4-BE49-F238E27FC236}">
                <a16:creationId xmlns:a16="http://schemas.microsoft.com/office/drawing/2014/main" id="{35C30964-4605-4141-A2D2-2F141719C0AA}"/>
              </a:ext>
            </a:extLst>
          </p:cNvPr>
          <p:cNvSpPr/>
          <p:nvPr/>
        </p:nvSpPr>
        <p:spPr>
          <a:xfrm>
            <a:off x="8590854" y="4709326"/>
            <a:ext cx="2125980" cy="1555200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glow rad="635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٩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54" name="Rounded Rectangle 53">
            <a:extLst>
              <a:ext uri="{FF2B5EF4-FFF2-40B4-BE49-F238E27FC236}">
                <a16:creationId xmlns:a16="http://schemas.microsoft.com/office/drawing/2014/main" id="{B040947B-D1ED-1F4B-93AF-94FBE9D35F70}"/>
              </a:ext>
            </a:extLst>
          </p:cNvPr>
          <p:cNvSpPr/>
          <p:nvPr/>
        </p:nvSpPr>
        <p:spPr>
          <a:xfrm>
            <a:off x="1525895" y="1093830"/>
            <a:ext cx="2125980" cy="1555200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glow rad="635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٤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56" name="Rounded Rectangle 55">
            <a:extLst>
              <a:ext uri="{FF2B5EF4-FFF2-40B4-BE49-F238E27FC236}">
                <a16:creationId xmlns:a16="http://schemas.microsoft.com/office/drawing/2014/main" id="{6B7EF4E8-2785-EB43-ABEB-333471FB20D5}"/>
              </a:ext>
            </a:extLst>
          </p:cNvPr>
          <p:cNvSpPr/>
          <p:nvPr/>
        </p:nvSpPr>
        <p:spPr>
          <a:xfrm>
            <a:off x="3867274" y="1080275"/>
            <a:ext cx="2125980" cy="1555200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glow rad="635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٣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58" name="Rounded Rectangle 57">
            <a:extLst>
              <a:ext uri="{FF2B5EF4-FFF2-40B4-BE49-F238E27FC236}">
                <a16:creationId xmlns:a16="http://schemas.microsoft.com/office/drawing/2014/main" id="{E1E43DC2-4204-9744-BE1B-332F5D41F471}"/>
              </a:ext>
            </a:extLst>
          </p:cNvPr>
          <p:cNvSpPr/>
          <p:nvPr/>
        </p:nvSpPr>
        <p:spPr>
          <a:xfrm>
            <a:off x="6236855" y="1079698"/>
            <a:ext cx="2125980" cy="1555200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glow rad="635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457200" rtl="1" eaLnBrk="1" latinLnBrk="0" hangingPunct="1"/>
            <a:r>
              <a:rPr lang="ar-SA" sz="4950" b="1" dirty="0">
                <a:solidFill>
                  <a:prstClr val="white"/>
                </a:solidFill>
              </a:rPr>
              <a:t>٢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60" name="Rounded Rectangle 59">
            <a:extLst>
              <a:ext uri="{FF2B5EF4-FFF2-40B4-BE49-F238E27FC236}">
                <a16:creationId xmlns:a16="http://schemas.microsoft.com/office/drawing/2014/main" id="{09DAB596-E01A-9C44-9537-956226ADEF98}"/>
              </a:ext>
            </a:extLst>
          </p:cNvPr>
          <p:cNvSpPr/>
          <p:nvPr/>
        </p:nvSpPr>
        <p:spPr>
          <a:xfrm>
            <a:off x="8582619" y="1082578"/>
            <a:ext cx="2125980" cy="1555200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glow rad="635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١</a:t>
            </a:r>
            <a:endParaRPr lang="en-US" sz="4950" b="1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370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25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25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5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25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25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25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25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25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25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25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5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25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5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5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5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5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5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5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5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5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5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25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5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25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5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25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5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25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5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149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0" fill="hold">
                      <p:stCondLst>
                        <p:cond delay="0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5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5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156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7" fill="hold">
                      <p:stCondLst>
                        <p:cond delay="0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25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5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63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4" fill="hold">
                      <p:stCondLst>
                        <p:cond delay="0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7" dur="25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5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28" grpId="0" animBg="1"/>
      <p:bldP spid="29" grpId="0" animBg="1"/>
      <p:bldP spid="44" grpId="0" animBg="1"/>
      <p:bldP spid="46" grpId="0" animBg="1"/>
      <p:bldP spid="47" grpId="0" animBg="1"/>
      <p:bldP spid="49" grpId="0" animBg="1"/>
      <p:bldP spid="50" grpId="0" animBg="1"/>
      <p:bldP spid="53" grpId="0" animBg="1"/>
      <p:bldP spid="54" grpId="0" animBg="1"/>
      <p:bldP spid="56" grpId="0" animBg="1"/>
      <p:bldP spid="58" grpId="0" animBg="1"/>
      <p:bldP spid="6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7499AE8E-306E-488D-95B6-A85D3C05EA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6839" y="2182904"/>
            <a:ext cx="10178322" cy="1492132"/>
          </a:xfrm>
        </p:spPr>
        <p:txBody>
          <a:bodyPr>
            <a:noAutofit/>
          </a:bodyPr>
          <a:lstStyle/>
          <a:p>
            <a:pPr algn="ctr"/>
            <a:r>
              <a:rPr lang="ar-SA" sz="125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حرف الحاء</a:t>
            </a:r>
          </a:p>
        </p:txBody>
      </p:sp>
    </p:spTree>
    <p:extLst>
      <p:ext uri="{BB962C8B-B14F-4D97-AF65-F5344CB8AC3E}">
        <p14:creationId xmlns:p14="http://schemas.microsoft.com/office/powerpoint/2010/main" val="14509065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ربع نص 2">
            <a:extLst>
              <a:ext uri="{FF2B5EF4-FFF2-40B4-BE49-F238E27FC236}">
                <a16:creationId xmlns:a16="http://schemas.microsoft.com/office/drawing/2014/main" id="{9181B8F9-EA29-4CEC-AB4A-BC68AA6EA61B}"/>
              </a:ext>
            </a:extLst>
          </p:cNvPr>
          <p:cNvSpPr txBox="1"/>
          <p:nvPr/>
        </p:nvSpPr>
        <p:spPr>
          <a:xfrm>
            <a:off x="1764223" y="190083"/>
            <a:ext cx="642871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A" sz="2800" dirty="0">
                <a:solidFill>
                  <a:schemeClr val="accent2">
                    <a:lumMod val="75000"/>
                  </a:schemeClr>
                </a:solidFill>
                <a:cs typeface="+mj-cs"/>
              </a:rPr>
              <a:t>استراتيجية التعلم باللعب – البطاقات التعليمية التفاعلية </a:t>
            </a:r>
          </a:p>
        </p:txBody>
      </p:sp>
      <p:pic>
        <p:nvPicPr>
          <p:cNvPr id="30" name="صورة 29">
            <a:extLst>
              <a:ext uri="{FF2B5EF4-FFF2-40B4-BE49-F238E27FC236}">
                <a16:creationId xmlns:a16="http://schemas.microsoft.com/office/drawing/2014/main" id="{4A14AD96-9754-4CA5-A639-4BD88001A0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6184" y="158249"/>
            <a:ext cx="1628775" cy="504825"/>
          </a:xfrm>
          <a:prstGeom prst="rect">
            <a:avLst/>
          </a:prstGeom>
        </p:spPr>
      </p:pic>
      <p:sp>
        <p:nvSpPr>
          <p:cNvPr id="31" name="Rounded Rectangle 30">
            <a:extLst>
              <a:ext uri="{FF2B5EF4-FFF2-40B4-BE49-F238E27FC236}">
                <a16:creationId xmlns:a16="http://schemas.microsoft.com/office/drawing/2014/main" id="{383F47C6-59CB-BE44-A65E-A13C1F4E9A1A}"/>
              </a:ext>
            </a:extLst>
          </p:cNvPr>
          <p:cNvSpPr/>
          <p:nvPr/>
        </p:nvSpPr>
        <p:spPr>
          <a:xfrm>
            <a:off x="1545027" y="1079956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600" b="1" dirty="0">
                <a:solidFill>
                  <a:schemeClr val="bg1"/>
                </a:solidFill>
                <a:cs typeface="+mj-cs"/>
              </a:rPr>
              <a:t>فَـرِحَ</a:t>
            </a:r>
            <a:endParaRPr lang="en-US" sz="28700" b="1" dirty="0">
              <a:solidFill>
                <a:schemeClr val="bg1"/>
              </a:solidFill>
              <a:cs typeface="+mj-cs"/>
            </a:endParaRPr>
          </a:p>
        </p:txBody>
      </p:sp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0A12F075-9A21-5B46-B3EE-6D5547BEB18E}"/>
              </a:ext>
            </a:extLst>
          </p:cNvPr>
          <p:cNvSpPr/>
          <p:nvPr/>
        </p:nvSpPr>
        <p:spPr>
          <a:xfrm>
            <a:off x="3877631" y="1075735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600" b="1" dirty="0">
                <a:solidFill>
                  <a:schemeClr val="bg1"/>
                </a:solidFill>
                <a:cs typeface="+mj-cs"/>
              </a:rPr>
              <a:t>نَـصَحَ</a:t>
            </a:r>
            <a:endParaRPr lang="en-US" sz="6600" b="1" dirty="0">
              <a:solidFill>
                <a:prstClr val="white"/>
              </a:solidFill>
              <a:cs typeface="+mj-cs"/>
            </a:endParaRPr>
          </a:p>
        </p:txBody>
      </p:sp>
      <p:sp>
        <p:nvSpPr>
          <p:cNvPr id="33" name="Rounded Rectangle 32">
            <a:extLst>
              <a:ext uri="{FF2B5EF4-FFF2-40B4-BE49-F238E27FC236}">
                <a16:creationId xmlns:a16="http://schemas.microsoft.com/office/drawing/2014/main" id="{CA6244B5-21D8-1042-B3A7-D4C7DEDCE9B1}"/>
              </a:ext>
            </a:extLst>
          </p:cNvPr>
          <p:cNvSpPr/>
          <p:nvPr/>
        </p:nvSpPr>
        <p:spPr>
          <a:xfrm>
            <a:off x="6241240" y="1081012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600" b="1" dirty="0">
                <a:solidFill>
                  <a:schemeClr val="bg1"/>
                </a:solidFill>
                <a:cs typeface="+mj-cs"/>
              </a:rPr>
              <a:t>حَـصـدَ</a:t>
            </a:r>
            <a:endParaRPr lang="en-US" sz="23900" b="1" dirty="0">
              <a:solidFill>
                <a:prstClr val="white"/>
              </a:solidFill>
              <a:cs typeface="+mj-cs"/>
            </a:endParaRPr>
          </a:p>
        </p:txBody>
      </p:sp>
      <p:sp>
        <p:nvSpPr>
          <p:cNvPr id="34" name="Rounded Rectangle 33">
            <a:extLst>
              <a:ext uri="{FF2B5EF4-FFF2-40B4-BE49-F238E27FC236}">
                <a16:creationId xmlns:a16="http://schemas.microsoft.com/office/drawing/2014/main" id="{A7060BA6-68C5-E348-A129-865052245D75}"/>
              </a:ext>
            </a:extLst>
          </p:cNvPr>
          <p:cNvSpPr/>
          <p:nvPr/>
        </p:nvSpPr>
        <p:spPr>
          <a:xfrm>
            <a:off x="8590854" y="1087909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algn="ctr" defTabSz="457200" rtl="1" eaLnBrk="1" latinLnBrk="0" hangingPunct="1"/>
            <a:r>
              <a:rPr lang="ar-SA" sz="6600" b="1" dirty="0">
                <a:solidFill>
                  <a:schemeClr val="bg1"/>
                </a:solidFill>
                <a:cs typeface="+mj-cs"/>
              </a:rPr>
              <a:t>حَـرَسَ</a:t>
            </a:r>
            <a:endParaRPr lang="en-US" sz="6000" b="1" dirty="0">
              <a:solidFill>
                <a:prstClr val="white"/>
              </a:solidFill>
              <a:cs typeface="+mj-cs"/>
            </a:endParaRPr>
          </a:p>
        </p:txBody>
      </p:sp>
      <p:sp>
        <p:nvSpPr>
          <p:cNvPr id="35" name="Rounded Rectangle 34">
            <a:extLst>
              <a:ext uri="{FF2B5EF4-FFF2-40B4-BE49-F238E27FC236}">
                <a16:creationId xmlns:a16="http://schemas.microsoft.com/office/drawing/2014/main" id="{5D85BD03-2BC9-3F47-8AA3-1EFFDC40F857}"/>
              </a:ext>
            </a:extLst>
          </p:cNvPr>
          <p:cNvSpPr/>
          <p:nvPr/>
        </p:nvSpPr>
        <p:spPr>
          <a:xfrm>
            <a:off x="1553262" y="2881336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600" b="1" dirty="0">
                <a:solidFill>
                  <a:prstClr val="white"/>
                </a:solidFill>
                <a:cs typeface="+mj-cs"/>
              </a:rPr>
              <a:t>حُـلُـمْ</a:t>
            </a:r>
            <a:endParaRPr lang="en-US" sz="6600" b="1" dirty="0">
              <a:solidFill>
                <a:prstClr val="white"/>
              </a:solidFill>
              <a:cs typeface="+mj-cs"/>
            </a:endParaRPr>
          </a:p>
        </p:txBody>
      </p:sp>
      <p:sp>
        <p:nvSpPr>
          <p:cNvPr id="36" name="Rounded Rectangle 35">
            <a:extLst>
              <a:ext uri="{FF2B5EF4-FFF2-40B4-BE49-F238E27FC236}">
                <a16:creationId xmlns:a16="http://schemas.microsoft.com/office/drawing/2014/main" id="{13CAAC2C-FFAF-514D-8221-00D826097071}"/>
              </a:ext>
            </a:extLst>
          </p:cNvPr>
          <p:cNvSpPr/>
          <p:nvPr/>
        </p:nvSpPr>
        <p:spPr>
          <a:xfrm>
            <a:off x="3885866" y="2870084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600" b="1" dirty="0">
                <a:solidFill>
                  <a:prstClr val="white"/>
                </a:solidFill>
                <a:cs typeface="+mj-cs"/>
              </a:rPr>
              <a:t>حِـبْـرُ</a:t>
            </a:r>
            <a:endParaRPr lang="en-US" sz="6600" b="1" dirty="0">
              <a:solidFill>
                <a:prstClr val="white"/>
              </a:solidFill>
              <a:cs typeface="+mj-cs"/>
            </a:endParaRPr>
          </a:p>
        </p:txBody>
      </p:sp>
      <p:sp>
        <p:nvSpPr>
          <p:cNvPr id="37" name="Rounded Rectangle 36">
            <a:extLst>
              <a:ext uri="{FF2B5EF4-FFF2-40B4-BE49-F238E27FC236}">
                <a16:creationId xmlns:a16="http://schemas.microsoft.com/office/drawing/2014/main" id="{E96D6D3D-9114-0D44-95C7-AC3F36F57CF6}"/>
              </a:ext>
            </a:extLst>
          </p:cNvPr>
          <p:cNvSpPr/>
          <p:nvPr/>
        </p:nvSpPr>
        <p:spPr>
          <a:xfrm>
            <a:off x="6249475" y="2885941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7200" b="1" dirty="0">
                <a:solidFill>
                  <a:prstClr val="white"/>
                </a:solidFill>
                <a:cs typeface="+mj-cs"/>
              </a:rPr>
              <a:t>بَـحَـرْ</a:t>
            </a:r>
            <a:endParaRPr lang="en-US" sz="6600" b="1" dirty="0">
              <a:solidFill>
                <a:prstClr val="white"/>
              </a:solidFill>
              <a:cs typeface="+mj-cs"/>
            </a:endParaRPr>
          </a:p>
        </p:txBody>
      </p:sp>
      <p:sp>
        <p:nvSpPr>
          <p:cNvPr id="38" name="Rounded Rectangle 37">
            <a:extLst>
              <a:ext uri="{FF2B5EF4-FFF2-40B4-BE49-F238E27FC236}">
                <a16:creationId xmlns:a16="http://schemas.microsoft.com/office/drawing/2014/main" id="{4037E826-66E1-B24D-8AAB-9619513B67B9}"/>
              </a:ext>
            </a:extLst>
          </p:cNvPr>
          <p:cNvSpPr/>
          <p:nvPr/>
        </p:nvSpPr>
        <p:spPr>
          <a:xfrm>
            <a:off x="8599089" y="2883958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 rtl="1"/>
            <a:r>
              <a:rPr lang="ar-SA" sz="7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حَـسَنْ</a:t>
            </a:r>
            <a:endParaRPr lang="en-US" sz="6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Rounded Rectangle 38">
            <a:extLst>
              <a:ext uri="{FF2B5EF4-FFF2-40B4-BE49-F238E27FC236}">
                <a16:creationId xmlns:a16="http://schemas.microsoft.com/office/drawing/2014/main" id="{202222DF-9B37-624A-BEF3-CE60ED8EAC5D}"/>
              </a:ext>
            </a:extLst>
          </p:cNvPr>
          <p:cNvSpPr/>
          <p:nvPr/>
        </p:nvSpPr>
        <p:spPr>
          <a:xfrm>
            <a:off x="1553262" y="4706704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600" b="1" dirty="0">
                <a:solidFill>
                  <a:prstClr val="white"/>
                </a:solidFill>
                <a:cs typeface="+mj-cs"/>
              </a:rPr>
              <a:t>صَـحَنْ</a:t>
            </a:r>
            <a:endParaRPr lang="en-US" sz="5400" b="1" dirty="0">
              <a:solidFill>
                <a:prstClr val="white"/>
              </a:solidFill>
              <a:cs typeface="+mj-cs"/>
            </a:endParaRPr>
          </a:p>
        </p:txBody>
      </p:sp>
      <p:sp>
        <p:nvSpPr>
          <p:cNvPr id="40" name="Rounded Rectangle 39">
            <a:extLst>
              <a:ext uri="{FF2B5EF4-FFF2-40B4-BE49-F238E27FC236}">
                <a16:creationId xmlns:a16="http://schemas.microsoft.com/office/drawing/2014/main" id="{D01B3986-5A60-EB42-8647-904115ED95EA}"/>
              </a:ext>
            </a:extLst>
          </p:cNvPr>
          <p:cNvSpPr/>
          <p:nvPr/>
        </p:nvSpPr>
        <p:spPr>
          <a:xfrm>
            <a:off x="3929459" y="4695452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600" b="1" dirty="0">
                <a:solidFill>
                  <a:prstClr val="white"/>
                </a:solidFill>
                <a:cs typeface="+mj-cs"/>
              </a:rPr>
              <a:t>فَـتَـحَ</a:t>
            </a:r>
            <a:endParaRPr lang="en-US" sz="6000" b="1" dirty="0">
              <a:solidFill>
                <a:prstClr val="white"/>
              </a:solidFill>
              <a:cs typeface="+mj-cs"/>
            </a:endParaRPr>
          </a:p>
        </p:txBody>
      </p:sp>
      <p:sp>
        <p:nvSpPr>
          <p:cNvPr id="41" name="Rounded Rectangle 40">
            <a:extLst>
              <a:ext uri="{FF2B5EF4-FFF2-40B4-BE49-F238E27FC236}">
                <a16:creationId xmlns:a16="http://schemas.microsoft.com/office/drawing/2014/main" id="{067B2C66-C088-7543-B241-BF665B2E8B44}"/>
              </a:ext>
            </a:extLst>
          </p:cNvPr>
          <p:cNvSpPr/>
          <p:nvPr/>
        </p:nvSpPr>
        <p:spPr>
          <a:xfrm>
            <a:off x="6249475" y="4707760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7200" b="1" dirty="0">
                <a:solidFill>
                  <a:prstClr val="white"/>
                </a:solidFill>
                <a:cs typeface="+mj-cs"/>
              </a:rPr>
              <a:t>حَـبِـل</a:t>
            </a:r>
            <a:endParaRPr lang="en-US" sz="6000" b="1" dirty="0">
              <a:solidFill>
                <a:prstClr val="white"/>
              </a:solidFill>
              <a:cs typeface="+mj-cs"/>
            </a:endParaRPr>
          </a:p>
        </p:txBody>
      </p:sp>
      <p:sp>
        <p:nvSpPr>
          <p:cNvPr id="42" name="Rounded Rectangle 41">
            <a:extLst>
              <a:ext uri="{FF2B5EF4-FFF2-40B4-BE49-F238E27FC236}">
                <a16:creationId xmlns:a16="http://schemas.microsoft.com/office/drawing/2014/main" id="{1C3C2552-84DC-3B40-B350-9943F572C86C}"/>
              </a:ext>
            </a:extLst>
          </p:cNvPr>
          <p:cNvSpPr/>
          <p:nvPr/>
        </p:nvSpPr>
        <p:spPr>
          <a:xfrm>
            <a:off x="8599089" y="4743581"/>
            <a:ext cx="2125980" cy="1556766"/>
          </a:xfrm>
          <a:prstGeom prst="roundRect">
            <a:avLst/>
          </a:prstGeom>
          <a:solidFill>
            <a:srgbClr val="33CC3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000" b="1" dirty="0">
                <a:solidFill>
                  <a:prstClr val="white"/>
                </a:solidFill>
                <a:cs typeface="+mj-cs"/>
              </a:rPr>
              <a:t>حَـفِـلْ</a:t>
            </a:r>
            <a:endParaRPr lang="en-US" sz="6000" b="1" dirty="0">
              <a:solidFill>
                <a:prstClr val="white"/>
              </a:solidFill>
              <a:cs typeface="+mj-cs"/>
            </a:endParaRP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AB876E50-0B26-374E-8066-F0E3E0B4F10C}"/>
              </a:ext>
            </a:extLst>
          </p:cNvPr>
          <p:cNvSpPr/>
          <p:nvPr/>
        </p:nvSpPr>
        <p:spPr>
          <a:xfrm>
            <a:off x="1556207" y="2903473"/>
            <a:ext cx="2125980" cy="155520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glow rad="635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٨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E2FE24C5-C700-0D44-ABD9-E31F14B762EB}"/>
              </a:ext>
            </a:extLst>
          </p:cNvPr>
          <p:cNvSpPr/>
          <p:nvPr/>
        </p:nvSpPr>
        <p:spPr>
          <a:xfrm>
            <a:off x="3891756" y="2869604"/>
            <a:ext cx="2125980" cy="155520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glow rad="635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٧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44" name="Rounded Rectangle 43">
            <a:extLst>
              <a:ext uri="{FF2B5EF4-FFF2-40B4-BE49-F238E27FC236}">
                <a16:creationId xmlns:a16="http://schemas.microsoft.com/office/drawing/2014/main" id="{B462D7DA-F1D7-5743-B374-5187C0A76254}"/>
              </a:ext>
            </a:extLst>
          </p:cNvPr>
          <p:cNvSpPr/>
          <p:nvPr/>
        </p:nvSpPr>
        <p:spPr>
          <a:xfrm>
            <a:off x="6243492" y="2895169"/>
            <a:ext cx="2125980" cy="155520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glow rad="635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٦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46" name="Rounded Rectangle 45">
            <a:extLst>
              <a:ext uri="{FF2B5EF4-FFF2-40B4-BE49-F238E27FC236}">
                <a16:creationId xmlns:a16="http://schemas.microsoft.com/office/drawing/2014/main" id="{5F9DEDBD-31A0-D242-AA17-D9D5C1889817}"/>
              </a:ext>
            </a:extLst>
          </p:cNvPr>
          <p:cNvSpPr/>
          <p:nvPr/>
        </p:nvSpPr>
        <p:spPr>
          <a:xfrm>
            <a:off x="8599089" y="2903473"/>
            <a:ext cx="2125980" cy="155520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glow rad="635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٥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47" name="Rounded Rectangle 46">
            <a:extLst>
              <a:ext uri="{FF2B5EF4-FFF2-40B4-BE49-F238E27FC236}">
                <a16:creationId xmlns:a16="http://schemas.microsoft.com/office/drawing/2014/main" id="{9FC787C9-9A5D-E647-B5ED-D95E5FE0B34A}"/>
              </a:ext>
            </a:extLst>
          </p:cNvPr>
          <p:cNvSpPr/>
          <p:nvPr/>
        </p:nvSpPr>
        <p:spPr>
          <a:xfrm>
            <a:off x="1528629" y="4708543"/>
            <a:ext cx="2125980" cy="155520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glow rad="635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١٢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49" name="Rounded Rectangle 48">
            <a:extLst>
              <a:ext uri="{FF2B5EF4-FFF2-40B4-BE49-F238E27FC236}">
                <a16:creationId xmlns:a16="http://schemas.microsoft.com/office/drawing/2014/main" id="{DAA449E2-D3B6-F74E-A91B-C06CFA7FA0CC}"/>
              </a:ext>
            </a:extLst>
          </p:cNvPr>
          <p:cNvSpPr/>
          <p:nvPr/>
        </p:nvSpPr>
        <p:spPr>
          <a:xfrm>
            <a:off x="3911255" y="4696235"/>
            <a:ext cx="2125980" cy="155520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glow rad="635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١١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50" name="Rounded Rectangle 49">
            <a:extLst>
              <a:ext uri="{FF2B5EF4-FFF2-40B4-BE49-F238E27FC236}">
                <a16:creationId xmlns:a16="http://schemas.microsoft.com/office/drawing/2014/main" id="{3DD5AECA-8E1B-004B-BB41-45E1CA1332E1}"/>
              </a:ext>
            </a:extLst>
          </p:cNvPr>
          <p:cNvSpPr/>
          <p:nvPr/>
        </p:nvSpPr>
        <p:spPr>
          <a:xfrm>
            <a:off x="6229590" y="4708543"/>
            <a:ext cx="2125980" cy="155520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glow rad="635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١٠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53" name="Rounded Rectangle 52">
            <a:extLst>
              <a:ext uri="{FF2B5EF4-FFF2-40B4-BE49-F238E27FC236}">
                <a16:creationId xmlns:a16="http://schemas.microsoft.com/office/drawing/2014/main" id="{9BF712D8-B808-E346-9EC7-36875066D537}"/>
              </a:ext>
            </a:extLst>
          </p:cNvPr>
          <p:cNvSpPr/>
          <p:nvPr/>
        </p:nvSpPr>
        <p:spPr>
          <a:xfrm>
            <a:off x="8590854" y="4709326"/>
            <a:ext cx="2125980" cy="155520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glow rad="635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٩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54" name="Rounded Rectangle 53">
            <a:extLst>
              <a:ext uri="{FF2B5EF4-FFF2-40B4-BE49-F238E27FC236}">
                <a16:creationId xmlns:a16="http://schemas.microsoft.com/office/drawing/2014/main" id="{F53478F6-1CFB-F04B-8E03-D184A578B3B1}"/>
              </a:ext>
            </a:extLst>
          </p:cNvPr>
          <p:cNvSpPr/>
          <p:nvPr/>
        </p:nvSpPr>
        <p:spPr>
          <a:xfrm>
            <a:off x="1525895" y="1093830"/>
            <a:ext cx="2125980" cy="155520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glow rad="635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٤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56" name="Rounded Rectangle 55">
            <a:extLst>
              <a:ext uri="{FF2B5EF4-FFF2-40B4-BE49-F238E27FC236}">
                <a16:creationId xmlns:a16="http://schemas.microsoft.com/office/drawing/2014/main" id="{3BE22704-19CF-C34E-B65D-3E358B343843}"/>
              </a:ext>
            </a:extLst>
          </p:cNvPr>
          <p:cNvSpPr/>
          <p:nvPr/>
        </p:nvSpPr>
        <p:spPr>
          <a:xfrm>
            <a:off x="3867274" y="1080275"/>
            <a:ext cx="2125980" cy="155520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glow rad="635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٣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58" name="Rounded Rectangle 57">
            <a:extLst>
              <a:ext uri="{FF2B5EF4-FFF2-40B4-BE49-F238E27FC236}">
                <a16:creationId xmlns:a16="http://schemas.microsoft.com/office/drawing/2014/main" id="{0EA81B22-ABA6-AB40-A23A-51D6330B8E80}"/>
              </a:ext>
            </a:extLst>
          </p:cNvPr>
          <p:cNvSpPr/>
          <p:nvPr/>
        </p:nvSpPr>
        <p:spPr>
          <a:xfrm>
            <a:off x="6236855" y="1079698"/>
            <a:ext cx="2125980" cy="155520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glow rad="635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457200" rtl="1" eaLnBrk="1" latinLnBrk="0" hangingPunct="1"/>
            <a:r>
              <a:rPr lang="ar-SA" sz="4950" b="1" dirty="0">
                <a:solidFill>
                  <a:prstClr val="white"/>
                </a:solidFill>
              </a:rPr>
              <a:t>٢</a:t>
            </a:r>
            <a:endParaRPr lang="en-US" sz="4950" b="1" dirty="0">
              <a:solidFill>
                <a:prstClr val="white"/>
              </a:solidFill>
            </a:endParaRPr>
          </a:p>
        </p:txBody>
      </p:sp>
      <p:sp>
        <p:nvSpPr>
          <p:cNvPr id="60" name="Rounded Rectangle 59">
            <a:extLst>
              <a:ext uri="{FF2B5EF4-FFF2-40B4-BE49-F238E27FC236}">
                <a16:creationId xmlns:a16="http://schemas.microsoft.com/office/drawing/2014/main" id="{90C3BB0C-82D4-4843-B39B-55D61EB98816}"/>
              </a:ext>
            </a:extLst>
          </p:cNvPr>
          <p:cNvSpPr/>
          <p:nvPr/>
        </p:nvSpPr>
        <p:spPr>
          <a:xfrm>
            <a:off x="8582619" y="1082578"/>
            <a:ext cx="2125980" cy="155520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glow rad="635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950" b="1" dirty="0">
                <a:solidFill>
                  <a:prstClr val="white"/>
                </a:solidFill>
              </a:rPr>
              <a:t>١</a:t>
            </a:r>
            <a:endParaRPr lang="en-US" sz="4950" b="1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6424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25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25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5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25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25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25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25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25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25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25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5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25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5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5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5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5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5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5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5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5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5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25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5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25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5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25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5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25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5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149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0" fill="hold">
                      <p:stCondLst>
                        <p:cond delay="0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5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5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156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7" fill="hold">
                      <p:stCondLst>
                        <p:cond delay="0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25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5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63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4" fill="hold">
                      <p:stCondLst>
                        <p:cond delay="0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7" dur="25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5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28" grpId="0" animBg="1"/>
      <p:bldP spid="29" grpId="0" animBg="1"/>
      <p:bldP spid="44" grpId="0" animBg="1"/>
      <p:bldP spid="46" grpId="0" animBg="1"/>
      <p:bldP spid="47" grpId="0" animBg="1"/>
      <p:bldP spid="49" grpId="0" animBg="1"/>
      <p:bldP spid="50" grpId="0" animBg="1"/>
      <p:bldP spid="53" grpId="0" animBg="1"/>
      <p:bldP spid="54" grpId="0" animBg="1"/>
      <p:bldP spid="56" grpId="0" animBg="1"/>
      <p:bldP spid="58" grpId="0" animBg="1"/>
      <p:bldP spid="60" grpId="0" animBg="1"/>
    </p:bldLst>
  </p:timing>
</p:sld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ppt/theme/theme2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TM10001106[[fn=الشارة]]</Template>
  <TotalTime>2943</TotalTime>
  <Words>238</Words>
  <Application>Microsoft Macintosh PowerPoint</Application>
  <PresentationFormat>Widescreen</PresentationFormat>
  <Paragraphs>161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Gill Sans MT</vt:lpstr>
      <vt:lpstr>Impact</vt:lpstr>
      <vt:lpstr>Badge</vt:lpstr>
      <vt:lpstr>العاب</vt:lpstr>
      <vt:lpstr>حرف الصاد</vt:lpstr>
      <vt:lpstr>PowerPoint Presentation</vt:lpstr>
      <vt:lpstr>حرف الفاء</vt:lpstr>
      <vt:lpstr>PowerPoint Presentation</vt:lpstr>
      <vt:lpstr>حرف السين</vt:lpstr>
      <vt:lpstr>PowerPoint Presentation</vt:lpstr>
      <vt:lpstr>حرف القاف</vt:lpstr>
      <vt:lpstr>PowerPoint Presentation</vt:lpstr>
      <vt:lpstr>حرف التاء</vt:lpstr>
      <vt:lpstr>PowerPoint Presentation</vt:lpstr>
      <vt:lpstr>حرف الحاء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العاب</dc:title>
  <dc:creator>هند الصغير</dc:creator>
  <cp:lastModifiedBy>نجلاء</cp:lastModifiedBy>
  <cp:revision>26</cp:revision>
  <dcterms:created xsi:type="dcterms:W3CDTF">2020-10-04T11:31:20Z</dcterms:created>
  <dcterms:modified xsi:type="dcterms:W3CDTF">2020-10-24T10:35:59Z</dcterms:modified>
</cp:coreProperties>
</file>