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m4a" ContentType="audio/mp4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71" r:id="rId6"/>
    <p:sldId id="272" r:id="rId7"/>
    <p:sldId id="265" r:id="rId8"/>
    <p:sldId id="266" r:id="rId9"/>
    <p:sldId id="267" r:id="rId10"/>
    <p:sldId id="268" r:id="rId11"/>
    <p:sldId id="270" r:id="rId12"/>
    <p:sldId id="269" r:id="rId13"/>
    <p:sldId id="261" r:id="rId14"/>
    <p:sldId id="262" r:id="rId15"/>
    <p:sldId id="26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7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FD8025-BAB5-4B14-8F28-81D554541652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DB9A2-1617-4514-899E-005580048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330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276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29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751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113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78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421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362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418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413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323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354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6837-E3B8-4CE4-8CBC-1DAEA2EC2BB7}" type="datetimeFigureOut">
              <a:rPr lang="en-US" smtClean="0"/>
              <a:t>10/18/23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89F4A-D1B7-4815-94C5-283BE750A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13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t.me/Grade2_Arabic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11" Type="http://schemas.openxmlformats.org/officeDocument/2006/relationships/hyperlink" Target="https://t.me/Grade2_Arabic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3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hyperlink" Target="https://t.me/Grade2_Arabic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3.png"/><Relationship Id="rId5" Type="http://schemas.openxmlformats.org/officeDocument/2006/relationships/image" Target="../media/image22.gif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6.png"/><Relationship Id="rId5" Type="http://schemas.openxmlformats.org/officeDocument/2006/relationships/image" Target="../media/image10.png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.me/Grade2_Arabic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6050" y="82850"/>
            <a:ext cx="11960225" cy="6573837"/>
          </a:xfrm>
          <a:prstGeom prst="rect">
            <a:avLst/>
          </a:prstGeom>
          <a:solidFill>
            <a:schemeClr val="accent4">
              <a:lumMod val="40000"/>
              <a:lumOff val="60000"/>
              <a:alpha val="92000"/>
            </a:schemeClr>
          </a:solidFill>
          <a:ln>
            <a:solidFill>
              <a:srgbClr val="2F528F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solidFill>
                <a:prstClr val="white"/>
              </a:solidFill>
            </a:endParaRPr>
          </a:p>
        </p:txBody>
      </p:sp>
      <p:sp>
        <p:nvSpPr>
          <p:cNvPr id="8" name="Rectangle: Rounded Corners 18"/>
          <p:cNvSpPr/>
          <p:nvPr/>
        </p:nvSpPr>
        <p:spPr>
          <a:xfrm>
            <a:off x="7575550" y="2413300"/>
            <a:ext cx="1811338" cy="2646362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white"/>
                </a:solidFill>
                <a:latin typeface="SHAGARA v2" pitchFamily="2" charset="0"/>
              </a:rPr>
              <a:t>الْيَوْم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000" b="1" dirty="0">
              <a:solidFill>
                <a:prstClr val="white"/>
              </a:solidFill>
              <a:latin typeface="SHAGARA v2" pitchFamily="2" charset="0"/>
            </a:endParaRPr>
          </a:p>
        </p:txBody>
      </p:sp>
      <p:sp>
        <p:nvSpPr>
          <p:cNvPr id="9" name="Rectangle: Rounded Corners 20"/>
          <p:cNvSpPr/>
          <p:nvPr/>
        </p:nvSpPr>
        <p:spPr>
          <a:xfrm>
            <a:off x="5229225" y="2427587"/>
            <a:ext cx="1811338" cy="264795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white"/>
                </a:solidFill>
                <a:latin typeface="SHAGARA v2" pitchFamily="2" charset="0"/>
              </a:rPr>
              <a:t>التّاريخ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000" b="1" dirty="0">
              <a:solidFill>
                <a:prstClr val="white"/>
              </a:solidFill>
              <a:latin typeface="SHAGARA v2" pitchFamily="2" charset="0"/>
            </a:endParaRPr>
          </a:p>
        </p:txBody>
      </p:sp>
      <p:sp>
        <p:nvSpPr>
          <p:cNvPr id="10" name="Rectangle: Rounded Corners 21"/>
          <p:cNvSpPr/>
          <p:nvPr/>
        </p:nvSpPr>
        <p:spPr>
          <a:xfrm>
            <a:off x="3016250" y="2422825"/>
            <a:ext cx="1811338" cy="2646362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white"/>
                </a:solidFill>
                <a:latin typeface="SHAGARA v2" pitchFamily="2" charset="0"/>
              </a:rPr>
              <a:t>الشَّهْر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000" b="1" dirty="0">
              <a:solidFill>
                <a:prstClr val="white"/>
              </a:solidFill>
              <a:latin typeface="SHAGARA v2" pitchFamily="2" charset="0"/>
            </a:endParaRPr>
          </a:p>
        </p:txBody>
      </p:sp>
      <p:sp>
        <p:nvSpPr>
          <p:cNvPr id="11" name="Rectangle: Rounded Corners 22"/>
          <p:cNvSpPr/>
          <p:nvPr/>
        </p:nvSpPr>
        <p:spPr>
          <a:xfrm>
            <a:off x="596900" y="2373612"/>
            <a:ext cx="1811338" cy="2646363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white"/>
                </a:solidFill>
                <a:latin typeface="SHAGARA v2" pitchFamily="2" charset="0"/>
              </a:rPr>
              <a:t>السَّنة</a:t>
            </a:r>
          </a:p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000" b="1" dirty="0">
              <a:solidFill>
                <a:prstClr val="white"/>
              </a:solidFill>
              <a:latin typeface="SHAGARA v2" pitchFamily="2" charset="0"/>
            </a:endParaRPr>
          </a:p>
        </p:txBody>
      </p:sp>
      <p:sp>
        <p:nvSpPr>
          <p:cNvPr id="12" name="Rectangle: Rounded Corners 4"/>
          <p:cNvSpPr/>
          <p:nvPr/>
        </p:nvSpPr>
        <p:spPr>
          <a:xfrm>
            <a:off x="7673182" y="3972225"/>
            <a:ext cx="1601788" cy="82867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black"/>
                </a:solidFill>
                <a:latin typeface="SHAGARA v2" pitchFamily="2" charset="0"/>
              </a:rPr>
              <a:t>الخميس</a:t>
            </a:r>
            <a:endParaRPr lang="en-US" sz="4000" b="1" dirty="0">
              <a:solidFill>
                <a:prstClr val="black"/>
              </a:solidFill>
              <a:latin typeface="SHAGARA v2" pitchFamily="2" charset="0"/>
            </a:endParaRPr>
          </a:p>
        </p:txBody>
      </p:sp>
      <p:sp>
        <p:nvSpPr>
          <p:cNvPr id="13" name="Rectangle: Rounded Corners 24"/>
          <p:cNvSpPr/>
          <p:nvPr/>
        </p:nvSpPr>
        <p:spPr>
          <a:xfrm>
            <a:off x="5694528" y="4180187"/>
            <a:ext cx="880732" cy="6731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black"/>
                </a:solidFill>
                <a:latin typeface="SHAGARA v2" pitchFamily="2" charset="0"/>
              </a:rPr>
              <a:t>19</a:t>
            </a:r>
            <a:endParaRPr lang="en-US" sz="4000" b="1" dirty="0">
              <a:solidFill>
                <a:prstClr val="black"/>
              </a:solidFill>
              <a:latin typeface="SHAGARA v2" pitchFamily="2" charset="0"/>
            </a:endParaRPr>
          </a:p>
        </p:txBody>
      </p:sp>
      <p:sp>
        <p:nvSpPr>
          <p:cNvPr id="14" name="Rectangle: Rounded Corners 80"/>
          <p:cNvSpPr/>
          <p:nvPr/>
        </p:nvSpPr>
        <p:spPr>
          <a:xfrm>
            <a:off x="3163888" y="3972225"/>
            <a:ext cx="1500187" cy="90963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black"/>
                </a:solidFill>
                <a:latin typeface="SHAGARA v2" pitchFamily="2" charset="0"/>
              </a:rPr>
              <a:t>10</a:t>
            </a:r>
            <a:endParaRPr lang="en-US" sz="4000" b="1" dirty="0">
              <a:solidFill>
                <a:prstClr val="black"/>
              </a:solidFill>
              <a:latin typeface="SHAGARA v2" pitchFamily="2" charset="0"/>
            </a:endParaRPr>
          </a:p>
        </p:txBody>
      </p:sp>
      <p:sp>
        <p:nvSpPr>
          <p:cNvPr id="15" name="Rectangle: Rounded Corners 83"/>
          <p:cNvSpPr/>
          <p:nvPr/>
        </p:nvSpPr>
        <p:spPr>
          <a:xfrm>
            <a:off x="738188" y="3913487"/>
            <a:ext cx="1404937" cy="81121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black"/>
                </a:solidFill>
                <a:latin typeface="SHAGARA v2" pitchFamily="2" charset="0"/>
              </a:rPr>
              <a:t>2023</a:t>
            </a:r>
            <a:endParaRPr lang="en-US" sz="4000" b="1" dirty="0">
              <a:solidFill>
                <a:prstClr val="black"/>
              </a:solidFill>
              <a:latin typeface="SHAGARA v2" pitchFamily="2" charset="0"/>
            </a:endParaRPr>
          </a:p>
        </p:txBody>
      </p:sp>
      <p:pic>
        <p:nvPicPr>
          <p:cNvPr id="16" name="Picture 62" descr="A close up of a logo&#10;&#10;Description automatically generate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128887"/>
            <a:ext cx="2403475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: Rounded Corners 63"/>
          <p:cNvSpPr/>
          <p:nvPr/>
        </p:nvSpPr>
        <p:spPr>
          <a:xfrm>
            <a:off x="9640888" y="2956225"/>
            <a:ext cx="1954212" cy="1008062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4000" b="1" dirty="0">
                <a:solidFill>
                  <a:prstClr val="white"/>
                </a:solidFill>
                <a:latin typeface="SHAGARA v2" pitchFamily="2" charset="0"/>
              </a:rPr>
              <a:t>التّاريخ</a:t>
            </a:r>
            <a:endParaRPr lang="en-US" sz="4000" b="1" dirty="0">
              <a:solidFill>
                <a:prstClr val="white"/>
              </a:solidFill>
              <a:latin typeface="SHAGARA v2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86063" y="592437"/>
            <a:ext cx="69532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6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بِسْمِ الله الرَّحْمن الرَّحيم</a:t>
            </a:r>
            <a:endParaRPr lang="en-US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2FDBF4D-E705-43E7-93CE-57208702CC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7558" y="347384"/>
            <a:ext cx="1645920" cy="1710893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79486" y="5718490"/>
            <a:ext cx="3084402" cy="1031860"/>
            <a:chOff x="0" y="5802863"/>
            <a:chExt cx="3084402" cy="1031860"/>
          </a:xfrm>
        </p:grpSpPr>
        <p:grpSp>
          <p:nvGrpSpPr>
            <p:cNvPr id="23" name="Group 22"/>
            <p:cNvGrpSpPr/>
            <p:nvPr/>
          </p:nvGrpSpPr>
          <p:grpSpPr>
            <a:xfrm>
              <a:off x="0" y="6329295"/>
              <a:ext cx="3084402" cy="505428"/>
              <a:chOff x="0" y="6243781"/>
              <a:chExt cx="3084402" cy="546985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6243781"/>
                <a:ext cx="3084402" cy="546985"/>
              </a:xfrm>
              <a:prstGeom prst="rect">
                <a:avLst/>
              </a:prstGeom>
            </p:spPr>
          </p:pic>
          <p:sp>
            <p:nvSpPr>
              <p:cNvPr id="26" name="Rectangle: Rounded Corners 3"/>
              <p:cNvSpPr/>
              <p:nvPr/>
            </p:nvSpPr>
            <p:spPr>
              <a:xfrm>
                <a:off x="165101" y="6243781"/>
                <a:ext cx="1898098" cy="412003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68580" tIns="34290" rIns="68580" bIns="34290" anchor="b">
                <a:noAutofit/>
              </a:bodyPr>
              <a:lstStyle/>
              <a:p>
                <a:pPr algn="ctr" rtl="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450"/>
                  </a:spcAft>
                  <a:defRPr/>
                </a:pPr>
                <a:r>
                  <a:rPr lang="ar-AE" sz="1400" b="1" dirty="0">
                    <a:solidFill>
                      <a:srgbClr val="FF3300"/>
                    </a:solidFill>
                    <a:latin typeface="Arial Black" pitchFamily="34" charset="0"/>
                    <a:ea typeface="+mj-ea"/>
                  </a:rPr>
                  <a:t>قناة وسام فارس للصف الثاني</a:t>
                </a:r>
                <a:endParaRPr lang="en-US" sz="1400" b="1" dirty="0">
                  <a:solidFill>
                    <a:srgbClr val="FF3300"/>
                  </a:solidFill>
                  <a:latin typeface="Arial Black" pitchFamily="34" charset="0"/>
                  <a:ea typeface="+mj-ea"/>
                </a:endParaRPr>
              </a:p>
            </p:txBody>
          </p:sp>
        </p:grpSp>
        <p:sp>
          <p:nvSpPr>
            <p:cNvPr id="24" name="Rectangle 23"/>
            <p:cNvSpPr/>
            <p:nvPr/>
          </p:nvSpPr>
          <p:spPr>
            <a:xfrm>
              <a:off x="129795" y="5802863"/>
              <a:ext cx="2824812" cy="64633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hlinkClick r:id="rId5"/>
                </a:rPr>
                <a:t>https://t.me/Grade2_Arabic</a:t>
              </a:r>
              <a:endParaRPr lang="ar-AE" dirty="0"/>
            </a:p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6363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235593" cy="6891102"/>
            <a:chOff x="0" y="0"/>
            <a:chExt cx="12235593" cy="689110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36162" y="3312367"/>
              <a:ext cx="3527834" cy="354563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693000" y="0"/>
              <a:ext cx="3542593" cy="323387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015" y="0"/>
              <a:ext cx="3609315" cy="323387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3233876"/>
              <a:ext cx="3440314" cy="363317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0444" y="0"/>
              <a:ext cx="4291343" cy="302951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302740" y="3233876"/>
              <a:ext cx="3527834" cy="3657226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456E54-B551-4CD5-B583-AD16056CFE2E}"/>
                </a:ext>
              </a:extLst>
            </p:cNvPr>
            <p:cNvSpPr/>
            <p:nvPr/>
          </p:nvSpPr>
          <p:spPr>
            <a:xfrm>
              <a:off x="4148159" y="1121417"/>
              <a:ext cx="3127780" cy="9910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>
                <a:lnSpc>
                  <a:spcPct val="150000"/>
                </a:lnSpc>
              </a:pPr>
              <a:r>
                <a:rPr lang="ar-AE" sz="4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قَوانين الصَّف</a:t>
              </a:r>
              <a:r>
                <a:rPr lang="ar-BH" sz="4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 </a:t>
              </a:r>
              <a:endParaRPr lang="ar-BH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2188625" y="5747462"/>
              <a:ext cx="3084402" cy="1031860"/>
              <a:chOff x="0" y="5802863"/>
              <a:chExt cx="3084402" cy="1031860"/>
            </a:xfrm>
          </p:grpSpPr>
          <p:grpSp>
            <p:nvGrpSpPr>
              <p:cNvPr id="17" name="Group 16"/>
              <p:cNvGrpSpPr/>
              <p:nvPr/>
            </p:nvGrpSpPr>
            <p:grpSpPr>
              <a:xfrm>
                <a:off x="0" y="6329295"/>
                <a:ext cx="3084402" cy="505428"/>
                <a:chOff x="0" y="6243781"/>
                <a:chExt cx="3084402" cy="546985"/>
              </a:xfrm>
            </p:grpSpPr>
            <p:pic>
              <p:nvPicPr>
                <p:cNvPr id="19" name="Picture 18"/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0" y="6243781"/>
                  <a:ext cx="3084402" cy="546985"/>
                </a:xfrm>
                <a:prstGeom prst="rect">
                  <a:avLst/>
                </a:prstGeom>
              </p:spPr>
            </p:pic>
            <p:sp>
              <p:nvSpPr>
                <p:cNvPr id="20" name="Rectangle: Rounded Corners 3"/>
                <p:cNvSpPr/>
                <p:nvPr/>
              </p:nvSpPr>
              <p:spPr>
                <a:xfrm>
                  <a:off x="165101" y="6243781"/>
                  <a:ext cx="1898098" cy="412003"/>
                </a:xfrm>
                <a:prstGeom prst="round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lIns="68580" tIns="34290" rIns="68580" bIns="34290" anchor="b">
                  <a:noAutofit/>
                </a:bodyPr>
                <a:lstStyle/>
                <a:p>
                  <a:pPr algn="ctr" rtl="1" eaLnBrk="1" fontAlgn="auto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450"/>
                    </a:spcAft>
                    <a:defRPr/>
                  </a:pPr>
                  <a:r>
                    <a:rPr lang="ar-AE" sz="1400" b="1" dirty="0">
                      <a:solidFill>
                        <a:srgbClr val="FF3300"/>
                      </a:solidFill>
                      <a:latin typeface="Arial Black" pitchFamily="34" charset="0"/>
                      <a:ea typeface="+mj-ea"/>
                    </a:rPr>
                    <a:t>قناة وسام فارس للصف الثاني</a:t>
                  </a:r>
                  <a:endParaRPr lang="en-US" sz="1400" b="1" dirty="0">
                    <a:solidFill>
                      <a:srgbClr val="FF3300"/>
                    </a:solidFill>
                    <a:latin typeface="Arial Black" pitchFamily="34" charset="0"/>
                    <a:ea typeface="+mj-ea"/>
                  </a:endParaRPr>
                </a:p>
              </p:txBody>
            </p:sp>
          </p:grpSp>
          <p:sp>
            <p:nvSpPr>
              <p:cNvPr id="18" name="Rectangle 17"/>
              <p:cNvSpPr/>
              <p:nvPr/>
            </p:nvSpPr>
            <p:spPr>
              <a:xfrm>
                <a:off x="129795" y="5802863"/>
                <a:ext cx="282481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hlinkClick r:id="rId11"/>
                  </a:rPr>
                  <a:t>https://t.me/Grade2_Arabic</a:t>
                </a:r>
                <a:endParaRPr lang="ar-AE" dirty="0"/>
              </a:p>
              <a:p>
                <a:endParaRPr lang="en-US" dirty="0"/>
              </a:p>
            </p:txBody>
          </p:sp>
        </p:grpSp>
      </p:grpSp>
      <p:pic>
        <p:nvPicPr>
          <p:cNvPr id="21" name="أناشيد أطفال يا مدرستي -  arabic song for kids my shcool - Chanson en arabe mon école الجزء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72442" y="63796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72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0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103962"/>
            <a:ext cx="11878260" cy="6754038"/>
            <a:chOff x="0" y="103962"/>
            <a:chExt cx="11878260" cy="675403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955" y="2638053"/>
              <a:ext cx="6489605" cy="4050074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3456E54-B551-4CD5-B583-AD16056CFE2E}"/>
                </a:ext>
              </a:extLst>
            </p:cNvPr>
            <p:cNvSpPr/>
            <p:nvPr/>
          </p:nvSpPr>
          <p:spPr>
            <a:xfrm>
              <a:off x="4237303" y="3825017"/>
              <a:ext cx="4861217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rtl="1">
                <a:lnSpc>
                  <a:spcPct val="150000"/>
                </a:lnSpc>
              </a:pPr>
              <a:r>
                <a:rPr lang="ar-AE" sz="5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الْحضور وَ الْغِـياب</a:t>
              </a:r>
              <a:endParaRPr lang="ar-BH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038" y="316438"/>
              <a:ext cx="3169917" cy="6541562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50491" y="654697"/>
              <a:ext cx="2127769" cy="620330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6219" y="103962"/>
              <a:ext cx="2523744" cy="2523744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0" y="5826140"/>
              <a:ext cx="3084402" cy="1031860"/>
              <a:chOff x="0" y="5802863"/>
              <a:chExt cx="3084402" cy="1031860"/>
            </a:xfrm>
          </p:grpSpPr>
          <p:grpSp>
            <p:nvGrpSpPr>
              <p:cNvPr id="9" name="Group 8"/>
              <p:cNvGrpSpPr/>
              <p:nvPr/>
            </p:nvGrpSpPr>
            <p:grpSpPr>
              <a:xfrm>
                <a:off x="0" y="6329295"/>
                <a:ext cx="3084402" cy="505428"/>
                <a:chOff x="0" y="6243781"/>
                <a:chExt cx="3084402" cy="546985"/>
              </a:xfrm>
            </p:grpSpPr>
            <p:pic>
              <p:nvPicPr>
                <p:cNvPr id="11" name="Picture 10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0" y="6243781"/>
                  <a:ext cx="3084402" cy="546985"/>
                </a:xfrm>
                <a:prstGeom prst="rect">
                  <a:avLst/>
                </a:prstGeom>
              </p:spPr>
            </p:pic>
            <p:sp>
              <p:nvSpPr>
                <p:cNvPr id="12" name="Rectangle: Rounded Corners 3"/>
                <p:cNvSpPr/>
                <p:nvPr/>
              </p:nvSpPr>
              <p:spPr>
                <a:xfrm>
                  <a:off x="165101" y="6243781"/>
                  <a:ext cx="1898098" cy="412003"/>
                </a:xfrm>
                <a:prstGeom prst="round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lIns="68580" tIns="34290" rIns="68580" bIns="34290" anchor="b">
                  <a:noAutofit/>
                </a:bodyPr>
                <a:lstStyle/>
                <a:p>
                  <a:pPr algn="ctr" rtl="1" eaLnBrk="1" fontAlgn="auto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450"/>
                    </a:spcAft>
                    <a:defRPr/>
                  </a:pPr>
                  <a:r>
                    <a:rPr lang="ar-AE" sz="1400" b="1" dirty="0">
                      <a:solidFill>
                        <a:srgbClr val="FF3300"/>
                      </a:solidFill>
                      <a:latin typeface="Arial Black" pitchFamily="34" charset="0"/>
                      <a:ea typeface="+mj-ea"/>
                    </a:rPr>
                    <a:t>قناة وسام فارس للصف الثاني</a:t>
                  </a:r>
                  <a:endParaRPr lang="en-US" sz="1400" b="1" dirty="0">
                    <a:solidFill>
                      <a:srgbClr val="FF3300"/>
                    </a:solidFill>
                    <a:latin typeface="Arial Black" pitchFamily="34" charset="0"/>
                    <a:ea typeface="+mj-ea"/>
                  </a:endParaRPr>
                </a:p>
              </p:txBody>
            </p:sp>
          </p:grpSp>
          <p:sp>
            <p:nvSpPr>
              <p:cNvPr id="10" name="Rectangle 9"/>
              <p:cNvSpPr/>
              <p:nvPr/>
            </p:nvSpPr>
            <p:spPr>
              <a:xfrm>
                <a:off x="129795" y="5802863"/>
                <a:ext cx="282481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hlinkClick r:id="rId7"/>
                  </a:rPr>
                  <a:t>https://t.me/Grade2_Arabic</a:t>
                </a:r>
                <a:endParaRPr lang="ar-AE" dirty="0"/>
              </a:p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14722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9004300" y="0"/>
            <a:ext cx="3187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/>
            <a:r>
              <a:rPr lang="ar-AE" sz="5400" b="1" dirty="0">
                <a:solidFill>
                  <a:srgbClr val="7030A0"/>
                </a:solidFill>
                <a:latin typeface="Calibri" panose="020F0502020204030204" pitchFamily="34" charset="0"/>
              </a:rPr>
              <a:t>نواتج التَّعلم :</a:t>
            </a:r>
            <a:endParaRPr lang="en-US" sz="5400" b="1" dirty="0">
              <a:solidFill>
                <a:srgbClr val="7030A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02283" y="2311871"/>
            <a:ext cx="90236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857250" indent="-857250" algn="r" rtl="1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ar-AE" sz="5400" b="1" dirty="0">
                <a:latin typeface="+mn-lt"/>
                <a:cs typeface="+mj-cs"/>
              </a:rPr>
              <a:t>أَسْتَمِعُ إلى النَّص الاستماعي بِانْتِباه .</a:t>
            </a:r>
            <a:endParaRPr lang="en-US" sz="5400" b="1" dirty="0">
              <a:latin typeface="+mn-lt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13305" y="3515151"/>
            <a:ext cx="934422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685800" indent="-685800" algn="r" rtl="1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ar-AE" sz="6600" b="1" dirty="0">
                <a:solidFill>
                  <a:srgbClr val="FF0000"/>
                </a:solidFill>
                <a:latin typeface="+mn-lt"/>
                <a:cs typeface="+mj-cs"/>
              </a:rPr>
              <a:t>أُرَتّبُ الأفكارَ الواردة في النَّص .</a:t>
            </a:r>
            <a:endParaRPr lang="en-US" sz="6600" b="1" dirty="0">
              <a:solidFill>
                <a:srgbClr val="FF0000"/>
              </a:solidFill>
              <a:latin typeface="+mn-lt"/>
              <a:cs typeface="+mj-cs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586538" y="1011238"/>
            <a:ext cx="5213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/>
            <a:r>
              <a:rPr lang="ar-AE" sz="5400" b="1">
                <a:solidFill>
                  <a:srgbClr val="FF33CC"/>
                </a:solidFill>
                <a:latin typeface="Calibri" panose="020F0502020204030204" pitchFamily="34" charset="0"/>
              </a:rPr>
              <a:t>سَأكونُ قادِرًا  على أن:</a:t>
            </a:r>
            <a:endParaRPr lang="en-US" sz="5400" b="1">
              <a:solidFill>
                <a:srgbClr val="FF33CC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13" y="4724400"/>
            <a:ext cx="12070187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44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أنشودة أخي الصغير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425" y="98425"/>
            <a:ext cx="11919404" cy="649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38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730" y="2227526"/>
            <a:ext cx="543610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AE" sz="9600" b="1" dirty="0">
                <a:solidFill>
                  <a:srgbClr val="FF0000"/>
                </a:solidFill>
                <a:latin typeface="+mn-lt"/>
                <a:cs typeface="+mj-cs"/>
              </a:rPr>
              <a:t>مَنْ هُوَ الأخ ؟</a:t>
            </a:r>
            <a:endParaRPr lang="en-US" sz="9600" b="1" dirty="0">
              <a:solidFill>
                <a:srgbClr val="FF0000"/>
              </a:solidFill>
              <a:latin typeface="+mn-lt"/>
              <a:cs typeface="+mj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171" y="173783"/>
            <a:ext cx="5654352" cy="646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38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2">
            <a:extLst>
              <a:ext uri="{FF2B5EF4-FFF2-40B4-BE49-F238E27FC236}">
                <a16:creationId xmlns:a16="http://schemas.microsoft.com/office/drawing/2014/main" id="{B29689AE-7505-44DD-BA3B-BD9325917CD1}"/>
              </a:ext>
            </a:extLst>
          </p:cNvPr>
          <p:cNvSpPr txBox="1"/>
          <p:nvPr/>
        </p:nvSpPr>
        <p:spPr>
          <a:xfrm>
            <a:off x="8178800" y="622746"/>
            <a:ext cx="3699933" cy="707886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ar-AE" sz="4000" b="0" i="0" u="none" strike="noStrike" baseline="0" dirty="0">
                <a:latin typeface="KarimLTRegular"/>
              </a:rPr>
              <a:t>آداب الاستماع الآتية</a:t>
            </a:r>
            <a:endParaRPr lang="en-US" sz="4000" dirty="0"/>
          </a:p>
        </p:txBody>
      </p:sp>
      <p:pic>
        <p:nvPicPr>
          <p:cNvPr id="3" name="صورة 6">
            <a:extLst>
              <a:ext uri="{FF2B5EF4-FFF2-40B4-BE49-F238E27FC236}">
                <a16:creationId xmlns:a16="http://schemas.microsoft.com/office/drawing/2014/main" id="{670FB687-60F9-4E32-AC3A-961CB739D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7105" y="1762140"/>
            <a:ext cx="6906589" cy="39248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97333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205"/>
            <a:ext cx="3493007" cy="623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2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838825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3456E54-B551-4CD5-B583-AD16056CFE2E}"/>
              </a:ext>
            </a:extLst>
          </p:cNvPr>
          <p:cNvSpPr/>
          <p:nvPr/>
        </p:nvSpPr>
        <p:spPr>
          <a:xfrm>
            <a:off x="6419188" y="2831368"/>
            <a:ext cx="4861217" cy="1195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lnSpc>
                <a:spcPct val="150000"/>
              </a:lnSpc>
            </a:pPr>
            <a:r>
              <a:rPr lang="ar-AE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ص : 130</a:t>
            </a:r>
            <a:endParaRPr lang="ar-BH" sz="5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5786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614" y="778645"/>
            <a:ext cx="10290819" cy="485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337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كف صغيرة">
            <a:hlinkClick r:id="" action="ppaction://media"/>
            <a:extLst>
              <a:ext uri="{FF2B5EF4-FFF2-40B4-BE49-F238E27FC236}">
                <a16:creationId xmlns:a16="http://schemas.microsoft.com/office/drawing/2014/main" id="{C422AE46-284F-4FE7-A40B-49636FC8E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84652" y="6021046"/>
            <a:ext cx="609600" cy="609600"/>
          </a:xfrm>
          <a:prstGeom prst="rect">
            <a:avLst/>
          </a:prstGeom>
        </p:spPr>
      </p:pic>
      <p:pic>
        <p:nvPicPr>
          <p:cNvPr id="5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219CD6E7-01AE-4E01-AFCB-7F70C5B153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911" y="136224"/>
            <a:ext cx="1710718" cy="12345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0C86170-5FC3-47D5-9700-8DD73CE1D77F}"/>
              </a:ext>
            </a:extLst>
          </p:cNvPr>
          <p:cNvSpPr/>
          <p:nvPr/>
        </p:nvSpPr>
        <p:spPr>
          <a:xfrm>
            <a:off x="10354291" y="219825"/>
            <a:ext cx="1426994" cy="4616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lvl="0" algn="ctr" rtl="1"/>
            <a:r>
              <a:rPr lang="ar-BH" sz="2400" dirty="0">
                <a:ea typeface="+mn-ea"/>
                <a:cs typeface="(AH) Manal Black" pitchFamily="2" charset="-78"/>
              </a:rPr>
              <a:t>الاسْتماع الْأَول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616" y="190952"/>
            <a:ext cx="9537192" cy="981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616" y="1606589"/>
            <a:ext cx="11437636" cy="441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4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6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64" y="2098503"/>
            <a:ext cx="11796665" cy="273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416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2492075-8677-494C-AAA3-B43BEFD38A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0166" y="158492"/>
            <a:ext cx="1710718" cy="12345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68C33E-C91C-4CFA-B3EA-EED4A7D35DEF}"/>
              </a:ext>
            </a:extLst>
          </p:cNvPr>
          <p:cNvSpPr/>
          <p:nvPr/>
        </p:nvSpPr>
        <p:spPr>
          <a:xfrm>
            <a:off x="10318870" y="158492"/>
            <a:ext cx="1680268" cy="4616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lvl="0" algn="r" rtl="1"/>
            <a:r>
              <a:rPr lang="ar-BH" sz="2400" b="1" dirty="0">
                <a:ea typeface="+mn-ea"/>
              </a:rPr>
              <a:t>الاسْتماع الثاني</a:t>
            </a:r>
          </a:p>
        </p:txBody>
      </p:sp>
      <p:sp>
        <p:nvSpPr>
          <p:cNvPr id="8" name="Google Shape;500;p15">
            <a:extLst>
              <a:ext uri="{FF2B5EF4-FFF2-40B4-BE49-F238E27FC236}">
                <a16:creationId xmlns:a16="http://schemas.microsoft.com/office/drawing/2014/main" id="{956824EF-8397-4BC7-AA60-E43A9A10F0FA}"/>
              </a:ext>
            </a:extLst>
          </p:cNvPr>
          <p:cNvSpPr txBox="1">
            <a:spLocks/>
          </p:cNvSpPr>
          <p:nvPr/>
        </p:nvSpPr>
        <p:spPr>
          <a:xfrm>
            <a:off x="226337" y="407445"/>
            <a:ext cx="9696261" cy="101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spcBef>
                <a:spcPts val="0"/>
              </a:spcBef>
            </a:pPr>
            <a:r>
              <a:rPr lang="ar-BH" sz="2800" b="1" u="sng" dirty="0">
                <a:solidFill>
                  <a:srgbClr val="0070C0"/>
                </a:solidFill>
                <a:cs typeface="+mn-cs"/>
              </a:rPr>
              <a:t>- اقرأ الأسْئِلَةَ الآتِيَةَ قَبْلَ الاسْتِماعِ الثّاني إلى النَّص، ثُمَّ أَجِبْ عَنْها بَعْدَ اسْتِماعَكَ لَهُ.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E61E6C7-2D07-49FF-AD2F-FF77A35631CA}"/>
              </a:ext>
            </a:extLst>
          </p:cNvPr>
          <p:cNvSpPr/>
          <p:nvPr/>
        </p:nvSpPr>
        <p:spPr>
          <a:xfrm>
            <a:off x="686976" y="758019"/>
            <a:ext cx="9026849" cy="924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BH" sz="2800" b="1" dirty="0">
                <a:ln w="0"/>
                <a:solidFill>
                  <a:srgbClr val="FF0000"/>
                </a:solidFill>
              </a:rPr>
              <a:t>1</a:t>
            </a:r>
            <a:r>
              <a:rPr lang="ar-BH" sz="3200" b="1" dirty="0">
                <a:ln w="0"/>
                <a:solidFill>
                  <a:srgbClr val="FF0000"/>
                </a:solidFill>
              </a:rPr>
              <a:t>- حَد</a:t>
            </a:r>
            <a:r>
              <a:rPr lang="ar-AE" sz="3200" b="1" dirty="0">
                <a:ln w="0"/>
                <a:solidFill>
                  <a:srgbClr val="FF0000"/>
                </a:solidFill>
              </a:rPr>
              <a:t>ّ</a:t>
            </a:r>
            <a:r>
              <a:rPr lang="ar-BH" sz="3200" b="1" dirty="0">
                <a:ln w="0"/>
                <a:solidFill>
                  <a:srgbClr val="FF0000"/>
                </a:solidFill>
              </a:rPr>
              <a:t>د الْعِبارات الصَّحيحَةِ وَالْعِباراتِ غَيْر الصَّحيحة فيما يأْتي</a:t>
            </a:r>
            <a:r>
              <a:rPr lang="ar-AE" sz="3200" b="1" dirty="0">
                <a:ln w="0"/>
                <a:solidFill>
                  <a:srgbClr val="FF0000"/>
                </a:solidFill>
              </a:rPr>
              <a:t> </a:t>
            </a:r>
            <a:r>
              <a:rPr lang="ar-AE" sz="3200" b="1" dirty="0">
                <a:ln w="0"/>
                <a:solidFill>
                  <a:srgbClr val="FF0000"/>
                </a:solidFill>
                <a:sym typeface="Wingdings" panose="05000000000000000000" pitchFamily="2" charset="2"/>
              </a:rPr>
              <a:t></a:t>
            </a:r>
            <a:endParaRPr lang="ar-SA" sz="3200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775308-E05B-4FD1-9806-7605B1E5178D}"/>
              </a:ext>
            </a:extLst>
          </p:cNvPr>
          <p:cNvSpPr/>
          <p:nvPr/>
        </p:nvSpPr>
        <p:spPr>
          <a:xfrm>
            <a:off x="612648" y="2041758"/>
            <a:ext cx="111446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BH" sz="3200" b="1" dirty="0">
                <a:ln w="0"/>
                <a:solidFill>
                  <a:schemeClr val="tx1"/>
                </a:solidFill>
              </a:rPr>
              <a:t>أ- عادت الْأُمُّ منَ الْمُسْتَشْفى وَهِيَ تَحْمِلُ أ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َ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خًا صَغيرًا بَيْنَ يَديها 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.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    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    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(        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  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)</a:t>
            </a:r>
            <a:endParaRPr lang="ar-SA" sz="3200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B548D3-1F0A-4CDF-ACD1-7237DC485370}"/>
              </a:ext>
            </a:extLst>
          </p:cNvPr>
          <p:cNvSpPr/>
          <p:nvPr/>
        </p:nvSpPr>
        <p:spPr>
          <a:xfrm>
            <a:off x="725932" y="3219467"/>
            <a:ext cx="11068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BH" sz="3200" b="1" dirty="0">
                <a:ln w="0"/>
                <a:solidFill>
                  <a:schemeClr val="tx1"/>
                </a:solidFill>
              </a:rPr>
              <a:t>ب- اسْتَحْوَذَتِ الْأُخْتُ الصَّغيرةُ ع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َ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لى اهْتِمامِ الْأُمُّ وَكُل مَنْ في الْبيْتِ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 .    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(         )</a:t>
            </a:r>
            <a:endParaRPr lang="ar-SA" sz="3200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D6E825-1A3A-4962-8099-F40FB2106846}"/>
              </a:ext>
            </a:extLst>
          </p:cNvPr>
          <p:cNvSpPr/>
          <p:nvPr/>
        </p:nvSpPr>
        <p:spPr>
          <a:xfrm>
            <a:off x="560420" y="4263486"/>
            <a:ext cx="11242797" cy="924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BH" sz="3200" b="1" dirty="0">
                <a:ln w="0"/>
                <a:solidFill>
                  <a:schemeClr val="tx1"/>
                </a:solidFill>
              </a:rPr>
              <a:t>ت- بَدَأَتِ الطّفْلَة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ُ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 الصَّغيرةُ بِتَلْوينِ الكِتابِ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 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.                                 (         )</a:t>
            </a:r>
            <a:endParaRPr lang="ar-SA" sz="3200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CAFB63-CA89-4EE4-9003-05BC471902C0}"/>
              </a:ext>
            </a:extLst>
          </p:cNvPr>
          <p:cNvSpPr/>
          <p:nvPr/>
        </p:nvSpPr>
        <p:spPr>
          <a:xfrm>
            <a:off x="725931" y="5191433"/>
            <a:ext cx="11068320" cy="924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BH" sz="3200" b="1" dirty="0">
                <a:ln w="0"/>
                <a:solidFill>
                  <a:schemeClr val="tx1"/>
                </a:solidFill>
              </a:rPr>
              <a:t>ج- صارَ الْأَخُ يَعْتَني بِأُخْتِهِ وَيَرْعاها عِنْدَما تَغيبُ الْأُمُّ عَن الْبَيْتِ 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.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  </a:t>
            </a:r>
            <a:r>
              <a:rPr lang="ar-AE" sz="3200" b="1" dirty="0">
                <a:ln w="0"/>
                <a:solidFill>
                  <a:schemeClr val="tx1"/>
                </a:solidFill>
              </a:rPr>
              <a:t>    </a:t>
            </a:r>
            <a:r>
              <a:rPr lang="ar-BH" sz="3200" b="1" dirty="0">
                <a:ln w="0"/>
                <a:solidFill>
                  <a:schemeClr val="tx1"/>
                </a:solidFill>
              </a:rPr>
              <a:t>(          )</a:t>
            </a:r>
            <a:endParaRPr lang="ar-SA" sz="3200" b="1" dirty="0">
              <a:solidFill>
                <a:schemeClr val="tx1"/>
              </a:solidFill>
              <a:effectLst/>
            </a:endParaRPr>
          </a:p>
        </p:txBody>
      </p:sp>
      <p:pic>
        <p:nvPicPr>
          <p:cNvPr id="14" name="كف صغيرة">
            <a:hlinkClick r:id="" action="ppaction://media"/>
            <a:extLst>
              <a:ext uri="{FF2B5EF4-FFF2-40B4-BE49-F238E27FC236}">
                <a16:creationId xmlns:a16="http://schemas.microsoft.com/office/drawing/2014/main" id="{C422AE46-284F-4FE7-A40B-49636FC8E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52501" y="6180414"/>
            <a:ext cx="609600" cy="609600"/>
          </a:xfrm>
          <a:prstGeom prst="rect">
            <a:avLst/>
          </a:prstGeom>
        </p:spPr>
      </p:pic>
      <p:pic>
        <p:nvPicPr>
          <p:cNvPr id="15" name="Picture 14" descr="A picture containing accessory, umbrella&#10;&#10;Description automatically generated">
            <a:extLst>
              <a:ext uri="{FF2B5EF4-FFF2-40B4-BE49-F238E27FC236}">
                <a16:creationId xmlns:a16="http://schemas.microsoft.com/office/drawing/2014/main" id="{2BD4001E-C33B-4AD9-A3D1-1017AA43CE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661" b="96998" l="7273" r="92386">
                        <a14:foregroundMark x1="7386" y1="52540" x2="7386" y2="52540"/>
                        <a14:foregroundMark x1="34091" y1="96998" x2="34091" y2="96998"/>
                        <a14:foregroundMark x1="92386" y1="8661" x2="92386" y2="86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59922" y="3403371"/>
            <a:ext cx="822960" cy="809870"/>
          </a:xfrm>
          <a:prstGeom prst="rect">
            <a:avLst/>
          </a:prstGeom>
        </p:spPr>
      </p:pic>
      <p:pic>
        <p:nvPicPr>
          <p:cNvPr id="16" name="Picture 15" descr="A picture containing accessory, umbrella&#10;&#10;Description automatically generated">
            <a:extLst>
              <a:ext uri="{FF2B5EF4-FFF2-40B4-BE49-F238E27FC236}">
                <a16:creationId xmlns:a16="http://schemas.microsoft.com/office/drawing/2014/main" id="{6B8BA63E-02DC-4377-A508-EF65202BB2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661" b="96998" l="7273" r="92386">
                        <a14:foregroundMark x1="7386" y1="52540" x2="7386" y2="52540"/>
                        <a14:foregroundMark x1="34091" y1="96998" x2="34091" y2="96998"/>
                        <a14:foregroundMark x1="92386" y1="8661" x2="92386" y2="86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51362" y="5441195"/>
            <a:ext cx="822960" cy="809870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379D3C81-8F0D-40BD-BA4A-32FBA29B2A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4361" y="2430428"/>
            <a:ext cx="640080" cy="640080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3D5557E4-B29D-4210-A218-89AE7C6529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2802" y="4596983"/>
            <a:ext cx="640080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48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18062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4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/>
      <p:bldP spid="9" grpId="1"/>
      <p:bldP spid="9" grpId="2"/>
      <p:bldP spid="9" grpId="3"/>
      <p:bldP spid="10" grpId="0"/>
      <p:bldP spid="10" grpId="1"/>
      <p:bldP spid="10" grpId="2"/>
      <p:bldP spid="10" grpId="3"/>
      <p:bldP spid="11" grpId="0"/>
      <p:bldP spid="11" grpId="1"/>
      <p:bldP spid="11" grpId="2"/>
      <p:bldP spid="11" grpId="3"/>
      <p:bldP spid="12" grpId="0"/>
      <p:bldP spid="12" grpId="1"/>
      <p:bldP spid="12" grpId="2"/>
      <p:bldP spid="12" grpId="3"/>
      <p:bldP spid="13" grpId="0"/>
      <p:bldP spid="13" grpId="1"/>
      <p:bldP spid="13" grpId="2"/>
      <p:bldP spid="13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28801" y="979479"/>
            <a:ext cx="697731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/>
            <a:r>
              <a:rPr lang="ar-AE" sz="5400" b="1" dirty="0">
                <a:cs typeface="Calibri" panose="020F0502020204030204" pitchFamily="34" charset="0"/>
              </a:rPr>
              <a:t>سَأُذاكِرُ ما سَبَق </a:t>
            </a:r>
          </a:p>
          <a:p>
            <a:pPr algn="ctr" rtl="1"/>
            <a:r>
              <a:rPr lang="ar-AE" sz="5400" b="1" dirty="0">
                <a:cs typeface="Calibri" panose="020F0502020204030204" pitchFamily="34" charset="0"/>
              </a:rPr>
              <a:t>وَأناقِشُ الصَّعْب مِنها مَعَ مُعَلّمتي في الْحصَّةِ الْقادِمة </a:t>
            </a:r>
            <a:r>
              <a:rPr lang="ar-AE" sz="5400" b="1" dirty="0">
                <a:cs typeface="Calibri" panose="020F0502020204030204" pitchFamily="34" charset="0"/>
                <a:sym typeface="Wingdings" panose="05000000000000000000" pitchFamily="2" charset="2"/>
              </a:rPr>
              <a:t></a:t>
            </a:r>
            <a:endParaRPr lang="ar-AE" sz="5400" b="1" dirty="0">
              <a:cs typeface="Calibri" panose="020F050202020403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006203" y="5718490"/>
            <a:ext cx="3084402" cy="1031860"/>
            <a:chOff x="0" y="5802863"/>
            <a:chExt cx="3084402" cy="1031860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6329295"/>
              <a:ext cx="3084402" cy="505428"/>
              <a:chOff x="0" y="6243781"/>
              <a:chExt cx="3084402" cy="546985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6243781"/>
                <a:ext cx="3084402" cy="546985"/>
              </a:xfrm>
              <a:prstGeom prst="rect">
                <a:avLst/>
              </a:prstGeom>
            </p:spPr>
          </p:pic>
          <p:sp>
            <p:nvSpPr>
              <p:cNvPr id="8" name="Rectangle: Rounded Corners 3"/>
              <p:cNvSpPr/>
              <p:nvPr/>
            </p:nvSpPr>
            <p:spPr>
              <a:xfrm>
                <a:off x="165101" y="6243781"/>
                <a:ext cx="1898098" cy="412003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68580" tIns="34290" rIns="68580" bIns="34290" anchor="b">
                <a:noAutofit/>
              </a:bodyPr>
              <a:lstStyle/>
              <a:p>
                <a:pPr algn="ctr" rtl="1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450"/>
                  </a:spcAft>
                  <a:defRPr/>
                </a:pPr>
                <a:r>
                  <a:rPr lang="ar-AE" sz="1400" b="1" dirty="0">
                    <a:solidFill>
                      <a:srgbClr val="FF3300"/>
                    </a:solidFill>
                    <a:latin typeface="Arial Black" pitchFamily="34" charset="0"/>
                    <a:ea typeface="+mj-ea"/>
                  </a:rPr>
                  <a:t>قناة وسام فارس للصف الثاني</a:t>
                </a:r>
                <a:endParaRPr lang="en-US" sz="1400" b="1" dirty="0">
                  <a:solidFill>
                    <a:srgbClr val="FF3300"/>
                  </a:solidFill>
                  <a:latin typeface="Arial Black" pitchFamily="34" charset="0"/>
                  <a:ea typeface="+mj-ea"/>
                </a:endParaRPr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129795" y="5802863"/>
              <a:ext cx="2824812" cy="64633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hlinkClick r:id="rId4"/>
                </a:rPr>
                <a:t>https://t.me/Grade2_Arabic</a:t>
              </a:r>
              <a:endParaRPr lang="ar-AE" dirty="0"/>
            </a:p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53845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217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3" t="9016" r="9792" b="4507"/>
          <a:stretch>
            <a:fillRect/>
          </a:stretch>
        </p:blipFill>
        <p:spPr bwMode="auto">
          <a:xfrm>
            <a:off x="42863" y="53975"/>
            <a:ext cx="12149137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: Rounded Corners 3"/>
          <p:cNvSpPr/>
          <p:nvPr/>
        </p:nvSpPr>
        <p:spPr>
          <a:xfrm>
            <a:off x="4488752" y="53975"/>
            <a:ext cx="2881312" cy="208915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80" tIns="34290" rIns="68580" bIns="34290" anchor="b">
            <a:normAutofit fontScale="77500" lnSpcReduction="20000"/>
          </a:bodyPr>
          <a:lstStyle/>
          <a:p>
            <a:pPr algn="ctr" rtl="1" fontAlgn="auto">
              <a:lnSpc>
                <a:spcPct val="90000"/>
              </a:lnSpc>
              <a:spcBef>
                <a:spcPts val="0"/>
              </a:spcBef>
              <a:spcAft>
                <a:spcPts val="450"/>
              </a:spcAft>
              <a:defRPr/>
            </a:pPr>
            <a:r>
              <a:rPr lang="ar-AE" sz="8000" b="1" dirty="0">
                <a:solidFill>
                  <a:srgbClr val="FF0000"/>
                </a:solidFill>
                <a:latin typeface="Arial Black" pitchFamily="34" charset="0"/>
                <a:ea typeface="+mj-ea"/>
              </a:rPr>
              <a:t>إلى اللقاء</a:t>
            </a:r>
          </a:p>
          <a:p>
            <a:pPr algn="ctr" rtl="1" fontAlgn="auto">
              <a:lnSpc>
                <a:spcPct val="90000"/>
              </a:lnSpc>
              <a:spcBef>
                <a:spcPts val="0"/>
              </a:spcBef>
              <a:spcAft>
                <a:spcPts val="450"/>
              </a:spcAft>
              <a:defRPr/>
            </a:pPr>
            <a:r>
              <a:rPr lang="ar-AE" sz="8000" b="1" dirty="0">
                <a:solidFill>
                  <a:srgbClr val="FF0000"/>
                </a:solidFill>
                <a:latin typeface="Arial Black" pitchFamily="34" charset="0"/>
                <a:ea typeface="+mj-ea"/>
              </a:rPr>
              <a:t>يا حلوين</a:t>
            </a:r>
            <a:endParaRPr lang="en-US" sz="8000" b="1" dirty="0">
              <a:solidFill>
                <a:srgbClr val="FF0000"/>
              </a:solidFill>
              <a:latin typeface="Arial Black" pitchFamily="34" charset="0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63520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185</Words>
  <Application>Microsoft Office PowerPoint</Application>
  <PresentationFormat>Widescreen</PresentationFormat>
  <Paragraphs>39</Paragraphs>
  <Slides>15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Wesam Adi</dc:creator>
  <cp:lastModifiedBy>Microsoft Office User</cp:lastModifiedBy>
  <cp:revision>11</cp:revision>
  <dcterms:created xsi:type="dcterms:W3CDTF">2023-10-14T17:08:42Z</dcterms:created>
  <dcterms:modified xsi:type="dcterms:W3CDTF">2023-10-18T11:04:12Z</dcterms:modified>
</cp:coreProperties>
</file>