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06158159fe448d9" /><Relationship Type="http://schemas.openxmlformats.org/officeDocument/2006/relationships/extended-properties" Target="/docProps/app.xml" Id="R9ebea5427d9a4947" /><Relationship Type="http://schemas.openxmlformats.org/officeDocument/2006/relationships/officeDocument" Target="/ppt/presentation.xml" Id="R96423a54483240f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12f3a3de78a4022"/>
  </p:sldMasterIdLst>
  <p:notesMasterIdLst>
    <p:notesMasterId xmlns:r="http://schemas.openxmlformats.org/officeDocument/2006/relationships" r:id="R335c2f0b2ba84e23"/>
  </p:notesMasterIdLst>
  <p:sldIdLst>
    <p:sldId xmlns:r="http://schemas.openxmlformats.org/officeDocument/2006/relationships" id="256" r:id="Rb3513de9edb44ca0"/>
    <p:sldId xmlns:r="http://schemas.openxmlformats.org/officeDocument/2006/relationships" id="257" r:id="Rf47b405e986b4797"/>
    <p:sldId xmlns:r="http://schemas.openxmlformats.org/officeDocument/2006/relationships" id="258" r:id="Rddd7ff373bf44e61"/>
    <p:sldId xmlns:r="http://schemas.openxmlformats.org/officeDocument/2006/relationships" id="259" r:id="Re4fe833fcedd43a7"/>
    <p:sldId xmlns:r="http://schemas.openxmlformats.org/officeDocument/2006/relationships" id="260" r:id="R1d785f8eb8d4403c"/>
    <p:sldId xmlns:r="http://schemas.openxmlformats.org/officeDocument/2006/relationships" id="261" r:id="R352fb3441ec54c38"/>
    <p:sldId xmlns:r="http://schemas.openxmlformats.org/officeDocument/2006/relationships" id="262" r:id="R77d3500464564684"/>
    <p:sldId xmlns:r="http://schemas.openxmlformats.org/officeDocument/2006/relationships" id="263" r:id="R0bd80f5f5475426d"/>
    <p:sldId xmlns:r="http://schemas.openxmlformats.org/officeDocument/2006/relationships" id="264" r:id="Rf293a8883c9e4650"/>
    <p:sldId xmlns:r="http://schemas.openxmlformats.org/officeDocument/2006/relationships" id="265" r:id="Rc67d4edcfe394dbf"/>
    <p:sldId xmlns:r="http://schemas.openxmlformats.org/officeDocument/2006/relationships" id="266" r:id="Re586647e9a0741f9"/>
    <p:sldId xmlns:r="http://schemas.openxmlformats.org/officeDocument/2006/relationships" id="267" r:id="Rb2985b4e48b04a54"/>
    <p:sldId xmlns:r="http://schemas.openxmlformats.org/officeDocument/2006/relationships" id="268" r:id="Re50d09e7fe2f4c73"/>
    <p:sldId xmlns:r="http://schemas.openxmlformats.org/officeDocument/2006/relationships" id="269" r:id="R72ea5858f1894bbd"/>
    <p:sldId xmlns:r="http://schemas.openxmlformats.org/officeDocument/2006/relationships" id="270" r:id="Ra13d30b8efa8400e"/>
    <p:sldId xmlns:r="http://schemas.openxmlformats.org/officeDocument/2006/relationships" id="271" r:id="Rbef1a3dbcd084f29"/>
    <p:sldId xmlns:r="http://schemas.openxmlformats.org/officeDocument/2006/relationships" id="272" r:id="R2b0b6e737c9c499b"/>
    <p:sldId xmlns:r="http://schemas.openxmlformats.org/officeDocument/2006/relationships" id="273" r:id="Re9ccaf3301074f64"/>
    <p:sldId xmlns:r="http://schemas.openxmlformats.org/officeDocument/2006/relationships" id="274" r:id="R6f2ee475ae6248a8"/>
    <p:sldId xmlns:r="http://schemas.openxmlformats.org/officeDocument/2006/relationships" id="275" r:id="Rf5e2f4875c034f9b"/>
    <p:sldId xmlns:r="http://schemas.openxmlformats.org/officeDocument/2006/relationships" id="276" r:id="Rc4c5cce455434982"/>
    <p:sldId xmlns:r="http://schemas.openxmlformats.org/officeDocument/2006/relationships" id="277" r:id="R0c828599199a41d0"/>
    <p:sldId xmlns:r="http://schemas.openxmlformats.org/officeDocument/2006/relationships" id="278" r:id="R17e33c8b077945ca"/>
    <p:sldId xmlns:r="http://schemas.openxmlformats.org/officeDocument/2006/relationships" id="279" r:id="Rebb75f1cef214121"/>
    <p:sldId xmlns:r="http://schemas.openxmlformats.org/officeDocument/2006/relationships" id="280" r:id="Rce35f5c25283447b"/>
    <p:sldId xmlns:r="http://schemas.openxmlformats.org/officeDocument/2006/relationships" id="281" r:id="R3af3b1c63ed9406b"/>
    <p:sldId xmlns:r="http://schemas.openxmlformats.org/officeDocument/2006/relationships" id="282" r:id="R4a493697b8814920"/>
    <p:sldId xmlns:r="http://schemas.openxmlformats.org/officeDocument/2006/relationships" id="283" r:id="R0968c0b197464b32"/>
    <p:sldId xmlns:r="http://schemas.openxmlformats.org/officeDocument/2006/relationships" id="284" r:id="Rf6be26352df24bad"/>
    <p:sldId xmlns:r="http://schemas.openxmlformats.org/officeDocument/2006/relationships" id="285" r:id="Raf4f17be5b7a4edc"/>
    <p:sldId xmlns:r="http://schemas.openxmlformats.org/officeDocument/2006/relationships" id="286" r:id="R3acb43ad8ac04383"/>
    <p:sldId xmlns:r="http://schemas.openxmlformats.org/officeDocument/2006/relationships" id="287" r:id="R1f2ee2eb79a140ac"/>
    <p:sldId xmlns:r="http://schemas.openxmlformats.org/officeDocument/2006/relationships" id="288" r:id="R052aed213dba49a4"/>
    <p:sldId xmlns:r="http://schemas.openxmlformats.org/officeDocument/2006/relationships" id="289" r:id="R77b8b9c4d1af42eb"/>
    <p:sldId xmlns:r="http://schemas.openxmlformats.org/officeDocument/2006/relationships" id="290" r:id="Re1fd2bcb845f4c34"/>
    <p:sldId xmlns:r="http://schemas.openxmlformats.org/officeDocument/2006/relationships" id="291" r:id="Ra3c4a82386c84b91"/>
    <p:sldId xmlns:r="http://schemas.openxmlformats.org/officeDocument/2006/relationships" id="292" r:id="R7910910be63c45a7"/>
    <p:sldId xmlns:r="http://schemas.openxmlformats.org/officeDocument/2006/relationships" id="293" r:id="R4496fef6b7f74cd2"/>
    <p:sldId xmlns:r="http://schemas.openxmlformats.org/officeDocument/2006/relationships" id="294" r:id="R885a810cd51b4754"/>
    <p:sldId xmlns:r="http://schemas.openxmlformats.org/officeDocument/2006/relationships" id="295" r:id="R2cbb820526e74093"/>
    <p:sldId xmlns:r="http://schemas.openxmlformats.org/officeDocument/2006/relationships" id="296" r:id="Rf9923a0475494d8f"/>
    <p:sldId xmlns:r="http://schemas.openxmlformats.org/officeDocument/2006/relationships" id="297" r:id="R8a3f2955cca0481b"/>
    <p:sldId xmlns:r="http://schemas.openxmlformats.org/officeDocument/2006/relationships" id="298" r:id="R9deb15e8999343b8"/>
    <p:sldId xmlns:r="http://schemas.openxmlformats.org/officeDocument/2006/relationships" id="299" r:id="R271d15a013e64858"/>
    <p:sldId xmlns:r="http://schemas.openxmlformats.org/officeDocument/2006/relationships" id="300" r:id="Rdd21d4dfcf164421"/>
    <p:sldId xmlns:r="http://schemas.openxmlformats.org/officeDocument/2006/relationships" id="301" r:id="R3fe5918b824946ef"/>
    <p:sldId xmlns:r="http://schemas.openxmlformats.org/officeDocument/2006/relationships" id="302" r:id="Rb88cbe5d60684ca1"/>
    <p:sldId xmlns:r="http://schemas.openxmlformats.org/officeDocument/2006/relationships" id="303" r:id="R8c11b4405634427c"/>
    <p:sldId xmlns:r="http://schemas.openxmlformats.org/officeDocument/2006/relationships" id="304" r:id="R73d524714bde4e20"/>
    <p:sldId xmlns:r="http://schemas.openxmlformats.org/officeDocument/2006/relationships" id="305" r:id="Rf9ac38d4da814114"/>
    <p:sldId xmlns:r="http://schemas.openxmlformats.org/officeDocument/2006/relationships" id="306" r:id="Rd72ae72cf55b45ed"/>
    <p:sldId xmlns:r="http://schemas.openxmlformats.org/officeDocument/2006/relationships" id="307" r:id="R51542b4ea26b4c4a"/>
    <p:sldId xmlns:r="http://schemas.openxmlformats.org/officeDocument/2006/relationships" id="308" r:id="R0b1f6ce5272b4a8d"/>
    <p:sldId xmlns:r="http://schemas.openxmlformats.org/officeDocument/2006/relationships" id="309" r:id="Rdcbd551d9b4c49ac"/>
    <p:sldId xmlns:r="http://schemas.openxmlformats.org/officeDocument/2006/relationships" id="310" r:id="R6f316a336dfe4666"/>
    <p:sldId xmlns:r="http://schemas.openxmlformats.org/officeDocument/2006/relationships" id="311" r:id="Rf7aa7ace2d9f4a4b"/>
    <p:sldId xmlns:r="http://schemas.openxmlformats.org/officeDocument/2006/relationships" id="312" r:id="R69f15cf4da1c47df"/>
    <p:sldId xmlns:r="http://schemas.openxmlformats.org/officeDocument/2006/relationships" id="313" r:id="Rea54f83309eb4940"/>
    <p:sldId xmlns:r="http://schemas.openxmlformats.org/officeDocument/2006/relationships" id="314" r:id="Rc743340c11eb422a"/>
    <p:sldId xmlns:r="http://schemas.openxmlformats.org/officeDocument/2006/relationships" id="315" r:id="Re8ac57e54a794e64"/>
    <p:sldId xmlns:r="http://schemas.openxmlformats.org/officeDocument/2006/relationships" id="316" r:id="Reabf090d88924e1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0994c6056424848" /><Relationship Type="http://schemas.openxmlformats.org/officeDocument/2006/relationships/slideMaster" Target="/ppt/slideMasters/slideMaster1.xml" Id="Rc12f3a3de78a4022" /><Relationship Type="http://schemas.openxmlformats.org/officeDocument/2006/relationships/notesMaster" Target="/ppt/notesMasters/notesMaster1.xml" Id="R335c2f0b2ba84e23" /><Relationship Type="http://schemas.openxmlformats.org/officeDocument/2006/relationships/presProps" Target="/ppt/presProps.xml" Id="R6907565ffc5c4b07" /><Relationship Type="http://schemas.openxmlformats.org/officeDocument/2006/relationships/tableStyles" Target="/ppt/tableStyles.xml" Id="Rd7236978107841a3" /><Relationship Type="http://schemas.openxmlformats.org/officeDocument/2006/relationships/slide" Target="/ppt/slides/slide1.xml" Id="Rb3513de9edb44ca0" /><Relationship Type="http://schemas.openxmlformats.org/officeDocument/2006/relationships/slide" Target="/ppt/slides/slide2.xml" Id="Rf47b405e986b4797" /><Relationship Type="http://schemas.openxmlformats.org/officeDocument/2006/relationships/slide" Target="/ppt/slides/slide3.xml" Id="Rddd7ff373bf44e61" /><Relationship Type="http://schemas.openxmlformats.org/officeDocument/2006/relationships/slide" Target="/ppt/slides/slide4.xml" Id="Re4fe833fcedd43a7" /><Relationship Type="http://schemas.openxmlformats.org/officeDocument/2006/relationships/slide" Target="/ppt/slides/slide5.xml" Id="R1d785f8eb8d4403c" /><Relationship Type="http://schemas.openxmlformats.org/officeDocument/2006/relationships/slide" Target="/ppt/slides/slide6.xml" Id="R352fb3441ec54c38" /><Relationship Type="http://schemas.openxmlformats.org/officeDocument/2006/relationships/slide" Target="/ppt/slides/slide7.xml" Id="R77d3500464564684" /><Relationship Type="http://schemas.openxmlformats.org/officeDocument/2006/relationships/slide" Target="/ppt/slides/slide8.xml" Id="R0bd80f5f5475426d" /><Relationship Type="http://schemas.openxmlformats.org/officeDocument/2006/relationships/slide" Target="/ppt/slides/slide9.xml" Id="Rf293a8883c9e4650" /><Relationship Type="http://schemas.openxmlformats.org/officeDocument/2006/relationships/slide" Target="/ppt/slides/slide10.xml" Id="Rc67d4edcfe394dbf" /><Relationship Type="http://schemas.openxmlformats.org/officeDocument/2006/relationships/slide" Target="/ppt/slides/slide11.xml" Id="Re586647e9a0741f9" /><Relationship Type="http://schemas.openxmlformats.org/officeDocument/2006/relationships/slide" Target="/ppt/slides/slide12.xml" Id="Rb2985b4e48b04a54" /><Relationship Type="http://schemas.openxmlformats.org/officeDocument/2006/relationships/slide" Target="/ppt/slides/slide13.xml" Id="Re50d09e7fe2f4c73" /><Relationship Type="http://schemas.openxmlformats.org/officeDocument/2006/relationships/slide" Target="/ppt/slides/slide14.xml" Id="R72ea5858f1894bbd" /><Relationship Type="http://schemas.openxmlformats.org/officeDocument/2006/relationships/slide" Target="/ppt/slides/slide15.xml" Id="Ra13d30b8efa8400e" /><Relationship Type="http://schemas.openxmlformats.org/officeDocument/2006/relationships/slide" Target="/ppt/slides/slide16.xml" Id="Rbef1a3dbcd084f29" /><Relationship Type="http://schemas.openxmlformats.org/officeDocument/2006/relationships/slide" Target="/ppt/slides/slide17.xml" Id="R2b0b6e737c9c499b" /><Relationship Type="http://schemas.openxmlformats.org/officeDocument/2006/relationships/slide" Target="/ppt/slides/slide18.xml" Id="Re9ccaf3301074f64" /><Relationship Type="http://schemas.openxmlformats.org/officeDocument/2006/relationships/slide" Target="/ppt/slides/slide19.xml" Id="R6f2ee475ae6248a8" /><Relationship Type="http://schemas.openxmlformats.org/officeDocument/2006/relationships/slide" Target="/ppt/slides/slide20.xml" Id="Rf5e2f4875c034f9b" /><Relationship Type="http://schemas.openxmlformats.org/officeDocument/2006/relationships/slide" Target="/ppt/slides/slide21.xml" Id="Rc4c5cce455434982" /><Relationship Type="http://schemas.openxmlformats.org/officeDocument/2006/relationships/slide" Target="/ppt/slides/slide22.xml" Id="R0c828599199a41d0" /><Relationship Type="http://schemas.openxmlformats.org/officeDocument/2006/relationships/slide" Target="/ppt/slides/slide23.xml" Id="R17e33c8b077945ca" /><Relationship Type="http://schemas.openxmlformats.org/officeDocument/2006/relationships/slide" Target="/ppt/slides/slide24.xml" Id="Rebb75f1cef214121" /><Relationship Type="http://schemas.openxmlformats.org/officeDocument/2006/relationships/slide" Target="/ppt/slides/slide25.xml" Id="Rce35f5c25283447b" /><Relationship Type="http://schemas.openxmlformats.org/officeDocument/2006/relationships/slide" Target="/ppt/slides/slide26.xml" Id="R3af3b1c63ed9406b" /><Relationship Type="http://schemas.openxmlformats.org/officeDocument/2006/relationships/slide" Target="/ppt/slides/slide27.xml" Id="R4a493697b8814920" /><Relationship Type="http://schemas.openxmlformats.org/officeDocument/2006/relationships/slide" Target="/ppt/slides/slide28.xml" Id="R0968c0b197464b32" /><Relationship Type="http://schemas.openxmlformats.org/officeDocument/2006/relationships/slide" Target="/ppt/slides/slide29.xml" Id="Rf6be26352df24bad" /><Relationship Type="http://schemas.openxmlformats.org/officeDocument/2006/relationships/slide" Target="/ppt/slides/slide30.xml" Id="Raf4f17be5b7a4edc" /><Relationship Type="http://schemas.openxmlformats.org/officeDocument/2006/relationships/slide" Target="/ppt/slides/slide31.xml" Id="R3acb43ad8ac04383" /><Relationship Type="http://schemas.openxmlformats.org/officeDocument/2006/relationships/slide" Target="/ppt/slides/slide32.xml" Id="R1f2ee2eb79a140ac" /><Relationship Type="http://schemas.openxmlformats.org/officeDocument/2006/relationships/slide" Target="/ppt/slides/slide33.xml" Id="R052aed213dba49a4" /><Relationship Type="http://schemas.openxmlformats.org/officeDocument/2006/relationships/slide" Target="/ppt/slides/slide34.xml" Id="R77b8b9c4d1af42eb" /><Relationship Type="http://schemas.openxmlformats.org/officeDocument/2006/relationships/slide" Target="/ppt/slides/slide35.xml" Id="Re1fd2bcb845f4c34" /><Relationship Type="http://schemas.openxmlformats.org/officeDocument/2006/relationships/slide" Target="/ppt/slides/slide36.xml" Id="Ra3c4a82386c84b91" /><Relationship Type="http://schemas.openxmlformats.org/officeDocument/2006/relationships/slide" Target="/ppt/slides/slide37.xml" Id="R7910910be63c45a7" /><Relationship Type="http://schemas.openxmlformats.org/officeDocument/2006/relationships/slide" Target="/ppt/slides/slide38.xml" Id="R4496fef6b7f74cd2" /><Relationship Type="http://schemas.openxmlformats.org/officeDocument/2006/relationships/slide" Target="/ppt/slides/slide39.xml" Id="R885a810cd51b4754" /><Relationship Type="http://schemas.openxmlformats.org/officeDocument/2006/relationships/slide" Target="/ppt/slides/slide40.xml" Id="R2cbb820526e74093" /><Relationship Type="http://schemas.openxmlformats.org/officeDocument/2006/relationships/slide" Target="/ppt/slides/slide41.xml" Id="Rf9923a0475494d8f" /><Relationship Type="http://schemas.openxmlformats.org/officeDocument/2006/relationships/slide" Target="/ppt/slides/slide42.xml" Id="R8a3f2955cca0481b" /><Relationship Type="http://schemas.openxmlformats.org/officeDocument/2006/relationships/slide" Target="/ppt/slides/slide43.xml" Id="R9deb15e8999343b8" /><Relationship Type="http://schemas.openxmlformats.org/officeDocument/2006/relationships/slide" Target="/ppt/slides/slide44.xml" Id="R271d15a013e64858" /><Relationship Type="http://schemas.openxmlformats.org/officeDocument/2006/relationships/slide" Target="/ppt/slides/slide45.xml" Id="Rdd21d4dfcf164421" /><Relationship Type="http://schemas.openxmlformats.org/officeDocument/2006/relationships/slide" Target="/ppt/slides/slide46.xml" Id="R3fe5918b824946ef" /><Relationship Type="http://schemas.openxmlformats.org/officeDocument/2006/relationships/slide" Target="/ppt/slides/slide47.xml" Id="Rb88cbe5d60684ca1" /><Relationship Type="http://schemas.openxmlformats.org/officeDocument/2006/relationships/slide" Target="/ppt/slides/slide48.xml" Id="R8c11b4405634427c" /><Relationship Type="http://schemas.openxmlformats.org/officeDocument/2006/relationships/slide" Target="/ppt/slides/slide49.xml" Id="R73d524714bde4e20" /><Relationship Type="http://schemas.openxmlformats.org/officeDocument/2006/relationships/slide" Target="/ppt/slides/slide50.xml" Id="Rf9ac38d4da814114" /><Relationship Type="http://schemas.openxmlformats.org/officeDocument/2006/relationships/slide" Target="/ppt/slides/slide51.xml" Id="Rd72ae72cf55b45ed" /><Relationship Type="http://schemas.openxmlformats.org/officeDocument/2006/relationships/slide" Target="/ppt/slides/slide52.xml" Id="R51542b4ea26b4c4a" /><Relationship Type="http://schemas.openxmlformats.org/officeDocument/2006/relationships/slide" Target="/ppt/slides/slide53.xml" Id="R0b1f6ce5272b4a8d" /><Relationship Type="http://schemas.openxmlformats.org/officeDocument/2006/relationships/slide" Target="/ppt/slides/slide54.xml" Id="Rdcbd551d9b4c49ac" /><Relationship Type="http://schemas.openxmlformats.org/officeDocument/2006/relationships/slide" Target="/ppt/slides/slide55.xml" Id="R6f316a336dfe4666" /><Relationship Type="http://schemas.openxmlformats.org/officeDocument/2006/relationships/slide" Target="/ppt/slides/slide56.xml" Id="Rf7aa7ace2d9f4a4b" /><Relationship Type="http://schemas.openxmlformats.org/officeDocument/2006/relationships/slide" Target="/ppt/slides/slide57.xml" Id="R69f15cf4da1c47df" /><Relationship Type="http://schemas.openxmlformats.org/officeDocument/2006/relationships/slide" Target="/ppt/slides/slide58.xml" Id="Rea54f83309eb4940" /><Relationship Type="http://schemas.openxmlformats.org/officeDocument/2006/relationships/slide" Target="/ppt/slides/slide59.xml" Id="Rc743340c11eb422a" /><Relationship Type="http://schemas.openxmlformats.org/officeDocument/2006/relationships/slide" Target="/ppt/slides/slide60.xml" Id="Re8ac57e54a794e64" /><Relationship Type="http://schemas.openxmlformats.org/officeDocument/2006/relationships/slide" Target="/ppt/slides/slide61.xml" Id="Reabf090d88924e1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b4f00b79e64415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63b231adecc4c8c" /><Relationship Type="http://schemas.openxmlformats.org/officeDocument/2006/relationships/notesMaster" Target="/ppt/notesMasters/notesMaster1.xml" Id="R4cc746a59f654e0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6c998bb840f4e09" /><Relationship Type="http://schemas.openxmlformats.org/officeDocument/2006/relationships/notesMaster" Target="/ppt/notesMasters/notesMaster1.xml" Id="R4bc8dbffe6c6494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624264868834125" /><Relationship Type="http://schemas.openxmlformats.org/officeDocument/2006/relationships/notesMaster" Target="/ppt/notesMasters/notesMaster1.xml" Id="Reac0077d6d7a4fe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2210261a1654b96" /><Relationship Type="http://schemas.openxmlformats.org/officeDocument/2006/relationships/notesMaster" Target="/ppt/notesMasters/notesMaster1.xml" Id="Ra23dc856af024d7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4e21fee792e4788" /><Relationship Type="http://schemas.openxmlformats.org/officeDocument/2006/relationships/notesMaster" Target="/ppt/notesMasters/notesMaster1.xml" Id="R0eb8f36a66a4488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6eba7f4502140e2" /><Relationship Type="http://schemas.openxmlformats.org/officeDocument/2006/relationships/notesMaster" Target="/ppt/notesMasters/notesMaster1.xml" Id="R3e2ecd57b13942b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a850ed589ae4362" /><Relationship Type="http://schemas.openxmlformats.org/officeDocument/2006/relationships/notesMaster" Target="/ppt/notesMasters/notesMaster1.xml" Id="R7ef8f19f8fb945a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03b975126f34ee0" /><Relationship Type="http://schemas.openxmlformats.org/officeDocument/2006/relationships/notesMaster" Target="/ppt/notesMasters/notesMaster1.xml" Id="R938332f64848470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502b213144243d6" /><Relationship Type="http://schemas.openxmlformats.org/officeDocument/2006/relationships/notesMaster" Target="/ppt/notesMasters/notesMaster1.xml" Id="R0f686ed25fb9452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ff2d83905514824" /><Relationship Type="http://schemas.openxmlformats.org/officeDocument/2006/relationships/notesMaster" Target="/ppt/notesMasters/notesMaster1.xml" Id="R1f2bdf99f2fa4d0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c77dc05af754a6b" /><Relationship Type="http://schemas.openxmlformats.org/officeDocument/2006/relationships/notesMaster" Target="/ppt/notesMasters/notesMaster1.xml" Id="R3e56ec448c8a4bb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7927a0f65fd4ae4" /><Relationship Type="http://schemas.openxmlformats.org/officeDocument/2006/relationships/notesMaster" Target="/ppt/notesMasters/notesMaster1.xml" Id="R1812d14331534b0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b3c638378ea4628" /><Relationship Type="http://schemas.openxmlformats.org/officeDocument/2006/relationships/notesMaster" Target="/ppt/notesMasters/notesMaster1.xml" Id="R50bac51b7751442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3bac0a1e1964e7d" /><Relationship Type="http://schemas.openxmlformats.org/officeDocument/2006/relationships/notesMaster" Target="/ppt/notesMasters/notesMaster1.xml" Id="R9139571aef94429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6f8b0038534424c" /><Relationship Type="http://schemas.openxmlformats.org/officeDocument/2006/relationships/notesMaster" Target="/ppt/notesMasters/notesMaster1.xml" Id="Rc4c9392770c8460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74c982d478a49f3" /><Relationship Type="http://schemas.openxmlformats.org/officeDocument/2006/relationships/notesMaster" Target="/ppt/notesMasters/notesMaster1.xml" Id="R89ce4e8363ac40c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b92112b58d54643" /><Relationship Type="http://schemas.openxmlformats.org/officeDocument/2006/relationships/notesMaster" Target="/ppt/notesMasters/notesMaster1.xml" Id="Re0ccfb157dce496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83e77a283ad4dd4" /><Relationship Type="http://schemas.openxmlformats.org/officeDocument/2006/relationships/notesMaster" Target="/ppt/notesMasters/notesMaster1.xml" Id="R9b8f185c9461483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50122a805154353" /><Relationship Type="http://schemas.openxmlformats.org/officeDocument/2006/relationships/notesMaster" Target="/ppt/notesMasters/notesMaster1.xml" Id="Re9cd92c91325426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d1ba8388d1348fd" /><Relationship Type="http://schemas.openxmlformats.org/officeDocument/2006/relationships/notesMaster" Target="/ppt/notesMasters/notesMaster1.xml" Id="R88f92ab064194d0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5f96fda07dd44cb" /><Relationship Type="http://schemas.openxmlformats.org/officeDocument/2006/relationships/notesMaster" Target="/ppt/notesMasters/notesMaster1.xml" Id="Rd56df45e6c4f486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827abd358c444ab" /><Relationship Type="http://schemas.openxmlformats.org/officeDocument/2006/relationships/notesMaster" Target="/ppt/notesMasters/notesMaster1.xml" Id="R6c302a042c06419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3f16bdc56014af7" /><Relationship Type="http://schemas.openxmlformats.org/officeDocument/2006/relationships/notesMaster" Target="/ppt/notesMasters/notesMaster1.xml" Id="R0b1dbca111384c1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f2433a3aeb44bed" /><Relationship Type="http://schemas.openxmlformats.org/officeDocument/2006/relationships/notesMaster" Target="/ppt/notesMasters/notesMaster1.xml" Id="Ra8b86bc6b0ca4f8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7861aeadb134b9a" /><Relationship Type="http://schemas.openxmlformats.org/officeDocument/2006/relationships/notesMaster" Target="/ppt/notesMasters/notesMaster1.xml" Id="R1366e4850193467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e7d0887220a4202" /><Relationship Type="http://schemas.openxmlformats.org/officeDocument/2006/relationships/notesMaster" Target="/ppt/notesMasters/notesMaster1.xml" Id="Re210f959c79c47e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be796a539a74577" /><Relationship Type="http://schemas.openxmlformats.org/officeDocument/2006/relationships/notesMaster" Target="/ppt/notesMasters/notesMaster1.xml" Id="Redc7076398944b8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2a7db403ffd949ae" /><Relationship Type="http://schemas.openxmlformats.org/officeDocument/2006/relationships/notesMaster" Target="/ppt/notesMasters/notesMaster1.xml" Id="R8f57010c59244e9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4e0f3fe53af4012" /><Relationship Type="http://schemas.openxmlformats.org/officeDocument/2006/relationships/notesMaster" Target="/ppt/notesMasters/notesMaster1.xml" Id="Reed762813798468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7ed6584bbf24c1c" /><Relationship Type="http://schemas.openxmlformats.org/officeDocument/2006/relationships/notesMaster" Target="/ppt/notesMasters/notesMaster1.xml" Id="Rb484bad0f89e4e18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85b6bb274f34b3a" /><Relationship Type="http://schemas.openxmlformats.org/officeDocument/2006/relationships/notesMaster" Target="/ppt/notesMasters/notesMaster1.xml" Id="Rcfb671c344094b8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df558f8520b542fa" /><Relationship Type="http://schemas.openxmlformats.org/officeDocument/2006/relationships/notesMaster" Target="/ppt/notesMasters/notesMaster1.xml" Id="R66f2a36fde354e9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1a7a09b95ea4e4a" /><Relationship Type="http://schemas.openxmlformats.org/officeDocument/2006/relationships/notesMaster" Target="/ppt/notesMasters/notesMaster1.xml" Id="Rd03c5d772b604031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e71cd42df0fc43cd" /><Relationship Type="http://schemas.openxmlformats.org/officeDocument/2006/relationships/notesMaster" Target="/ppt/notesMasters/notesMaster1.xml" Id="R70db1c55f966424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71e3d54890f44e93" /><Relationship Type="http://schemas.openxmlformats.org/officeDocument/2006/relationships/notesMaster" Target="/ppt/notesMasters/notesMaster1.xml" Id="Rbaaceb71808248d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8d626379bc474477" /><Relationship Type="http://schemas.openxmlformats.org/officeDocument/2006/relationships/notesMaster" Target="/ppt/notesMasters/notesMaster1.xml" Id="Rc6e3ce5229364d54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27cce67bf1c94360" /><Relationship Type="http://schemas.openxmlformats.org/officeDocument/2006/relationships/notesMaster" Target="/ppt/notesMasters/notesMaster1.xml" Id="Ra1a24bf1dd1c44c1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2f44dd6911f4742" /><Relationship Type="http://schemas.openxmlformats.org/officeDocument/2006/relationships/notesMaster" Target="/ppt/notesMasters/notesMaster1.xml" Id="R807172f2523246b1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61e1262f29ad4aa0" /><Relationship Type="http://schemas.openxmlformats.org/officeDocument/2006/relationships/notesMaster" Target="/ppt/notesMasters/notesMaster1.xml" Id="Rc9bc4fb4e6a1415f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70d96e9f5819469a" /><Relationship Type="http://schemas.openxmlformats.org/officeDocument/2006/relationships/notesMaster" Target="/ppt/notesMasters/notesMaster1.xml" Id="Rab2b4b5d4fc04106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ea67a06c5f5b4e6e" /><Relationship Type="http://schemas.openxmlformats.org/officeDocument/2006/relationships/notesMaster" Target="/ppt/notesMasters/notesMaster1.xml" Id="R31434b27a8274af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712cd3e43e9c4d8e" /><Relationship Type="http://schemas.openxmlformats.org/officeDocument/2006/relationships/notesMaster" Target="/ppt/notesMasters/notesMaster1.xml" Id="R9005b1411c554b62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55ef941873f41d9" /><Relationship Type="http://schemas.openxmlformats.org/officeDocument/2006/relationships/notesMaster" Target="/ppt/notesMasters/notesMaster1.xml" Id="R5b6379395b884c00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0297c262971e4585" /><Relationship Type="http://schemas.openxmlformats.org/officeDocument/2006/relationships/notesMaster" Target="/ppt/notesMasters/notesMaster1.xml" Id="Rf2480fab1b934a56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a6cd6ac745004d68" /><Relationship Type="http://schemas.openxmlformats.org/officeDocument/2006/relationships/notesMaster" Target="/ppt/notesMasters/notesMaster1.xml" Id="R30761c4c21b44f66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9ef8bcc381e4389" /><Relationship Type="http://schemas.openxmlformats.org/officeDocument/2006/relationships/notesMaster" Target="/ppt/notesMasters/notesMaster1.xml" Id="R1ae19823e4234778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28bbba123f234a0c" /><Relationship Type="http://schemas.openxmlformats.org/officeDocument/2006/relationships/notesMaster" Target="/ppt/notesMasters/notesMaster1.xml" Id="R2f356d8728814e76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531b5174af1445cb" /><Relationship Type="http://schemas.openxmlformats.org/officeDocument/2006/relationships/notesMaster" Target="/ppt/notesMasters/notesMaster1.xml" Id="R89a4d415fecb455f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9fd490ec3722459a" /><Relationship Type="http://schemas.openxmlformats.org/officeDocument/2006/relationships/notesMaster" Target="/ppt/notesMasters/notesMaster1.xml" Id="R53f5ff7929d142f5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53e5f2b1ad5f400c" /><Relationship Type="http://schemas.openxmlformats.org/officeDocument/2006/relationships/notesMaster" Target="/ppt/notesMasters/notesMaster1.xml" Id="R98301e2c1e9f477f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37677d7e4b7f4c30" /><Relationship Type="http://schemas.openxmlformats.org/officeDocument/2006/relationships/notesMaster" Target="/ppt/notesMasters/notesMaster1.xml" Id="Rd1caa31dcb274b34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e0e2859d9ac340f2" /><Relationship Type="http://schemas.openxmlformats.org/officeDocument/2006/relationships/notesMaster" Target="/ppt/notesMasters/notesMaster1.xml" Id="R2393dc28caec4a8b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b9c0794060f644c5" /><Relationship Type="http://schemas.openxmlformats.org/officeDocument/2006/relationships/notesMaster" Target="/ppt/notesMasters/notesMaster1.xml" Id="R33e75a3ae4d8422c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0879819d57ce44fc" /><Relationship Type="http://schemas.openxmlformats.org/officeDocument/2006/relationships/notesMaster" Target="/ppt/notesMasters/notesMaster1.xml" Id="Rb25b926175284e74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d71f3fda72b54a65" /><Relationship Type="http://schemas.openxmlformats.org/officeDocument/2006/relationships/notesMaster" Target="/ppt/notesMasters/notesMaster1.xml" Id="R277990f603a444cf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574fa7becd56406d" /><Relationship Type="http://schemas.openxmlformats.org/officeDocument/2006/relationships/notesMaster" Target="/ppt/notesMasters/notesMaster1.xml" Id="R296c0366d82d468f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c04babc336d84f66" /><Relationship Type="http://schemas.openxmlformats.org/officeDocument/2006/relationships/notesMaster" Target="/ppt/notesMasters/notesMaster1.xml" Id="Rd01e2aa68b3d46d1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831c17a22c444e57" /><Relationship Type="http://schemas.openxmlformats.org/officeDocument/2006/relationships/notesMaster" Target="/ppt/notesMasters/notesMaster1.xml" Id="Rcf4e93a4ca014f87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a49d4ea4b9fa48c6" /><Relationship Type="http://schemas.openxmlformats.org/officeDocument/2006/relationships/notesMaster" Target="/ppt/notesMasters/notesMaster1.xml" Id="Rccd821de8f354405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6a2c0730063d4c9c" /><Relationship Type="http://schemas.openxmlformats.org/officeDocument/2006/relationships/notesMaster" Target="/ppt/notesMasters/notesMaster1.xml" Id="Rce13502be4ed4454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e0cd261b065a4c41" /><Relationship Type="http://schemas.openxmlformats.org/officeDocument/2006/relationships/notesMaster" Target="/ppt/notesMasters/notesMaster1.xml" Id="Rfb11b428bc27411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2</a:t>
            </a:r>
          </a:p>
          <a:p xmlns:a="http://schemas.openxmlformats.org/drawingml/2006/main">
            <a:r>
              <a:t>وحدة 1</a:t>
            </a:r>
          </a:p>
          <a:p xmlns:a="http://schemas.openxmlformats.org/drawingml/2006/main">
            <a:r>
              <a:t>30 أغسطس – 3 سبتمبر 2026</a:t>
            </a:r>
          </a:p>
          <a:p xmlns:a="http://schemas.openxmlformats.org/drawingml/2006/main">
            <a:r>
              <a:t>17 – 21 ربيع الأول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bell – playground – flag – school – day</a:t>
            </a:r>
          </a:p>
          <a:p xmlns:a="http://schemas.openxmlformats.org/drawingml/2006/main">
            <a:r>
              <a:t>Mon. learn – teach – study – write – listen</a:t>
            </a:r>
          </a:p>
          <a:p xmlns:a="http://schemas.openxmlformats.org/drawingml/2006/main">
            <a:r>
              <a:t>Tue. principal – computer – eraser – clean – sports</a:t>
            </a:r>
          </a:p>
          <a:p xmlns:a="http://schemas.openxmlformats.org/drawingml/2006/main">
            <a:r>
              <a:t>Wed. history – math – science – geography – art</a:t>
            </a:r>
          </a:p>
          <a:p xmlns:a="http://schemas.openxmlformats.org/drawingml/2006/main">
            <a:r>
              <a:t>Thu. (Review) Arabic – English – read – speak – understand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3</a:t>
            </a:r>
          </a:p>
          <a:p xmlns:a="http://schemas.openxmlformats.org/drawingml/2006/main">
            <a:r>
              <a:t>وحدة 2</a:t>
            </a:r>
          </a:p>
          <a:p xmlns:a="http://schemas.openxmlformats.org/drawingml/2006/main">
            <a:r>
              <a:t>6 – 10 سبتمبر 2026</a:t>
            </a:r>
          </a:p>
          <a:p xmlns:a="http://schemas.openxmlformats.org/drawingml/2006/main">
            <a:r>
              <a:t>24 – 28 ربيع الأول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classroom – period – lesson – pen – pencil</a:t>
            </a:r>
          </a:p>
          <a:p xmlns:a="http://schemas.openxmlformats.org/drawingml/2006/main">
            <a:r>
              <a:t>Mon. vice principal – ruler – board – desk – chair</a:t>
            </a:r>
          </a:p>
          <a:p xmlns:a="http://schemas.openxmlformats.org/drawingml/2006/main">
            <a:r>
              <a:t>Tue. table – book – notebook – subject – student</a:t>
            </a:r>
          </a:p>
          <a:p xmlns:a="http://schemas.openxmlformats.org/drawingml/2006/main">
            <a:r>
              <a:t>Wed. timetable – bag – teacher – pupil – holiday</a:t>
            </a:r>
          </a:p>
          <a:p xmlns:a="http://schemas.openxmlformats.org/drawingml/2006/main">
            <a:r>
              <a:t>Thu. (Review) weekend – library – office – lab – canteen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4</a:t>
            </a:r>
          </a:p>
          <a:p xmlns:a="http://schemas.openxmlformats.org/drawingml/2006/main">
            <a:r>
              <a:t>وحدة 3</a:t>
            </a:r>
          </a:p>
          <a:p xmlns:a="http://schemas.openxmlformats.org/drawingml/2006/main">
            <a:r>
              <a:t>13 – 17 سبتمبر 2026</a:t>
            </a:r>
          </a:p>
          <a:p xmlns:a="http://schemas.openxmlformats.org/drawingml/2006/main">
            <a:r>
              <a:t>2 – 6 ربيع الآخر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body – finger – hand – head – arm</a:t>
            </a:r>
          </a:p>
          <a:p xmlns:a="http://schemas.openxmlformats.org/drawingml/2006/main">
            <a:r>
              <a:t>Mon. leg – toe – shoulder – mouth – neck</a:t>
            </a:r>
          </a:p>
          <a:p xmlns:a="http://schemas.openxmlformats.org/drawingml/2006/main">
            <a:r>
              <a:t>Tue. teeth – eye – back – blood – bones</a:t>
            </a:r>
          </a:p>
          <a:p xmlns:a="http://schemas.openxmlformats.org/drawingml/2006/main">
            <a:r>
              <a:t>Wed. chest – hair – ear – nose – heart</a:t>
            </a:r>
          </a:p>
          <a:p xmlns:a="http://schemas.openxmlformats.org/drawingml/2006/main">
            <a:r>
              <a:t>Thu. (Review) lips – body – neck – blood – heart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5</a:t>
            </a:r>
          </a:p>
          <a:p xmlns:a="http://schemas.openxmlformats.org/drawingml/2006/main">
            <a:r>
              <a:t>وحدة 4</a:t>
            </a:r>
          </a:p>
          <a:p xmlns:a="http://schemas.openxmlformats.org/drawingml/2006/main">
            <a:r>
              <a:t>20 – 24 سبتمبر 2026</a:t>
            </a:r>
          </a:p>
          <a:p xmlns:a="http://schemas.openxmlformats.org/drawingml/2006/main">
            <a:r>
              <a:t>9 – 13 ربيع الآخر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wrist – ankle – elbow – knee – forehead</a:t>
            </a:r>
          </a:p>
          <a:p xmlns:a="http://schemas.openxmlformats.org/drawingml/2006/main">
            <a:r>
              <a:t>Mon. face – beard – moustache – nail – liver</a:t>
            </a:r>
          </a:p>
          <a:p xmlns:a="http://schemas.openxmlformats.org/drawingml/2006/main">
            <a:r>
              <a:t>Tue. kidney – stomach – tongue – touch – skin</a:t>
            </a:r>
          </a:p>
          <a:p xmlns:a="http://schemas.openxmlformats.org/drawingml/2006/main">
            <a:r>
              <a:t>Wed. hear – smell – see – talk – walk  [deferred]</a:t>
            </a:r>
          </a:p>
          <a:p xmlns:a="http://schemas.openxmlformats.org/drawingml/2006/main">
            <a:r>
              <a:t>Thu. (Review) forehead – beard – tongue – knee – talk  [deferred]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6</a:t>
            </a:r>
          </a:p>
          <a:p xmlns:a="http://schemas.openxmlformats.org/drawingml/2006/main">
            <a:r>
              <a:t>وحدة 5</a:t>
            </a:r>
          </a:p>
          <a:p xmlns:a="http://schemas.openxmlformats.org/drawingml/2006/main">
            <a:r>
              <a:t>27 سبتمبر – 1 أكتوبر 2026</a:t>
            </a:r>
          </a:p>
          <a:p xmlns:a="http://schemas.openxmlformats.org/drawingml/2006/main">
            <a:r>
              <a:t>16 – 20 ربيع الآخر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house – bedroom – living room – bathroom – hall</a:t>
            </a:r>
          </a:p>
          <a:p xmlns:a="http://schemas.openxmlformats.org/drawingml/2006/main">
            <a:r>
              <a:t>Mon. kitchen – dining room – floor – window – curtains</a:t>
            </a:r>
          </a:p>
          <a:p xmlns:a="http://schemas.openxmlformats.org/drawingml/2006/main">
            <a:r>
              <a:t>Tue. sofa – vase – carpet – closet – drawer</a:t>
            </a:r>
          </a:p>
          <a:p xmlns:a="http://schemas.openxmlformats.org/drawingml/2006/main">
            <a:r>
              <a:t>Wed. cup – door – fork – spoon – knife</a:t>
            </a:r>
          </a:p>
          <a:p xmlns:a="http://schemas.openxmlformats.org/drawingml/2006/main">
            <a:r>
              <a:t>Thu. (Review) bedroom – kitchen – carpet – knife – bathroom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7</a:t>
            </a:r>
          </a:p>
          <a:p xmlns:a="http://schemas.openxmlformats.org/drawingml/2006/main">
            <a:r>
              <a:t>وحدة 6</a:t>
            </a:r>
          </a:p>
          <a:p xmlns:a="http://schemas.openxmlformats.org/drawingml/2006/main">
            <a:r>
              <a:t>4 – 8 أكتوبر 2026</a:t>
            </a:r>
          </a:p>
          <a:p xmlns:a="http://schemas.openxmlformats.org/drawingml/2006/main">
            <a:r>
              <a:t>23 – 27 ربيع الآخر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plate – cupboard – bed – blanket – mirror</a:t>
            </a:r>
          </a:p>
          <a:p xmlns:a="http://schemas.openxmlformats.org/drawingml/2006/main">
            <a:r>
              <a:t>Mon. towel – soap – brush – fridge – oven</a:t>
            </a:r>
          </a:p>
          <a:p xmlns:a="http://schemas.openxmlformats.org/drawingml/2006/main">
            <a:r>
              <a:t>Tue. washing machine – dishwasher – blender – kettle – microwave</a:t>
            </a:r>
          </a:p>
          <a:p xmlns:a="http://schemas.openxmlformats.org/drawingml/2006/main">
            <a:r>
              <a:t>Wed. wall – dresser – lamp – A/C – glass</a:t>
            </a:r>
          </a:p>
          <a:p xmlns:a="http://schemas.openxmlformats.org/drawingml/2006/main">
            <a:r>
              <a:t>Thu. (Review) plate – soap – blender – wall – mirror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8</a:t>
            </a:r>
          </a:p>
          <a:p xmlns:a="http://schemas.openxmlformats.org/drawingml/2006/main">
            <a:r>
              <a:t>وحدة 7</a:t>
            </a:r>
          </a:p>
          <a:p xmlns:a="http://schemas.openxmlformats.org/drawingml/2006/main">
            <a:r>
              <a:t>11 – 15 أكتوبر 2026</a:t>
            </a:r>
          </a:p>
          <a:p xmlns:a="http://schemas.openxmlformats.org/drawingml/2006/main">
            <a:r>
              <a:t>30 ربيع الآخر – 4 جمادى الأولى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family – mother – father – brother – sister</a:t>
            </a:r>
          </a:p>
          <a:p xmlns:a="http://schemas.openxmlformats.org/drawingml/2006/main">
            <a:r>
              <a:t>Mon. uncle – aunt – grandfather – grandmother – cousin</a:t>
            </a:r>
          </a:p>
          <a:p xmlns:a="http://schemas.openxmlformats.org/drawingml/2006/main">
            <a:r>
              <a:t>Tue. son – daughter – husband – wife – stepmother</a:t>
            </a:r>
          </a:p>
          <a:p xmlns:a="http://schemas.openxmlformats.org/drawingml/2006/main">
            <a:r>
              <a:t>Wed. friend – nephew – stepfather – stepson – grow up</a:t>
            </a:r>
          </a:p>
          <a:p xmlns:a="http://schemas.openxmlformats.org/drawingml/2006/main">
            <a:r>
              <a:t>Thu. (Review) family – grandmother – stepmother – son – wife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9</a:t>
            </a:r>
          </a:p>
          <a:p xmlns:a="http://schemas.openxmlformats.org/drawingml/2006/main">
            <a:r>
              <a:t>وحدة 8</a:t>
            </a:r>
          </a:p>
          <a:p xmlns:a="http://schemas.openxmlformats.org/drawingml/2006/main">
            <a:r>
              <a:t>18 – 22 أكتوبر 2026</a:t>
            </a:r>
          </a:p>
          <a:p xmlns:a="http://schemas.openxmlformats.org/drawingml/2006/main">
            <a:r>
              <a:t>7 – 11 جمادى الأولى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tie – suit – skirt – shirt – underwear</a:t>
            </a:r>
          </a:p>
          <a:p xmlns:a="http://schemas.openxmlformats.org/drawingml/2006/main">
            <a:r>
              <a:t>Mon. dress – pajamas – socks – sandals – thobe</a:t>
            </a:r>
          </a:p>
          <a:p xmlns:a="http://schemas.openxmlformats.org/drawingml/2006/main">
            <a:r>
              <a:t>Tue. clothes – trousers – shorts – jeans – shoes</a:t>
            </a:r>
          </a:p>
          <a:p xmlns:a="http://schemas.openxmlformats.org/drawingml/2006/main">
            <a:r>
              <a:t>Wed. wallet – scarf – T-shirt – blouse – slippers</a:t>
            </a:r>
          </a:p>
          <a:p xmlns:a="http://schemas.openxmlformats.org/drawingml/2006/main">
            <a:r>
              <a:t>Thu. (Review) underwear – socks – clothes – blouse – thobe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10</a:t>
            </a:r>
          </a:p>
          <a:p xmlns:a="http://schemas.openxmlformats.org/drawingml/2006/main">
            <a:r>
              <a:t>وحدة 9</a:t>
            </a:r>
          </a:p>
          <a:p xmlns:a="http://schemas.openxmlformats.org/drawingml/2006/main">
            <a:r>
              <a:t>25 – 29 أكتوبر 2026</a:t>
            </a:r>
          </a:p>
          <a:p xmlns:a="http://schemas.openxmlformats.org/drawingml/2006/main">
            <a:r>
              <a:t>14 – 18 جمادى الأولى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coat – belt – glasses – hat – jacket  [deferred]</a:t>
            </a:r>
          </a:p>
          <a:p xmlns:a="http://schemas.openxmlformats.org/drawingml/2006/main">
            <a:r>
              <a:t>Mon. cap – gloves – white – black – blue</a:t>
            </a:r>
          </a:p>
          <a:p xmlns:a="http://schemas.openxmlformats.org/drawingml/2006/main">
            <a:r>
              <a:t>Tue. brown – green – yellow – grey – golden</a:t>
            </a:r>
          </a:p>
          <a:p xmlns:a="http://schemas.openxmlformats.org/drawingml/2006/main">
            <a:r>
              <a:t>Wed. red – purple – silver – dark – light</a:t>
            </a:r>
          </a:p>
          <a:p xmlns:a="http://schemas.openxmlformats.org/drawingml/2006/main">
            <a:r>
              <a:t>Thu. (Review) belt – blue – green – dark – light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11</a:t>
            </a:r>
          </a:p>
          <a:p xmlns:a="http://schemas.openxmlformats.org/drawingml/2006/main">
            <a:r>
              <a:t>وحدة 10</a:t>
            </a:r>
          </a:p>
          <a:p xmlns:a="http://schemas.openxmlformats.org/drawingml/2006/main">
            <a:r>
              <a:t>1 – 5 نوفمبر 2026</a:t>
            </a:r>
          </a:p>
          <a:p xmlns:a="http://schemas.openxmlformats.org/drawingml/2006/main">
            <a:r>
              <a:t>21 – 25 جمادى الأولى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clock – watch – hour – minute – time</a:t>
            </a:r>
          </a:p>
          <a:p xmlns:a="http://schemas.openxmlformats.org/drawingml/2006/main">
            <a:r>
              <a:t>Mon. second – half – quarter – to – past</a:t>
            </a:r>
          </a:p>
          <a:p xmlns:a="http://schemas.openxmlformats.org/drawingml/2006/main">
            <a:r>
              <a:t>Tue. before – after – early – late – midnight</a:t>
            </a:r>
          </a:p>
          <a:p xmlns:a="http://schemas.openxmlformats.org/drawingml/2006/main">
            <a:r>
              <a:t>Wed. o'clock – afternoon – evening – today – now</a:t>
            </a:r>
          </a:p>
          <a:p xmlns:a="http://schemas.openxmlformats.org/drawingml/2006/main">
            <a:r>
              <a:t>Thu. (Review) minute – half – quarter – after – now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12</a:t>
            </a:r>
          </a:p>
          <a:p xmlns:a="http://schemas.openxmlformats.org/drawingml/2006/main">
            <a:r>
              <a:t>وحدة 11</a:t>
            </a:r>
          </a:p>
          <a:p xmlns:a="http://schemas.openxmlformats.org/drawingml/2006/main">
            <a:r>
              <a:t>8 – 12 نوفمبر 2026</a:t>
            </a:r>
          </a:p>
          <a:p xmlns:a="http://schemas.openxmlformats.org/drawingml/2006/main">
            <a:r>
              <a:t>28 جمادى الأولى – 2 جمادى الآخرة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Jordan – Jordanian – Egypt – Egyptian – Saudi</a:t>
            </a:r>
          </a:p>
          <a:p xmlns:a="http://schemas.openxmlformats.org/drawingml/2006/main">
            <a:r>
              <a:t>Mon. Tunisia – Tunisian – Algeria – Algerian – country</a:t>
            </a:r>
          </a:p>
          <a:p xmlns:a="http://schemas.openxmlformats.org/drawingml/2006/main">
            <a:r>
              <a:t>Tue. Morocco – Moroccan – Lebanon – Lebanese – Africa</a:t>
            </a:r>
          </a:p>
          <a:p xmlns:a="http://schemas.openxmlformats.org/drawingml/2006/main">
            <a:r>
              <a:t>Wed. Sudan – Sudanese – America – American – Europe</a:t>
            </a:r>
          </a:p>
          <a:p xmlns:a="http://schemas.openxmlformats.org/drawingml/2006/main">
            <a:r>
              <a:t>Thu. (Review) Egypt – Algeria – Morocco – capital – currency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13</a:t>
            </a:r>
          </a:p>
          <a:p xmlns:a="http://schemas.openxmlformats.org/drawingml/2006/main">
            <a:r>
              <a:t>وحدة 12</a:t>
            </a:r>
          </a:p>
          <a:p xmlns:a="http://schemas.openxmlformats.org/drawingml/2006/main">
            <a:r>
              <a:t>15 – 19 نوفمبر 2026</a:t>
            </a:r>
          </a:p>
          <a:p xmlns:a="http://schemas.openxmlformats.org/drawingml/2006/main">
            <a:r>
              <a:t>5 – 9 جمادى الآخرة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Syria – Syrian – Germany – German – South America</a:t>
            </a:r>
          </a:p>
          <a:p xmlns:a="http://schemas.openxmlformats.org/drawingml/2006/main">
            <a:r>
              <a:t>Mon. North America – Japan – Japanese – China – Chinese</a:t>
            </a:r>
          </a:p>
          <a:p xmlns:a="http://schemas.openxmlformats.org/drawingml/2006/main">
            <a:r>
              <a:t>Tue. England – English – France – French – Asia</a:t>
            </a:r>
          </a:p>
          <a:p xmlns:a="http://schemas.openxmlformats.org/drawingml/2006/main">
            <a:r>
              <a:t>Wed. Russia – Russian – Palestine – Palestinian – Kuwaiti</a:t>
            </a:r>
          </a:p>
          <a:p xmlns:a="http://schemas.openxmlformats.org/drawingml/2006/main">
            <a:r>
              <a:t>Thu. (Review) Germany – China – Asia – Russia – Japan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14</a:t>
            </a:r>
          </a:p>
          <a:p xmlns:a="http://schemas.openxmlformats.org/drawingml/2006/main">
            <a:r>
              <a:t>وحدة 13</a:t>
            </a:r>
          </a:p>
          <a:p xmlns:a="http://schemas.openxmlformats.org/drawingml/2006/main">
            <a:r>
              <a:t>29 نوفمبر – 3 ديسمبر 2026</a:t>
            </a:r>
          </a:p>
          <a:p xmlns:a="http://schemas.openxmlformats.org/drawingml/2006/main">
            <a:r>
              <a:t>19 – 23 جمادى الآخرة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animals – pet – lion – camel – sheep  [deferred]</a:t>
            </a:r>
          </a:p>
          <a:p xmlns:a="http://schemas.openxmlformats.org/drawingml/2006/main">
            <a:r>
              <a:t>Mon. snake – giraffe – goat – rabbit – dog</a:t>
            </a:r>
          </a:p>
          <a:p xmlns:a="http://schemas.openxmlformats.org/drawingml/2006/main">
            <a:r>
              <a:t>Tue. cat – elephant – tiger – bear – monkey</a:t>
            </a:r>
          </a:p>
          <a:p xmlns:a="http://schemas.openxmlformats.org/drawingml/2006/main">
            <a:r>
              <a:t>Wed. cow – buffalo – horse – donkey – fox</a:t>
            </a:r>
          </a:p>
          <a:p xmlns:a="http://schemas.openxmlformats.org/drawingml/2006/main">
            <a:r>
              <a:t>Thu. (Review) sheep – giraffe – bear – tiger – fox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15</a:t>
            </a:r>
          </a:p>
          <a:p xmlns:a="http://schemas.openxmlformats.org/drawingml/2006/main">
            <a:r>
              <a:t>وحدة 14</a:t>
            </a:r>
          </a:p>
          <a:p xmlns:a="http://schemas.openxmlformats.org/drawingml/2006/main">
            <a:r>
              <a:t>6 – 10 ديسمبر 2026</a:t>
            </a:r>
          </a:p>
          <a:p xmlns:a="http://schemas.openxmlformats.org/drawingml/2006/main">
            <a:r>
              <a:t>26 جمادى الآخرة – 1 رجب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wolf – zebra – ox – lamb – owl</a:t>
            </a:r>
          </a:p>
          <a:p xmlns:a="http://schemas.openxmlformats.org/drawingml/2006/main">
            <a:r>
              <a:t>Mon. birds – pigeon – parrot – hen – rooster</a:t>
            </a:r>
          </a:p>
          <a:p xmlns:a="http://schemas.openxmlformats.org/drawingml/2006/main">
            <a:r>
              <a:t>Tue. chicken – duck – turkey – bat – hawk</a:t>
            </a:r>
          </a:p>
          <a:p xmlns:a="http://schemas.openxmlformats.org/drawingml/2006/main">
            <a:r>
              <a:t>Wed. grass – forest – river – hunt – wild</a:t>
            </a:r>
          </a:p>
          <a:p xmlns:a="http://schemas.openxmlformats.org/drawingml/2006/main">
            <a:r>
              <a:t>Thu. (Review) lamb – parrot – feather – wild – river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16</a:t>
            </a:r>
          </a:p>
          <a:p xmlns:a="http://schemas.openxmlformats.org/drawingml/2006/main">
            <a:r>
              <a:t>وحدة 15</a:t>
            </a:r>
          </a:p>
          <a:p xmlns:a="http://schemas.openxmlformats.org/drawingml/2006/main">
            <a:r>
              <a:t>13 – 17 ديسمبر 2026</a:t>
            </a:r>
          </a:p>
          <a:p xmlns:a="http://schemas.openxmlformats.org/drawingml/2006/main">
            <a:r>
              <a:t>4 – 8 رجب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day – Saturday – Sunday – Monday – Tuesday</a:t>
            </a:r>
          </a:p>
          <a:p xmlns:a="http://schemas.openxmlformats.org/drawingml/2006/main">
            <a:r>
              <a:t>Mon. Wednesday – Thursday – Friday – week – month</a:t>
            </a:r>
          </a:p>
          <a:p xmlns:a="http://schemas.openxmlformats.org/drawingml/2006/main">
            <a:r>
              <a:t>Tue. January – February – March – April – May</a:t>
            </a:r>
          </a:p>
          <a:p xmlns:a="http://schemas.openxmlformats.org/drawingml/2006/main">
            <a:r>
              <a:t>Wed. June – July – August – September – October</a:t>
            </a:r>
          </a:p>
          <a:p xmlns:a="http://schemas.openxmlformats.org/drawingml/2006/main">
            <a:r>
              <a:t>Thu. (Review) November – December – day – week – month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2</a:t>
            </a:r>
          </a:p>
          <a:p xmlns:a="http://schemas.openxmlformats.org/drawingml/2006/main">
            <a:r>
              <a:t>وحدة 16</a:t>
            </a:r>
          </a:p>
          <a:p xmlns:a="http://schemas.openxmlformats.org/drawingml/2006/main">
            <a:r>
              <a:t>24 – 28 يناير 2027</a:t>
            </a:r>
          </a:p>
          <a:p xmlns:a="http://schemas.openxmlformats.org/drawingml/2006/main">
            <a:r>
              <a:t>16 – 20 شعبان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morning – noon – night – hot – cold</a:t>
            </a:r>
          </a:p>
          <a:p xmlns:a="http://schemas.openxmlformats.org/drawingml/2006/main">
            <a:r>
              <a:t>Mon. summer – winter – autumn – spring – season</a:t>
            </a:r>
          </a:p>
          <a:p xmlns:a="http://schemas.openxmlformats.org/drawingml/2006/main">
            <a:r>
              <a:t>Tue. moon – sun – warm – cloudy – snowy</a:t>
            </a:r>
          </a:p>
          <a:p xmlns:a="http://schemas.openxmlformats.org/drawingml/2006/main">
            <a:r>
              <a:t>Wed. cool – freezing – weather – clear – rain</a:t>
            </a:r>
          </a:p>
          <a:p xmlns:a="http://schemas.openxmlformats.org/drawingml/2006/main">
            <a:r>
              <a:t>Thu. (Review) season – summer – winter – spring – autumn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3</a:t>
            </a:r>
          </a:p>
          <a:p xmlns:a="http://schemas.openxmlformats.org/drawingml/2006/main">
            <a:r>
              <a:t>وحدة 17</a:t>
            </a:r>
          </a:p>
          <a:p xmlns:a="http://schemas.openxmlformats.org/drawingml/2006/main">
            <a:r>
              <a:t>31 يناير – 4 فبراير 2027</a:t>
            </a:r>
          </a:p>
          <a:p xmlns:a="http://schemas.openxmlformats.org/drawingml/2006/main">
            <a:r>
              <a:t>23 – 27 شعبان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buy – sell – hospital – how much – go</a:t>
            </a:r>
          </a:p>
          <a:p xmlns:a="http://schemas.openxmlformats.org/drawingml/2006/main">
            <a:r>
              <a:t>Mon. cost – ask – place – restaurant – post office</a:t>
            </a:r>
          </a:p>
          <a:p xmlns:a="http://schemas.openxmlformats.org/drawingml/2006/main">
            <a:r>
              <a:t>Tue. school – bank – zoo – library – barber's</a:t>
            </a:r>
          </a:p>
          <a:p xmlns:a="http://schemas.openxmlformats.org/drawingml/2006/main">
            <a:r>
              <a:t>Wed. grocer's – butcher's – gym – mall – park</a:t>
            </a:r>
          </a:p>
          <a:p xmlns:a="http://schemas.openxmlformats.org/drawingml/2006/main">
            <a:r>
              <a:t>Thu. (Review) buy – sell – restaurant – zoo – mall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4</a:t>
            </a:r>
          </a:p>
          <a:p xmlns:a="http://schemas.openxmlformats.org/drawingml/2006/main">
            <a:r>
              <a:t>وحدة 18</a:t>
            </a:r>
          </a:p>
          <a:p xmlns:a="http://schemas.openxmlformats.org/drawingml/2006/main">
            <a:r>
              <a:t>7 – 11 فبراير 2027</a:t>
            </a:r>
          </a:p>
          <a:p xmlns:a="http://schemas.openxmlformats.org/drawingml/2006/main">
            <a:r>
              <a:t>30 شعبان – 4 رمضان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bakery – café – supermarket – shop – police station</a:t>
            </a:r>
          </a:p>
          <a:p xmlns:a="http://schemas.openxmlformats.org/drawingml/2006/main">
            <a:r>
              <a:t>Mon. what – where – when – who – how</a:t>
            </a:r>
          </a:p>
          <a:p xmlns:a="http://schemas.openxmlformats.org/drawingml/2006/main">
            <a:r>
              <a:t>Tue. how many – which – how long – why – turn right</a:t>
            </a:r>
          </a:p>
          <a:p xmlns:a="http://schemas.openxmlformats.org/drawingml/2006/main">
            <a:r>
              <a:t>Wed. turn left – above – next to – between – opposite</a:t>
            </a:r>
          </a:p>
          <a:p xmlns:a="http://schemas.openxmlformats.org/drawingml/2006/main">
            <a:r>
              <a:t>Thu. (Review) across – in front of – behind – in – on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5</a:t>
            </a:r>
          </a:p>
          <a:p xmlns:a="http://schemas.openxmlformats.org/drawingml/2006/main">
            <a:r>
              <a:t>وحدة 19</a:t>
            </a:r>
          </a:p>
          <a:p xmlns:a="http://schemas.openxmlformats.org/drawingml/2006/main">
            <a:r>
              <a:t>14 – 18 فبراير 2027</a:t>
            </a:r>
          </a:p>
          <a:p xmlns:a="http://schemas.openxmlformats.org/drawingml/2006/main">
            <a:r>
              <a:t>7 – 11 رمضان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bus – car – bike – motorbike – underground</a:t>
            </a:r>
          </a:p>
          <a:p xmlns:a="http://schemas.openxmlformats.org/drawingml/2006/main">
            <a:r>
              <a:t>Mon. road – sign – crossroads – traffic – traffic lights</a:t>
            </a:r>
          </a:p>
          <a:p xmlns:a="http://schemas.openxmlformats.org/drawingml/2006/main">
            <a:r>
              <a:t>Tue. boat – ship – ticket – book – depart</a:t>
            </a:r>
          </a:p>
          <a:p xmlns:a="http://schemas.openxmlformats.org/drawingml/2006/main">
            <a:r>
              <a:t>Wed. arrive – leave – fare – round trip – single trip</a:t>
            </a:r>
          </a:p>
          <a:p xmlns:a="http://schemas.openxmlformats.org/drawingml/2006/main">
            <a:r>
              <a:t>Thu. (Review) underground – traffic – book – depart – fare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6</a:t>
            </a:r>
          </a:p>
          <a:p xmlns:a="http://schemas.openxmlformats.org/drawingml/2006/main">
            <a:r>
              <a:t>وحدة 20</a:t>
            </a:r>
          </a:p>
          <a:p xmlns:a="http://schemas.openxmlformats.org/drawingml/2006/main">
            <a:r>
              <a:t>21 – 25 فبراير 2027</a:t>
            </a:r>
          </a:p>
          <a:p xmlns:a="http://schemas.openxmlformats.org/drawingml/2006/main">
            <a:r>
              <a:t>14 – 18 رمضان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hobby – free time – prefer – swimming – reading  [deferred]</a:t>
            </a:r>
          </a:p>
          <a:p xmlns:a="http://schemas.openxmlformats.org/drawingml/2006/main">
            <a:r>
              <a:t>Mon. climbing – mountain – sightseeing – touring – football  [deferred]</a:t>
            </a:r>
          </a:p>
          <a:p xmlns:a="http://schemas.openxmlformats.org/drawingml/2006/main">
            <a:r>
              <a:t>Tue. fishing – camping – cycling – cooking – gardening</a:t>
            </a:r>
          </a:p>
          <a:p xmlns:a="http://schemas.openxmlformats.org/drawingml/2006/main">
            <a:r>
              <a:t>Wed. chess – photography – collecting – shopping – practice</a:t>
            </a:r>
          </a:p>
          <a:p xmlns:a="http://schemas.openxmlformats.org/drawingml/2006/main">
            <a:r>
              <a:t>Thu. (Review) skating – karate – wrestling – boxing – drawing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7</a:t>
            </a:r>
          </a:p>
          <a:p xmlns:a="http://schemas.openxmlformats.org/drawingml/2006/main">
            <a:r>
              <a:t>وحدة 21</a:t>
            </a:r>
          </a:p>
          <a:p xmlns:a="http://schemas.openxmlformats.org/drawingml/2006/main">
            <a:r>
              <a:t>14 – 18 مارس 2027</a:t>
            </a:r>
          </a:p>
          <a:p xmlns:a="http://schemas.openxmlformats.org/drawingml/2006/main">
            <a:r>
              <a:t>6 – 10 شوال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early – late – easy – hard – rich</a:t>
            </a:r>
          </a:p>
          <a:p xmlns:a="http://schemas.openxmlformats.org/drawingml/2006/main">
            <a:r>
              <a:t>Mon. poor – full – empty – absent – present</a:t>
            </a:r>
          </a:p>
          <a:p xmlns:a="http://schemas.openxmlformats.org/drawingml/2006/main">
            <a:r>
              <a:t>Tue. cold – hot – clean – dirty – happy</a:t>
            </a:r>
          </a:p>
          <a:p xmlns:a="http://schemas.openxmlformats.org/drawingml/2006/main">
            <a:r>
              <a:t>Wed. sad – old – young – expensive – cheap</a:t>
            </a:r>
          </a:p>
          <a:p xmlns:a="http://schemas.openxmlformats.org/drawingml/2006/main">
            <a:r>
              <a:t>Thu. (Review) early – poor – absent – present – expensive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8</a:t>
            </a:r>
          </a:p>
          <a:p xmlns:a="http://schemas.openxmlformats.org/drawingml/2006/main">
            <a:r>
              <a:t>وحدة 22</a:t>
            </a:r>
          </a:p>
          <a:p xmlns:a="http://schemas.openxmlformats.org/drawingml/2006/main">
            <a:r>
              <a:t>21 – 25 مارس 2027</a:t>
            </a:r>
          </a:p>
          <a:p xmlns:a="http://schemas.openxmlformats.org/drawingml/2006/main">
            <a:r>
              <a:t>13 – 17 شوال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tall – short – big – small – long</a:t>
            </a:r>
          </a:p>
          <a:p xmlns:a="http://schemas.openxmlformats.org/drawingml/2006/main">
            <a:r>
              <a:t>Mon. wide – narrow – heavy – strong – smart</a:t>
            </a:r>
          </a:p>
          <a:p xmlns:a="http://schemas.openxmlformats.org/drawingml/2006/main">
            <a:r>
              <a:t>Tue. weak – beautiful – ugly – fat – thin</a:t>
            </a:r>
          </a:p>
          <a:p xmlns:a="http://schemas.openxmlformats.org/drawingml/2006/main">
            <a:r>
              <a:t>Wed. near – far – good – bad – kind</a:t>
            </a:r>
          </a:p>
          <a:p xmlns:a="http://schemas.openxmlformats.org/drawingml/2006/main">
            <a:r>
              <a:t>Thu. (Review) fast – slow – large – medium – wise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9</a:t>
            </a:r>
          </a:p>
          <a:p xmlns:a="http://schemas.openxmlformats.org/drawingml/2006/main">
            <a:r>
              <a:t>وحدة 23</a:t>
            </a:r>
          </a:p>
          <a:p xmlns:a="http://schemas.openxmlformats.org/drawingml/2006/main">
            <a:r>
              <a:t>28 مارس – 1 أبريل 2027</a:t>
            </a:r>
          </a:p>
          <a:p xmlns:a="http://schemas.openxmlformats.org/drawingml/2006/main">
            <a:r>
              <a:t>20 – 24 شوال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breakfast – lunch – dinner – egg – beans</a:t>
            </a:r>
          </a:p>
          <a:p xmlns:a="http://schemas.openxmlformats.org/drawingml/2006/main">
            <a:r>
              <a:t>Mon. bread – yogurt – dates – honey – olives</a:t>
            </a:r>
          </a:p>
          <a:p xmlns:a="http://schemas.openxmlformats.org/drawingml/2006/main">
            <a:r>
              <a:t>Tue. cheese – meat – fish – rice – tomato</a:t>
            </a:r>
          </a:p>
          <a:p xmlns:a="http://schemas.openxmlformats.org/drawingml/2006/main">
            <a:r>
              <a:t>Wed. potato – salad – peas – onion – garlic</a:t>
            </a:r>
          </a:p>
          <a:p xmlns:a="http://schemas.openxmlformats.org/drawingml/2006/main">
            <a:r>
              <a:t>Thu. (Review) beans – breakfast – lunch – dinner – dates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10</a:t>
            </a:r>
          </a:p>
          <a:p xmlns:a="http://schemas.openxmlformats.org/drawingml/2006/main">
            <a:r>
              <a:t>وحدة 24</a:t>
            </a:r>
          </a:p>
          <a:p xmlns:a="http://schemas.openxmlformats.org/drawingml/2006/main">
            <a:r>
              <a:t>4 – 8 أبريل 2027</a:t>
            </a:r>
          </a:p>
          <a:p xmlns:a="http://schemas.openxmlformats.org/drawingml/2006/main">
            <a:r>
              <a:t>27 شوال – 1 ذو القعدة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banana – watermelon – pizza – pasta – apple</a:t>
            </a:r>
          </a:p>
          <a:p xmlns:a="http://schemas.openxmlformats.org/drawingml/2006/main">
            <a:r>
              <a:t>Mon. mango – orange – strawberry – peach – lemon</a:t>
            </a:r>
          </a:p>
          <a:p xmlns:a="http://schemas.openxmlformats.org/drawingml/2006/main">
            <a:r>
              <a:t>Tue. juice – water – tea – coffee – eat</a:t>
            </a:r>
          </a:p>
          <a:p xmlns:a="http://schemas.openxmlformats.org/drawingml/2006/main">
            <a:r>
              <a:t>Wed. drink – taste – smell – look – soup</a:t>
            </a:r>
          </a:p>
          <a:p xmlns:a="http://schemas.openxmlformats.org/drawingml/2006/main">
            <a:r>
              <a:t>Thu. (Review) peach – watermelon – juice – smell – taste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11</a:t>
            </a:r>
          </a:p>
          <a:p xmlns:a="http://schemas.openxmlformats.org/drawingml/2006/main">
            <a:r>
              <a:t>وحدة 25</a:t>
            </a:r>
          </a:p>
          <a:p xmlns:a="http://schemas.openxmlformats.org/drawingml/2006/main">
            <a:r>
              <a:t>11 – 15 أبريل 2027</a:t>
            </a:r>
          </a:p>
          <a:p xmlns:a="http://schemas.openxmlformats.org/drawingml/2006/main">
            <a:r>
              <a:t>4 – 8 ذو القعدة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food – healthy – junk food – burger – chips  [deferred]</a:t>
            </a:r>
          </a:p>
          <a:p xmlns:a="http://schemas.openxmlformats.org/drawingml/2006/main">
            <a:r>
              <a:t>Mon. soft drinks – cream – milk – waiter – cook</a:t>
            </a:r>
          </a:p>
          <a:p xmlns:a="http://schemas.openxmlformats.org/drawingml/2006/main">
            <a:r>
              <a:t>Tue. chef – cashier – entrance – pay – menu</a:t>
            </a:r>
          </a:p>
          <a:p xmlns:a="http://schemas.openxmlformats.org/drawingml/2006/main">
            <a:r>
              <a:t>Wed. serve – bring – change – bill – dessert</a:t>
            </a:r>
          </a:p>
          <a:p xmlns:a="http://schemas.openxmlformats.org/drawingml/2006/main">
            <a:r>
              <a:t>Thu. (Review) chips – waiter – cook – entrance – dessert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12</a:t>
            </a:r>
          </a:p>
          <a:p xmlns:a="http://schemas.openxmlformats.org/drawingml/2006/main">
            <a:r>
              <a:t>وحدة 26</a:t>
            </a:r>
          </a:p>
          <a:p xmlns:a="http://schemas.openxmlformats.org/drawingml/2006/main">
            <a:r>
              <a:t>18 – 22 أبريل 2027</a:t>
            </a:r>
          </a:p>
          <a:p xmlns:a="http://schemas.openxmlformats.org/drawingml/2006/main">
            <a:r>
              <a:t>11 – 15 ذو القعدة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headache – fever – stomachache – flu – cold</a:t>
            </a:r>
          </a:p>
          <a:p xmlns:a="http://schemas.openxmlformats.org/drawingml/2006/main">
            <a:r>
              <a:t>Mon. backache – treat – pain – toothache – earache</a:t>
            </a:r>
          </a:p>
          <a:p xmlns:a="http://schemas.openxmlformats.org/drawingml/2006/main">
            <a:r>
              <a:t>Tue. disease – get better – cure – clinic – take care</a:t>
            </a:r>
          </a:p>
          <a:p xmlns:a="http://schemas.openxmlformats.org/drawingml/2006/main">
            <a:r>
              <a:t>Wed. medicine – health – well – sick – ill</a:t>
            </a:r>
          </a:p>
          <a:p xmlns:a="http://schemas.openxmlformats.org/drawingml/2006/main">
            <a:r>
              <a:t>Thu. (Review) fever – pain – clinic – sick – health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13</a:t>
            </a:r>
          </a:p>
          <a:p xmlns:a="http://schemas.openxmlformats.org/drawingml/2006/main">
            <a:r>
              <a:t>وحدة 27</a:t>
            </a:r>
          </a:p>
          <a:p xmlns:a="http://schemas.openxmlformats.org/drawingml/2006/main">
            <a:r>
              <a:t>25 – 29 أبريل 2027</a:t>
            </a:r>
          </a:p>
          <a:p xmlns:a="http://schemas.openxmlformats.org/drawingml/2006/main">
            <a:r>
              <a:t>18 – 22 ذو القعدة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teacher – doctor – engineer – policeman – nurse</a:t>
            </a:r>
          </a:p>
          <a:p xmlns:a="http://schemas.openxmlformats.org/drawingml/2006/main">
            <a:r>
              <a:t>Mon. barber – baker – dressmaker – soldier – farmer</a:t>
            </a:r>
          </a:p>
          <a:p xmlns:a="http://schemas.openxmlformats.org/drawingml/2006/main">
            <a:r>
              <a:t>Tue. plumber – carpenter – accountant – pilot – worker</a:t>
            </a:r>
          </a:p>
          <a:p xmlns:a="http://schemas.openxmlformats.org/drawingml/2006/main">
            <a:r>
              <a:t>Wed. manager – secretary – boss – driver – employee</a:t>
            </a:r>
          </a:p>
          <a:p xmlns:a="http://schemas.openxmlformats.org/drawingml/2006/main">
            <a:r>
              <a:t>Thu. (Review) engineer – carpenter – driver – baker – barber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14</a:t>
            </a:r>
          </a:p>
          <a:p xmlns:a="http://schemas.openxmlformats.org/drawingml/2006/main">
            <a:r>
              <a:t>وحدة 28</a:t>
            </a:r>
          </a:p>
          <a:p xmlns:a="http://schemas.openxmlformats.org/drawingml/2006/main">
            <a:r>
              <a:t>2 – 6 مايو 2027</a:t>
            </a:r>
          </a:p>
          <a:p xmlns:a="http://schemas.openxmlformats.org/drawingml/2006/main">
            <a:r>
              <a:t>25 – 29 ذو القعدة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petrol station – taxi – train – plane – station</a:t>
            </a:r>
          </a:p>
          <a:p xmlns:a="http://schemas.openxmlformats.org/drawingml/2006/main">
            <a:r>
              <a:t>Mon. street – passport – visa – airport – arrival</a:t>
            </a:r>
          </a:p>
          <a:p xmlns:a="http://schemas.openxmlformats.org/drawingml/2006/main">
            <a:r>
              <a:t>Tue. travel – fly – take – land – take off</a:t>
            </a:r>
          </a:p>
          <a:p xmlns:a="http://schemas.openxmlformats.org/drawingml/2006/main">
            <a:r>
              <a:t>Wed. check in – luggage – handbag – passenger – counter</a:t>
            </a:r>
          </a:p>
          <a:p xmlns:a="http://schemas.openxmlformats.org/drawingml/2006/main">
            <a:r>
              <a:t>Thu. (Review) station – airport – land – take off – passenger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15</a:t>
            </a:r>
          </a:p>
          <a:p xmlns:a="http://schemas.openxmlformats.org/drawingml/2006/main">
            <a:r>
              <a:t>وحدة 29</a:t>
            </a:r>
          </a:p>
          <a:p xmlns:a="http://schemas.openxmlformats.org/drawingml/2006/main">
            <a:r>
              <a:t>23 – 27 مايو 2027</a:t>
            </a:r>
          </a:p>
          <a:p xmlns:a="http://schemas.openxmlformats.org/drawingml/2006/main">
            <a:r>
              <a:t>17 – 21 ذو الحجة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check out – boarding – lost – full board – hotel</a:t>
            </a:r>
          </a:p>
          <a:p xmlns:a="http://schemas.openxmlformats.org/drawingml/2006/main">
            <a:r>
              <a:t>Mon. museum – reception – lobby – room – rent</a:t>
            </a:r>
          </a:p>
          <a:p xmlns:a="http://schemas.openxmlformats.org/drawingml/2006/main">
            <a:r>
              <a:t>Tue. downtown – pharmacy – journey – trip – map</a:t>
            </a:r>
          </a:p>
          <a:p xmlns:a="http://schemas.openxmlformats.org/drawingml/2006/main">
            <a:r>
              <a:t>Wed. picnic – camp – travel agency – square – embassy</a:t>
            </a:r>
          </a:p>
          <a:p xmlns:a="http://schemas.openxmlformats.org/drawingml/2006/main">
            <a:r>
              <a:t>Thu. (Review) boarding – trip – camp – rent – hotel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  <a:p xmlns:a="http://schemas.openxmlformats.org/drawingml/2006/main">
            <a:r>
              <a:t>الخطة الأسبوعية: 16</a:t>
            </a:r>
          </a:p>
          <a:p xmlns:a="http://schemas.openxmlformats.org/drawingml/2006/main">
            <a:r>
              <a:t>وحدة 30</a:t>
            </a:r>
          </a:p>
          <a:p xmlns:a="http://schemas.openxmlformats.org/drawingml/2006/main">
            <a:r>
              <a:t>30 مايو – 3 يونيو 2027</a:t>
            </a:r>
          </a:p>
          <a:p xmlns:a="http://schemas.openxmlformats.org/drawingml/2006/main">
            <a:r>
              <a:t>24 – 28 ذو الحجة 1448 هـ</a:t>
            </a:r>
          </a:p>
          <a:p xmlns:a="http://schemas.openxmlformats.org/drawingml/2006/main">
            <a:r>
              <a:t>البنك الأصلي:</a:t>
            </a:r>
          </a:p>
          <a:p xmlns:a="http://schemas.openxmlformats.org/drawingml/2006/main">
            <a:r>
              <a:t>Sun. tall – short – fat – thin – beautiful</a:t>
            </a:r>
          </a:p>
          <a:p xmlns:a="http://schemas.openxmlformats.org/drawingml/2006/main">
            <a:r>
              <a:t>Mon. ugly – fast – slow – high – low</a:t>
            </a:r>
          </a:p>
          <a:p xmlns:a="http://schemas.openxmlformats.org/drawingml/2006/main">
            <a:r>
              <a:t>Tue. less than – more than – much – many – few</a:t>
            </a:r>
          </a:p>
          <a:p xmlns:a="http://schemas.openxmlformats.org/drawingml/2006/main">
            <a:r>
              <a:t>Wed. far – near – expensive – cheap – little</a:t>
            </a:r>
          </a:p>
          <a:p xmlns:a="http://schemas.openxmlformats.org/drawingml/2006/main">
            <a:r>
              <a:t>Thu. (Review) ugly – fast – many – cheap – little</a:t>
            </a:r>
          </a:p>
          <a:p xmlns:a="http://schemas.openxmlformats.org/drawingml/2006/main">
            <a:r>
              <a:t>التقويم: ثلاث درجات للفهم، وثلاث للقراءة، ودرجتان للكتابة، ودرجتان للتوظيف.</a:t>
            </a:r>
          </a:p>
          <a:p xmlns:a="http://schemas.openxmlformats.org/drawingml/2006/main">
            <a:r>
              <a:t>المهمة المنزلية: استماع واسترجاع ثم استخدام تعبير من الوحدة.</a:t>
            </a:r>
          </a:p>
          <a:p xmlns:a="http://schemas.openxmlformats.org/drawingml/2006/main">
            <a:r>
              <a:t>في أيام الإجازة تبقى المفردات بنكًا اختياريًا ولا تكلف دفعة واحدة.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المحتوى: ملف الخطة العلاجية للمهارات الأساسية المرفق.</a:t>
            </a:r>
          </a:p>
          <a:p xmlns:a="http://schemas.openxmlformats.org/drawingml/2006/main">
            <a:r>
              <a:t>مرجع الهوية والشعار: https://www.moe.gov.sa/ar/mediacenter/PhotoLibrary/Pages/moe_identity.aspx</a:t>
            </a:r>
          </a:p>
          <a:p xmlns:a="http://schemas.openxmlformats.org/drawingml/2006/main">
            <a:r>
              <a:t>المرجع التربوي للمفردات: https://ies.ed.gov/ncee/wwc/PracticeGuide/19</a:t>
            </a:r>
          </a:p>
          <a:p xmlns:a="http://schemas.openxmlformats.org/drawingml/2006/main">
            <a:r>
              <a:t>المرجع التربوي للاسترجاع والمراجعة: https://ies.ed.gov/ncee/wwc/practiceguide/1</a:t>
            </a:r>
          </a:p>
          <a:p xmlns:a="http://schemas.openxmlformats.org/drawingml/2006/main">
            <a:r>
              <a:t>منصة مدرستي: https://www.moe.gov.sa/ar/knowledgecenter/eservices/Pages/homework.aspx</a:t>
            </a:r>
          </a:p>
          <a:p xmlns:a="http://schemas.openxmlformats.org/drawingml/2006/main">
            <a:r>
              <a:t>دليل الهوية: https://www.moe.gov.sa/ar/mediacenter/PhotoLibrary/Documents/moe_brand_guideline2025.pdf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497c97171564ef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127bd539c34d18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c9932331f64fcd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037703031344fa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a4a09bba9c44aa8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e896a15c5b248d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3C11DC15-40D6-4BCF-8B22-78B347E255E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6D84FA2B-843F-4DA4-BC9F-7CA6158133B4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347EE7A2-2567-48A5-B788-75F783441C0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F0DF36E9-771E-4B0B-BD4A-B2D1BE26CA3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D33E25FB-3EC4-412C-A33F-325AB96BD257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40DF6E06-4D7B-4D04-8DF5-9E23DCEEEC3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3AB5CCC7-720A-4B4B-9584-AC50A072DE9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FC97A6AF-83D3-4DD4-B195-98F8CDC1060A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4E1D8EB5-8311-4F01-A230-ED021C2DB38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C7E2900D-F595-4809-A6AA-1E207F081BC8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70c0a32ac8a4425" /><Relationship Type="http://schemas.openxmlformats.org/officeDocument/2006/relationships/slideLayout" Target="/ppt/slideLayouts/slideLayout1.xml" Id="R03131f78ab89416c" /><Relationship Type="http://schemas.openxmlformats.org/officeDocument/2006/relationships/slideLayout" Target="/ppt/slideLayouts/slideLayout2.xml" Id="Rc3e9035f1e0c4f2e" /><Relationship Type="http://schemas.openxmlformats.org/officeDocument/2006/relationships/slideLayout" Target="/ppt/slideLayouts/slideLayout3.xml" Id="Rdccf60e5adab463e" /><Relationship Type="http://schemas.openxmlformats.org/officeDocument/2006/relationships/slideLayout" Target="/ppt/slideLayouts/slideLayout4.xml" Id="Rc1ea179e5cde4553" /><Relationship Type="http://schemas.openxmlformats.org/officeDocument/2006/relationships/slideLayout" Target="/ppt/slideLayouts/slideLayout5.xml" Id="Rd13c2d7e5d894bed" /><Relationship Type="http://schemas.openxmlformats.org/officeDocument/2006/relationships/slideLayout" Target="/ppt/slideLayouts/slideLayout6.xml" Id="R01f00505d223426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3131f78ab89416c"/>
    <p:sldLayoutId xmlns:r="http://schemas.openxmlformats.org/officeDocument/2006/relationships" id="2147483650" r:id="Rc3e9035f1e0c4f2e"/>
    <p:sldLayoutId xmlns:r="http://schemas.openxmlformats.org/officeDocument/2006/relationships" id="2147483651" r:id="Rdccf60e5adab463e"/>
    <p:sldLayoutId xmlns:r="http://schemas.openxmlformats.org/officeDocument/2006/relationships" id="2147483652" r:id="Rc1ea179e5cde4553"/>
    <p:sldLayoutId xmlns:r="http://schemas.openxmlformats.org/officeDocument/2006/relationships" id="2147483653" r:id="Rd13c2d7e5d894bed"/>
    <p:sldLayoutId xmlns:r="http://schemas.openxmlformats.org/officeDocument/2006/relationships" id="2147483654" r:id="R01f00505d223426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995f4a9e3bd4bad" /><Relationship Type="http://schemas.openxmlformats.org/officeDocument/2006/relationships/image" Target="/ppt/media/image.png" Id="Rdca70985a8cb4a94" /><Relationship Type="http://schemas.openxmlformats.org/officeDocument/2006/relationships/notesSlide" Target="/ppt/notesSlides/notesSlide1.xml" Id="R4555e3eee4444be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40ad33427e14ddd" /><Relationship Type="http://schemas.openxmlformats.org/officeDocument/2006/relationships/image" Target="/ppt/media/image2.png" Id="R38370f3ce7b24c16" /><Relationship Type="http://schemas.openxmlformats.org/officeDocument/2006/relationships/notesSlide" Target="/ppt/notesSlides/notesSlide2.xml" Id="R736b76a78e154c8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7acc13be0594e53" /><Relationship Type="http://schemas.openxmlformats.org/officeDocument/2006/relationships/image" Target="/ppt/media/image3.png" Id="R8887532f2e6a4f1f" /><Relationship Type="http://schemas.openxmlformats.org/officeDocument/2006/relationships/notesSlide" Target="/ppt/notesSlides/notesSlide3.xml" Id="Rc432dc4b163c479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fa4ce92eac04d9d" /><Relationship Type="http://schemas.openxmlformats.org/officeDocument/2006/relationships/image" Target="/ppt/media/image4.png" Id="R2f9af0ced9a44ffc" /><Relationship Type="http://schemas.openxmlformats.org/officeDocument/2006/relationships/notesSlide" Target="/ppt/notesSlides/notesSlide4.xml" Id="R3e3db52a99b0450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63aa769b57a4696" /><Relationship Type="http://schemas.openxmlformats.org/officeDocument/2006/relationships/image" Target="/ppt/media/image5.png" Id="Rf0ddf03743f442ef" /><Relationship Type="http://schemas.openxmlformats.org/officeDocument/2006/relationships/notesSlide" Target="/ppt/notesSlides/notesSlide5.xml" Id="R955b60a9df7c462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2948c2c95e342a0" /><Relationship Type="http://schemas.openxmlformats.org/officeDocument/2006/relationships/image" Target="/ppt/media/image6.png" Id="Re203def567254b29" /><Relationship Type="http://schemas.openxmlformats.org/officeDocument/2006/relationships/notesSlide" Target="/ppt/notesSlides/notesSlide6.xml" Id="Rd76bdc8591e34dc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9ad38f1f6ef426d" /><Relationship Type="http://schemas.openxmlformats.org/officeDocument/2006/relationships/image" Target="/ppt/media/image7.png" Id="R46abbd790da44f49" /><Relationship Type="http://schemas.openxmlformats.org/officeDocument/2006/relationships/notesSlide" Target="/ppt/notesSlides/notesSlide7.xml" Id="Rf088f92d2a17401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724040490e044b1" /><Relationship Type="http://schemas.openxmlformats.org/officeDocument/2006/relationships/image" Target="/ppt/media/image8.png" Id="R1cfd924e5c6c4570" /><Relationship Type="http://schemas.openxmlformats.org/officeDocument/2006/relationships/notesSlide" Target="/ppt/notesSlides/notesSlide8.xml" Id="R87dfdcbcaf9c4b2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f1168eea82c40e8" /><Relationship Type="http://schemas.openxmlformats.org/officeDocument/2006/relationships/image" Target="/ppt/media/image9.png" Id="Rec14fc8e7b1940c2" /><Relationship Type="http://schemas.openxmlformats.org/officeDocument/2006/relationships/notesSlide" Target="/ppt/notesSlides/notesSlide9.xml" Id="R1915a48eb65a457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8fa8c2394674d7b" /><Relationship Type="http://schemas.openxmlformats.org/officeDocument/2006/relationships/image" Target="/ppt/media/image10.png" Id="R4f9905ce91804fb9" /><Relationship Type="http://schemas.openxmlformats.org/officeDocument/2006/relationships/notesSlide" Target="/ppt/notesSlides/notesSlide10.xml" Id="Rdcbe2c5d8e56469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e23a908ec6f4cd0" /><Relationship Type="http://schemas.openxmlformats.org/officeDocument/2006/relationships/image" Target="/ppt/media/image11.png" Id="R16d2c434d56d4961" /><Relationship Type="http://schemas.openxmlformats.org/officeDocument/2006/relationships/notesSlide" Target="/ppt/notesSlides/notesSlide11.xml" Id="Ra18a0f140466495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7cf9fe81c2a4e4d" /><Relationship Type="http://schemas.openxmlformats.org/officeDocument/2006/relationships/image" Target="/ppt/media/image12.png" Id="R676ba1e3230649e4" /><Relationship Type="http://schemas.openxmlformats.org/officeDocument/2006/relationships/notesSlide" Target="/ppt/notesSlides/notesSlide12.xml" Id="Rd650a35e789c446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e57a24c28664c21" /><Relationship Type="http://schemas.openxmlformats.org/officeDocument/2006/relationships/image" Target="/ppt/media/image13.png" Id="R6501e4573bab4f14" /><Relationship Type="http://schemas.openxmlformats.org/officeDocument/2006/relationships/notesSlide" Target="/ppt/notesSlides/notesSlide13.xml" Id="Raf57d91e501140c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5cec2f3364b4888" /><Relationship Type="http://schemas.openxmlformats.org/officeDocument/2006/relationships/image" Target="/ppt/media/image14.png" Id="Rc5de40c24b8b4eb9" /><Relationship Type="http://schemas.openxmlformats.org/officeDocument/2006/relationships/notesSlide" Target="/ppt/notesSlides/notesSlide14.xml" Id="R6c755db46f314dd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3612ebed5d74b1b" /><Relationship Type="http://schemas.openxmlformats.org/officeDocument/2006/relationships/image" Target="/ppt/media/image15.png" Id="Rf6626498c5b64595" /><Relationship Type="http://schemas.openxmlformats.org/officeDocument/2006/relationships/notesSlide" Target="/ppt/notesSlides/notesSlide15.xml" Id="R649d85fc75df458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3f448e2571d401c" /><Relationship Type="http://schemas.openxmlformats.org/officeDocument/2006/relationships/image" Target="/ppt/media/image16.png" Id="Re41a38d52cbd409b" /><Relationship Type="http://schemas.openxmlformats.org/officeDocument/2006/relationships/notesSlide" Target="/ppt/notesSlides/notesSlide16.xml" Id="R68167421fac043e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24876f153164797" /><Relationship Type="http://schemas.openxmlformats.org/officeDocument/2006/relationships/image" Target="/ppt/media/image17.png" Id="Rd960acce89304f33" /><Relationship Type="http://schemas.openxmlformats.org/officeDocument/2006/relationships/notesSlide" Target="/ppt/notesSlides/notesSlide17.xml" Id="R59423176224349d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53116e7e0b94546" /><Relationship Type="http://schemas.openxmlformats.org/officeDocument/2006/relationships/image" Target="/ppt/media/image18.png" Id="R10cff52928bf44bd" /><Relationship Type="http://schemas.openxmlformats.org/officeDocument/2006/relationships/notesSlide" Target="/ppt/notesSlides/notesSlide18.xml" Id="R2f79cf993a9d4c0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c202200a8b84ad3" /><Relationship Type="http://schemas.openxmlformats.org/officeDocument/2006/relationships/image" Target="/ppt/media/image19.png" Id="R9ef42136782c49e8" /><Relationship Type="http://schemas.openxmlformats.org/officeDocument/2006/relationships/notesSlide" Target="/ppt/notesSlides/notesSlide19.xml" Id="Rbb668412e492458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09b272390b24908" /><Relationship Type="http://schemas.openxmlformats.org/officeDocument/2006/relationships/image" Target="/ppt/media/image20.png" Id="R909ef1ba5c4f465c" /><Relationship Type="http://schemas.openxmlformats.org/officeDocument/2006/relationships/notesSlide" Target="/ppt/notesSlides/notesSlide20.xml" Id="R9d34471d709d4be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83ea67c4d3d43cf" /><Relationship Type="http://schemas.openxmlformats.org/officeDocument/2006/relationships/image" Target="/ppt/media/image21.png" Id="R812910ed8df34d7d" /><Relationship Type="http://schemas.openxmlformats.org/officeDocument/2006/relationships/notesSlide" Target="/ppt/notesSlides/notesSlide21.xml" Id="R31f14177b4ef45a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e2cced63bad4fa1" /><Relationship Type="http://schemas.openxmlformats.org/officeDocument/2006/relationships/image" Target="/ppt/media/image22.png" Id="R5a95d07ca7b14a72" /><Relationship Type="http://schemas.openxmlformats.org/officeDocument/2006/relationships/notesSlide" Target="/ppt/notesSlides/notesSlide22.xml" Id="R67dd99a9f136454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b49ea41754842de" /><Relationship Type="http://schemas.openxmlformats.org/officeDocument/2006/relationships/image" Target="/ppt/media/image23.png" Id="R94e52fa9677d4329" /><Relationship Type="http://schemas.openxmlformats.org/officeDocument/2006/relationships/notesSlide" Target="/ppt/notesSlides/notesSlide23.xml" Id="R8d96807a9f3549d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923e387a8c741ab" /><Relationship Type="http://schemas.openxmlformats.org/officeDocument/2006/relationships/image" Target="/ppt/media/image24.png" Id="Re63036832a6744a7" /><Relationship Type="http://schemas.openxmlformats.org/officeDocument/2006/relationships/notesSlide" Target="/ppt/notesSlides/notesSlide24.xml" Id="Rf147398d8cd8429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f7eedb296e04c1a" /><Relationship Type="http://schemas.openxmlformats.org/officeDocument/2006/relationships/image" Target="/ppt/media/image25.png" Id="R78fe9ed14d4e46dc" /><Relationship Type="http://schemas.openxmlformats.org/officeDocument/2006/relationships/notesSlide" Target="/ppt/notesSlides/notesSlide25.xml" Id="R876a29498e5b4b0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74fd66a05d04e59" /><Relationship Type="http://schemas.openxmlformats.org/officeDocument/2006/relationships/image" Target="/ppt/media/image26.png" Id="R502b63b51f10404e" /><Relationship Type="http://schemas.openxmlformats.org/officeDocument/2006/relationships/notesSlide" Target="/ppt/notesSlides/notesSlide26.xml" Id="Reb21ad0a3d904cd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e3f1eb520b34fff" /><Relationship Type="http://schemas.openxmlformats.org/officeDocument/2006/relationships/image" Target="/ppt/media/image27.png" Id="R1d3b570df424467c" /><Relationship Type="http://schemas.openxmlformats.org/officeDocument/2006/relationships/notesSlide" Target="/ppt/notesSlides/notesSlide27.xml" Id="Ra57ef54c51734d8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e9bac06f4824866" /><Relationship Type="http://schemas.openxmlformats.org/officeDocument/2006/relationships/image" Target="/ppt/media/image28.png" Id="R13bebaf60207446e" /><Relationship Type="http://schemas.openxmlformats.org/officeDocument/2006/relationships/notesSlide" Target="/ppt/notesSlides/notesSlide28.xml" Id="R97f3a0ba1f89420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badaef92b6440d4" /><Relationship Type="http://schemas.openxmlformats.org/officeDocument/2006/relationships/image" Target="/ppt/media/image29.png" Id="Rf08398919e924c97" /><Relationship Type="http://schemas.openxmlformats.org/officeDocument/2006/relationships/notesSlide" Target="/ppt/notesSlides/notesSlide29.xml" Id="R269c639a8e8745b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3d0602bc4ff42c8" /><Relationship Type="http://schemas.openxmlformats.org/officeDocument/2006/relationships/image" Target="/ppt/media/image30.png" Id="Re62e088abd0b4cbe" /><Relationship Type="http://schemas.openxmlformats.org/officeDocument/2006/relationships/notesSlide" Target="/ppt/notesSlides/notesSlide30.xml" Id="R27aec07aa8214ff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8d67effe75d49cf" /><Relationship Type="http://schemas.openxmlformats.org/officeDocument/2006/relationships/image" Target="/ppt/media/image31.png" Id="R9f521bf17a9c46d9" /><Relationship Type="http://schemas.openxmlformats.org/officeDocument/2006/relationships/notesSlide" Target="/ppt/notesSlides/notesSlide31.xml" Id="R5edfcdc7f4624267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d9f23f12c0d4a2e" /><Relationship Type="http://schemas.openxmlformats.org/officeDocument/2006/relationships/image" Target="/ppt/media/image32.png" Id="R1aa75cbccce8484b" /><Relationship Type="http://schemas.openxmlformats.org/officeDocument/2006/relationships/notesSlide" Target="/ppt/notesSlides/notesSlide32.xml" Id="R4493d9a11e194267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21974dbb7e8428f" /><Relationship Type="http://schemas.openxmlformats.org/officeDocument/2006/relationships/image" Target="/ppt/media/image33.png" Id="R256530c90844456d" /><Relationship Type="http://schemas.openxmlformats.org/officeDocument/2006/relationships/notesSlide" Target="/ppt/notesSlides/notesSlide33.xml" Id="Rfc464a87608a435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7dab6fe77684789" /><Relationship Type="http://schemas.openxmlformats.org/officeDocument/2006/relationships/image" Target="/ppt/media/image34.png" Id="R80b0ccb09cee40ff" /><Relationship Type="http://schemas.openxmlformats.org/officeDocument/2006/relationships/notesSlide" Target="/ppt/notesSlides/notesSlide34.xml" Id="Rd9236e6a418a413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08b7ed82adb489a" /><Relationship Type="http://schemas.openxmlformats.org/officeDocument/2006/relationships/image" Target="/ppt/media/image35.png" Id="Rbcbab806e93e4f23" /><Relationship Type="http://schemas.openxmlformats.org/officeDocument/2006/relationships/notesSlide" Target="/ppt/notesSlides/notesSlide35.xml" Id="Rfa2a1a95a49d4a99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85008cd110e4343" /><Relationship Type="http://schemas.openxmlformats.org/officeDocument/2006/relationships/image" Target="/ppt/media/image36.png" Id="Rb06578a8725c49d2" /><Relationship Type="http://schemas.openxmlformats.org/officeDocument/2006/relationships/notesSlide" Target="/ppt/notesSlides/notesSlide36.xml" Id="Re3312a0fc53e4140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a2dde85a35e4912" /><Relationship Type="http://schemas.openxmlformats.org/officeDocument/2006/relationships/image" Target="/ppt/media/image37.png" Id="R943b11fb6f67441c" /><Relationship Type="http://schemas.openxmlformats.org/officeDocument/2006/relationships/notesSlide" Target="/ppt/notesSlides/notesSlide37.xml" Id="Reb1fd26b53c44553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de650b3fc9a441d" /><Relationship Type="http://schemas.openxmlformats.org/officeDocument/2006/relationships/image" Target="/ppt/media/image38.png" Id="R2826914ff5dc4e27" /><Relationship Type="http://schemas.openxmlformats.org/officeDocument/2006/relationships/notesSlide" Target="/ppt/notesSlides/notesSlide38.xml" Id="Rb24c68da468e40f2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aa6c0c13d324a7c" /><Relationship Type="http://schemas.openxmlformats.org/officeDocument/2006/relationships/image" Target="/ppt/media/image39.png" Id="Rf5cc4372391f46b1" /><Relationship Type="http://schemas.openxmlformats.org/officeDocument/2006/relationships/notesSlide" Target="/ppt/notesSlides/notesSlide39.xml" Id="Rb40de028b9e54437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03f89f5e40e4fe5" /><Relationship Type="http://schemas.openxmlformats.org/officeDocument/2006/relationships/image" Target="/ppt/media/image40.png" Id="R327ea72a5e4c4390" /><Relationship Type="http://schemas.openxmlformats.org/officeDocument/2006/relationships/notesSlide" Target="/ppt/notesSlides/notesSlide40.xml" Id="R78ffb5932abb410e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4741b32356c40d8" /><Relationship Type="http://schemas.openxmlformats.org/officeDocument/2006/relationships/image" Target="/ppt/media/image41.png" Id="R4aa698ccb3d04cc0" /><Relationship Type="http://schemas.openxmlformats.org/officeDocument/2006/relationships/notesSlide" Target="/ppt/notesSlides/notesSlide41.xml" Id="R5c040112a5d44dcf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508cd0e5f38c41b2" /><Relationship Type="http://schemas.openxmlformats.org/officeDocument/2006/relationships/image" Target="/ppt/media/image42.png" Id="Rdfb0120dc7c245ea" /><Relationship Type="http://schemas.openxmlformats.org/officeDocument/2006/relationships/notesSlide" Target="/ppt/notesSlides/notesSlide42.xml" Id="R8293268431b244c9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89f5da88a8e4a07" /><Relationship Type="http://schemas.openxmlformats.org/officeDocument/2006/relationships/image" Target="/ppt/media/image43.png" Id="R67caf5296d1b46d5" /><Relationship Type="http://schemas.openxmlformats.org/officeDocument/2006/relationships/notesSlide" Target="/ppt/notesSlides/notesSlide43.xml" Id="Ra22c19b801fe429d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708bbc4f11b462c" /><Relationship Type="http://schemas.openxmlformats.org/officeDocument/2006/relationships/image" Target="/ppt/media/image44.png" Id="Rc3dc17532d904d5c" /><Relationship Type="http://schemas.openxmlformats.org/officeDocument/2006/relationships/notesSlide" Target="/ppt/notesSlides/notesSlide44.xml" Id="Rac8be72d96004aa5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a627823f90841c2" /><Relationship Type="http://schemas.openxmlformats.org/officeDocument/2006/relationships/image" Target="/ppt/media/image45.png" Id="R7136bfe5b23b409a" /><Relationship Type="http://schemas.openxmlformats.org/officeDocument/2006/relationships/notesSlide" Target="/ppt/notesSlides/notesSlide45.xml" Id="R7197e0d3e92e460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995600e53bc4fd1" /><Relationship Type="http://schemas.openxmlformats.org/officeDocument/2006/relationships/image" Target="/ppt/media/image46.png" Id="R5f1fcf13e5f5445a" /><Relationship Type="http://schemas.openxmlformats.org/officeDocument/2006/relationships/notesSlide" Target="/ppt/notesSlides/notesSlide46.xml" Id="R0a6c83e11df24307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7382ab64d3b4427" /><Relationship Type="http://schemas.openxmlformats.org/officeDocument/2006/relationships/image" Target="/ppt/media/image47.png" Id="R9bbbf725614f47b9" /><Relationship Type="http://schemas.openxmlformats.org/officeDocument/2006/relationships/notesSlide" Target="/ppt/notesSlides/notesSlide47.xml" Id="R6b4ba3f2c8884bca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3a7e88bf6d846a7" /><Relationship Type="http://schemas.openxmlformats.org/officeDocument/2006/relationships/image" Target="/ppt/media/image48.png" Id="R8f5b805c2f1e4f5b" /><Relationship Type="http://schemas.openxmlformats.org/officeDocument/2006/relationships/notesSlide" Target="/ppt/notesSlides/notesSlide48.xml" Id="R4d582315b44643f8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ebacf6623264486" /><Relationship Type="http://schemas.openxmlformats.org/officeDocument/2006/relationships/image" Target="/ppt/media/image49.png" Id="R695487fcc3f4472e" /><Relationship Type="http://schemas.openxmlformats.org/officeDocument/2006/relationships/notesSlide" Target="/ppt/notesSlides/notesSlide49.xml" Id="R77131c665bae4078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5826ef79ca74881" /><Relationship Type="http://schemas.openxmlformats.org/officeDocument/2006/relationships/image" Target="/ppt/media/image50.png" Id="R9b2092e5002b4f13" /><Relationship Type="http://schemas.openxmlformats.org/officeDocument/2006/relationships/notesSlide" Target="/ppt/notesSlides/notesSlide50.xml" Id="R56c5f9ca61934dc5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27ff1668acf4aba" /><Relationship Type="http://schemas.openxmlformats.org/officeDocument/2006/relationships/image" Target="/ppt/media/image51.png" Id="R2551e5b32fac4fb4" /><Relationship Type="http://schemas.openxmlformats.org/officeDocument/2006/relationships/notesSlide" Target="/ppt/notesSlides/notesSlide51.xml" Id="R05a96ae551b54aa5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fa7ace4b446466f" /><Relationship Type="http://schemas.openxmlformats.org/officeDocument/2006/relationships/image" Target="/ppt/media/image52.png" Id="Ra52d7a6557b8424c" /><Relationship Type="http://schemas.openxmlformats.org/officeDocument/2006/relationships/notesSlide" Target="/ppt/notesSlides/notesSlide52.xml" Id="R7b438c1afb2c43fe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31a752e98b44ef2" /><Relationship Type="http://schemas.openxmlformats.org/officeDocument/2006/relationships/image" Target="/ppt/media/image53.png" Id="R988f08b82edb4e95" /><Relationship Type="http://schemas.openxmlformats.org/officeDocument/2006/relationships/notesSlide" Target="/ppt/notesSlides/notesSlide53.xml" Id="R6593b10af69446f1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40b116e0d244592" /><Relationship Type="http://schemas.openxmlformats.org/officeDocument/2006/relationships/image" Target="/ppt/media/image54.png" Id="R1e00c2acde144d2e" /><Relationship Type="http://schemas.openxmlformats.org/officeDocument/2006/relationships/notesSlide" Target="/ppt/notesSlides/notesSlide54.xml" Id="Rc7a3cf1f9732414a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2d979f767f74d4b" /><Relationship Type="http://schemas.openxmlformats.org/officeDocument/2006/relationships/image" Target="/ppt/media/image55.png" Id="R36c8cfaaf4454c21" /><Relationship Type="http://schemas.openxmlformats.org/officeDocument/2006/relationships/notesSlide" Target="/ppt/notesSlides/notesSlide55.xml" Id="R270e02d740294bb8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4c3a095127c412c" /><Relationship Type="http://schemas.openxmlformats.org/officeDocument/2006/relationships/image" Target="/ppt/media/image56.png" Id="R8c192d439ef14c39" /><Relationship Type="http://schemas.openxmlformats.org/officeDocument/2006/relationships/notesSlide" Target="/ppt/notesSlides/notesSlide56.xml" Id="R74b781573181442b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0de7d4d718c4c3d" /><Relationship Type="http://schemas.openxmlformats.org/officeDocument/2006/relationships/image" Target="/ppt/media/image57.png" Id="R52d78f540186409b" /><Relationship Type="http://schemas.openxmlformats.org/officeDocument/2006/relationships/notesSlide" Target="/ppt/notesSlides/notesSlide57.xml" Id="R3e206420fcea47a5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322ea392ba44a76" /><Relationship Type="http://schemas.openxmlformats.org/officeDocument/2006/relationships/image" Target="/ppt/media/image58.png" Id="R1567fbf6bccc4222" /><Relationship Type="http://schemas.openxmlformats.org/officeDocument/2006/relationships/notesSlide" Target="/ppt/notesSlides/notesSlide58.xml" Id="Rc0306dac57c24eb7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76f34a8f51d492a" /><Relationship Type="http://schemas.openxmlformats.org/officeDocument/2006/relationships/image" Target="/ppt/media/image59.png" Id="R0632dc8a288a44f5" /><Relationship Type="http://schemas.openxmlformats.org/officeDocument/2006/relationships/notesSlide" Target="/ppt/notesSlides/notesSlide59.xml" Id="R1a93c6f7774448e8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3b1f8e589654e03" /><Relationship Type="http://schemas.openxmlformats.org/officeDocument/2006/relationships/image" Target="/ppt/media/image60.png" Id="R742ada5adae54b33" /><Relationship Type="http://schemas.openxmlformats.org/officeDocument/2006/relationships/notesSlide" Target="/ppt/notesSlides/notesSlide60.xml" Id="Re91b9ccc975b4b01" /></Relationships>
</file>

<file path=ppt/slides/_rels/slide61.xml.rels><?xml version='1.0' encoding='UTF-8' standalone='yes'?>
<Relationships xmlns="http://schemas.openxmlformats.org/package/2006/relationships"><Relationship Type="http://schemas.openxmlformats.org/officeDocument/2006/relationships/slideLayout" Target="/ppt/slideLayouts/slideLayout6.xml" Id="R8f919c7cf9d845c4"/><Relationship Type="http://schemas.openxmlformats.org/officeDocument/2006/relationships/image" Target="../media/meyaar_banner_1.png" Id="Rceea824dd4cf4e3a"/><Relationship Type="http://schemas.openxmlformats.org/officeDocument/2006/relationships/image" Target="../media/meyaar_banner_2.png" Id="R5b0153c9e1744a0f"/><Relationship Type="http://schemas.openxmlformats.org/officeDocument/2006/relationships/notesSlide" Target="/ppt/notesSlides/notesSlide61.xml" Id="Rf445623053b64282"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477C27-70F2-4B60-8B3C-C77D2640C0D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a70985a8cb4a94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5000625" y="400050"/>
            <a:ext cx="2190750" cy="1666875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5AA50390-8FC1-4796-BCCF-2ED70CC25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104775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4125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ctr" rtl="1">
              <a:defRPr sz="4125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4125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برنامج إتقان المفردات</a:t>
            </a:r>
          </a:p>
          <a:p xmlns:a="http://schemas.openxmlformats.org/drawingml/2006/main">
            <a:pPr algn="ctr" rtl="1">
              <a:defRPr sz="4125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4125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وتوظيفها</a:t>
            </a:r>
          </a:p>
        </p:txBody>
      </p:sp>
      <p:sp>
        <p:nvSpPr>
          <p:cNvPr id="3" name="body">
            <a:extLst xmlns:a="http://schemas.openxmlformats.org/drawingml/2006/main">
              <a:ext uri="{FF2B5EF4-FFF2-40B4-BE49-F238E27FC236}">
                <a16:creationId xmlns:a16="http://schemas.microsoft.com/office/drawing/2014/main" id="{AB64552D-47DF-49C1-A942-071AF5DA9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25767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55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ctr" rtl="1">
              <a:defRPr sz="255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55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اللغة الإنجليزية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2E024240-8FBB-4B95-ACE6-EA93A9C15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953000"/>
            <a:ext cx="10287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202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ctr">
              <a:defRPr sz="202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202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English Vocabulary Development Program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37FE0FA8-8CB8-4781-A02B-3619AFED3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619750"/>
            <a:ext cx="102870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ctr">
              <a:defRPr sz="187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ctr" rtl="1">
              <a:defRPr sz="18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8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برنامج تحسيني ضمن الخطة التشغيلية</a:t>
            </a:r>
          </a:p>
          <a:p xmlns:a="http://schemas.openxmlformats.org/drawingml/2006/main">
            <a:pPr algn="ctr" rtl="1">
              <a:defRPr sz="18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8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المرحلة المتوسطة، ١٤٤٨ / ١٤٤٩ هـ</a:t>
            </a:r>
          </a:p>
        </p:txBody>
      </p:sp>
    </p:spTree>
    <p:extLst>
      <p:ext uri="{BB962C8B-B14F-4D97-AF65-F5344CB8AC3E}">
        <p14:creationId xmlns:p14="http://schemas.microsoft.com/office/powerpoint/2010/main" val="185143199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BD40BA-A8F9-4A7C-AB41-1D82271FC05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370f3ce7b24c16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A059FB92-BE0A-4718-90A6-785BAF1DB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المحتويات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F5F82F11-D149-4415-A006-4B612123F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02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88463B-550F-4C3E-B9A1-6D9B9C95664B}"/>
              </a:ext>
            </a:extLst>
          </p:cNvPr>
          <p:cNvGraphicFramePr/>
          <p:nvPr/>
        </p:nvGraphicFramePr>
        <p:xfrm>
          <a:off xmlns:a="http://schemas.openxmlformats.org/drawingml/2006/main" x="619125" y="2333625"/>
          <a:ext xmlns:a="http://schemas.openxmlformats.org/drawingml/2006/main" cx="10953750" cy="39052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95500"/>
                <a:gridCol w="8858250"/>
              </a:tblGrid>
              <a:tr h="39052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الشرائح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المحتوى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٣–٥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التعريف بالبرنامج وأهدافه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٦–٨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التشخيص والفئات وبيانات التطبيق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٩–١٣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التنفيذ والمراجعة والدعم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١٤–١٦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الأدوار والأسرة ومنصة مدرستي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١٧–٢٠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القياس والتقويم الزمني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٢١–٣٦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توزيع وحدات الفصل الأول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٣٧–٥٢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توزيع وحدات الفصل الثاني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٥٣–٥٥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الأنشطة والمتابعة وقياس الأثر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390525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6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٥٦–٦٠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6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النماذج والسجلات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980910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DF480E-2E1B-45B5-A256-681F3C7C294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87532f2e6a4f1f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D14B97AC-3127-4E1F-AD1F-7982E5CD9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نبذة عن البرنامج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E3B15578-1907-4EB0-8805-1F8A2F9D1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03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140F7887-5495-47E3-B6DB-C221158FC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428875"/>
            <a:ext cx="10668000" cy="1076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7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برنامج لتحسين مفردات اللغة الإنجليزية في المرحلة المتوسطة، ضمن الخطة التشغيلية للمدرسة.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66D2232D-A292-45CF-A3BA-4DDFC4C42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619500"/>
            <a:ext cx="10668000" cy="1076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7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٣٠ وحدة في فصلين، ترتبط بالمنهج ونتائج التشخيص.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22E8E0BD-9197-410D-8F8C-F5E128D34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810125"/>
            <a:ext cx="10668000" cy="1076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7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7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تعلم صفي وممارسة منزلية ومهام على مدرستي، مع مسار علاجي للمتعثرين.</a:t>
            </a:r>
          </a:p>
        </p:txBody>
      </p:sp>
    </p:spTree>
    <p:extLst>
      <p:ext uri="{BB962C8B-B14F-4D97-AF65-F5344CB8AC3E}">
        <p14:creationId xmlns:p14="http://schemas.microsoft.com/office/powerpoint/2010/main" val="117451412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B2E931-5630-4E95-8439-DDA6DD145CA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f9af0ced9a44ffc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9680EEEF-D6EE-475B-84EE-28108FC28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نواتج التعلم المستهدفة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851F0797-24AE-407F-9800-1166ABD00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04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9850E7-18FA-4EBA-BA62-27BFC94571EB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290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8572500"/>
                <a:gridCol w="2381250"/>
              </a:tblGrid>
              <a:tr h="5715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الأداء الدال على التعلم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المهارة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يربط المفردة بمعناها أو بصورة مناسبة.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الفهم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يقرأ المفردة قراءة مفهومة.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القراءة والنطق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يكتب المفردات من الذاكرة.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الكتابة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يوظف المفردة في جملة أو حوار.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التوظيف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يسترجع المفردات بعد أسبوعين.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الاحتفاظ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285913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87731B-D560-4A97-9271-3A1B28985CA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ddf03743f442ef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8AC04072-227D-49CF-AD05-1C0A64443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مستهدفات البرنامج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1394B7C4-54F3-4D73-A6DC-2F61D0427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05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4A3DC0-F62C-42E2-B880-5ACB72FAFB4E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333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00250"/>
                <a:gridCol w="2952750"/>
                <a:gridCol w="3238500"/>
                <a:gridCol w="2762250"/>
              </a:tblGrid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الوقت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أداة القياس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المستهدف المدرسي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المؤشر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نهاية كل فصل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اختبار بعدي متكافئ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بلوغ ٨٠٪ فأكثر لدى ٧٥٪ من الطلاب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الإتقان العام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نهاية كل فصل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مقارنة القبلي والبعدي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زيادة متوسط الشعبة ٢٠ نقطة مئوية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النمو في الأداء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كل أربعة أسابيع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فحوص فردية وسجل الإتقان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تحقيق معيار الخروج لدى ٦٠٪ من الفئة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انتقال فئة الدعم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أسبوعيًا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مدرستي أو البديل الورقي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إنجاز ٨٥٪ من المهام المسندة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إنجاز المهام القصيرة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349152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9B7E1D-868E-4266-B1DA-6AAC5079A3D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03def567254b2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521EA210-E632-4EED-A45C-3396F0CF2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الفئات ومسارات التعلم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70168140-AA3F-4A77-94FC-20F62D4C1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06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F09358-9ABA-4F03-9DD5-16DC64F72003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2385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4953000"/>
                <a:gridCol w="3905250"/>
                <a:gridCol w="2095500"/>
              </a:tblGrid>
              <a:tr h="80962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التدريب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معيار الدخول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المسار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80962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٦–١٠ مفردات أسبوعيًا في مجموعة صغيرة.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أقل من ٦٠٪ قبليًا، أو أقل من ٧٠٪ في فحصين متتاليين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الدعم العلاجي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80962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تدريب على الفهم والقراءة والكتابة والتوظيف.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من ٦٠٪ إلى أقل من ٨٠٪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التأسيس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80962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جمل موسعة وحوارات وإثراء اختياري.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٨٠٪ فأكثر مع نجاح في مهمة توظيف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الإتقان والإثراء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997382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DBA84D-D036-45E4-BBAD-E9EFDA5CBA0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abbd790da44f4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5F731722-F1E3-455E-B4B5-DB039196B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التشخيص القبلي والبعدي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033B0643-1D21-4582-B7FE-D427CEC72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07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BF0334CE-CF33-40C1-9A06-0E90B2037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428875"/>
            <a:ext cx="10668000" cy="828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٣٠ درجة: ١٠ للفهم، و١٠ للقراءة، و٥ للكتابة، و٥ للتوظيف.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AA93A825-163C-47B5-BA26-D9F662473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371850"/>
            <a:ext cx="10668000" cy="828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تشخيص في الأسبوع الأول لتحديد الكلمات غير المتقنة ونوع الخطأ.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E24EB18B-53B7-41D1-ABAF-BDA190ECB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314825"/>
            <a:ext cx="10668000" cy="828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اختبار بعدي متكافئ في المهارات والصعوبة والدرجات، ببنود مختلفة.</a:t>
            </a:r>
          </a:p>
        </p:txBody>
      </p:sp>
      <p:sp>
        <p:nvSpPr>
          <p:cNvPr id="7" name="body">
            <a:extLst xmlns:a="http://schemas.openxmlformats.org/drawingml/2006/main">
              <a:ext uri="{FF2B5EF4-FFF2-40B4-BE49-F238E27FC236}">
                <a16:creationId xmlns:a16="http://schemas.microsoft.com/office/drawing/2014/main" id="{C10072ED-A7CC-4395-BE62-ECBCD47AD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257800"/>
            <a:ext cx="10668000" cy="828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النمو = النسبة البعدية − القبلية. الانتقال من ٤٠٪ إلى ٧٠٪ يعني ٣٠ نقطة مئوية.</a:t>
            </a:r>
          </a:p>
        </p:txBody>
      </p:sp>
    </p:spTree>
    <p:extLst>
      <p:ext uri="{BB962C8B-B14F-4D97-AF65-F5344CB8AC3E}">
        <p14:creationId xmlns:p14="http://schemas.microsoft.com/office/powerpoint/2010/main" val="132556817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CB061B-7B0B-43C0-A4F7-C8529BB55D3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fd924e5c6c4570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C7928206-CF0A-4AE7-A226-B098DF622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بيانات تطبيق البرنامج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823BD1F6-49EA-490A-A8D5-8704971C6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08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0F6686-1BEC-4B36-8ECF-D6181B7D28A1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76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7239000"/>
                <a:gridCol w="3714750"/>
              </a:tblGrid>
              <a:tr h="496661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البيانات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البيان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6661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المدرسة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6661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الصف / الشعبة / عدد الطلاب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6661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معلم المادة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6661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المتابعة والإشراف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6661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تاريخ بدء التطبيق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6661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اعتماد مدير المدرسة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254435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B56CD8-AFFA-43D7-B09E-CE547D27868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14fc8e7b1940c2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C0278889-BDAC-46F0-9562-6366CDAA0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الروتين اليومي للحصة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8FD79F99-0EB3-42E3-9DEB-1F75EC830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09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B6728E-5AB5-4F68-BD65-E3F9ED08FAE7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333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619250"/>
                <a:gridCol w="6858000"/>
                <a:gridCol w="2476500"/>
              </a:tblGrid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الزمن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الممارسة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الإجراء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دقيقتان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استرجاع دون نظر، ثم تصحيح.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استرجاع سابق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 دقائق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عرض الكلمة ونطقها ومعناها ومثالها.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تعليم صريح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 دقائق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قراءة وكتابة وتوظيف في سياق.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ممارسة موجهة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دقيقتان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مهمة قصيرة لتحديد الإتقان والدعم.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بطاقة خروج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3250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3B2ABFC-E969-4CFC-8164-B1EE3D1E922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9905ce91804fb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649922FA-E4FA-44C6-BB81-5B0C743F2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تنظيم الأسبوع التعليمي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29077D66-B3C4-41AD-8322-93CA70214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10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F4E73232-11A8-4DC9-8C42-CD9E397A9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4288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الأحد–الأربعاء: ٨–٢٠ مفردة بحسب المستوى والحصص، بحد أقصى خمس في اللقاء.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93D62834-9640-4A2D-9FA4-98E3019AB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3623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آخر حصة: مراجعة وتقويم، يشملان كلمات سابقة. الإثراء للمتقنين.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DBD8EB93-6368-445F-A775-E42F7341E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2957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الأسبوع المختصر: تخفيض الكلمات الجديدة، وتوزيع الفائت على أسابيع لاحقة.</a:t>
            </a:r>
          </a:p>
        </p:txBody>
      </p:sp>
      <p:sp>
        <p:nvSpPr>
          <p:cNvPr id="7" name="body">
            <a:extLst xmlns:a="http://schemas.openxmlformats.org/drawingml/2006/main">
              <a:ext uri="{FF2B5EF4-FFF2-40B4-BE49-F238E27FC236}">
                <a16:creationId xmlns:a16="http://schemas.microsoft.com/office/drawing/2014/main" id="{D2D5F95C-4A21-4C6B-8B77-CB57D2B9F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2292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تعبير وظيفي واحد في كل لقاء، يستخدمه الطالب في موقف مناسب.</a:t>
            </a:r>
          </a:p>
        </p:txBody>
      </p:sp>
    </p:spTree>
    <p:extLst>
      <p:ext uri="{BB962C8B-B14F-4D97-AF65-F5344CB8AC3E}">
        <p14:creationId xmlns:p14="http://schemas.microsoft.com/office/powerpoint/2010/main" val="107289282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FDA595-7D7B-4B18-B80D-B9C5C302900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d2c434d56d4961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F2F355A1-43D5-4B40-B598-00EA68236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المراجعة المتباعدة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4BF54BB9-8A69-463E-99C5-B3766DBDA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11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923B26-FEF9-4C59-850F-2FCAE297F995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333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667000"/>
                <a:gridCol w="6096000"/>
                <a:gridCol w="2190750"/>
              </a:tblGrid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الشاهد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نوع الممارسة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الموعد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بطاقة خروج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استرجاع كلمة ومعناها دون نسخ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اللقاء التالي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فحص أسبوعي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قراءة وكلمة في جملة جديدة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بعد أسبوع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سجل الاحتفاظ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عينة من الكلمات السابقة في سياق مختلف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بعد أسبوعين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نتيجة الفحص التراكمي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مراجعة تراكمية ومهمة تواصلية قصيرة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بعد أربعة أسابيع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135414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7022BC8-CD69-421C-9EE7-AD95697E292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6ba1e3230649e4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7928875E-CF14-494E-97E9-E266423C2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مسار الدعم العلاجي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73A99E34-17C3-4CB7-93CD-C2CCA9B0C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12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DBFD29CC-1C57-4EEE-9473-4343DE26E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4288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لقاءان أسبوعيًا في مجموعة صغيرة، ١٠ دقائق لكل لقاء، ضمن الحصة أو الدعم المعتمد.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EB3448E7-ED5D-4EAE-B34D-D9D0E48F1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3623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٦–١٠ مفردات أسبوعيًا، مع معنى واضح ونموذج نطق وتجزئة صوتية وتدريب متكرر.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36A60E33-C70C-41FD-A174-E20A42BAD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2957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تزاد الكلمات بعد الإتقان. يدعم الزميل التدريب، ويقيّم المعلم الأداء.</a:t>
            </a:r>
          </a:p>
        </p:txBody>
      </p:sp>
      <p:sp>
        <p:nvSpPr>
          <p:cNvPr id="7" name="body">
            <a:extLst xmlns:a="http://schemas.openxmlformats.org/drawingml/2006/main">
              <a:ext uri="{FF2B5EF4-FFF2-40B4-BE49-F238E27FC236}">
                <a16:creationId xmlns:a16="http://schemas.microsoft.com/office/drawing/2014/main" id="{07967A54-A2B3-4477-A2EC-7808E46ED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2292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الخروج من الدعم: ٧٠٪ فأكثر في فحصين متتاليين، واحتفاظ لا يقل عن ٧٠٪ بعد أسبوعين.</a:t>
            </a:r>
          </a:p>
        </p:txBody>
      </p:sp>
    </p:spTree>
    <p:extLst>
      <p:ext uri="{BB962C8B-B14F-4D97-AF65-F5344CB8AC3E}">
        <p14:creationId xmlns:p14="http://schemas.microsoft.com/office/powerpoint/2010/main" val="14504504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E14AC5-F0B6-47A9-9025-F2FDA01EBE3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01e4573bab4f14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BB54A1B7-44E6-46FA-B4D9-1BE453280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قرارات المتابعة العلاجية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22AF299E-E378-4BB4-9988-7639D87F6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13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3C839555-CBED-49F4-A33E-A3E7C45CD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4288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تكرار الخطأ: تحديد المهارة وإعادة تعليمها بطريقة مختلفة.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2E612B4D-8467-407A-A1EB-449F4C46B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3623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دون تقدم بعد أربعة أسابيع: تعديل صعوبة الكلمات وحجم المهمة وطريقة التدريب.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B22C2873-F08C-4301-91F6-C9CD4C328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2957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استمرار صعوبات القراءة رغم الدعم: دراسة الحاجة إلى تقييم متخصص مع فريق المدرسة.</a:t>
            </a:r>
          </a:p>
        </p:txBody>
      </p:sp>
      <p:sp>
        <p:nvSpPr>
          <p:cNvPr id="7" name="body">
            <a:extLst xmlns:a="http://schemas.openxmlformats.org/drawingml/2006/main">
              <a:ext uri="{FF2B5EF4-FFF2-40B4-BE49-F238E27FC236}">
                <a16:creationId xmlns:a16="http://schemas.microsoft.com/office/drawing/2014/main" id="{9A2E2309-93F3-4E84-B26F-C4AE1C408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2292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0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0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قرار الدعم يعتمد على الأداء الصفي، وتسانده نتائج مدرستي.</a:t>
            </a:r>
          </a:p>
        </p:txBody>
      </p:sp>
    </p:spTree>
    <p:extLst>
      <p:ext uri="{BB962C8B-B14F-4D97-AF65-F5344CB8AC3E}">
        <p14:creationId xmlns:p14="http://schemas.microsoft.com/office/powerpoint/2010/main" val="1149034478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2CE64E-3F31-4E5F-ACFB-490FFB73759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de40c24b8b4eb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2EDB2667-A998-4EE9-9E67-1F42FEA25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الأدوار والمسؤوليات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FDDA95EA-47C6-489F-A3DB-4E8E88206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14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4F6989-9733-4456-BB3F-42E4A10BFAFA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76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8001000"/>
                <a:gridCol w="2952750"/>
              </a:tblGrid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مسؤوليته في التنفيذ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المسؤول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التشخيص والتعليم والتغذية الراجعة وقياس الأثر.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معلم اللغة الإنجليزية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توحيد القياس ومراجعة النتائج وتنسيق الدعم.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رئيس القسم / منسق المادة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متابعة التنفيذ والاحتياجات كل أسبوعين.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وكيل الشؤون التعليمية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توفير الدعم ومتابعة المؤشرات والتكريم.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مدير المدرسة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الممارسة المنتظمة وإبلاغ المعلم بالتعثر.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الطالب والأسرة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37151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8A8688-6CFC-41EA-90E2-992B5A2010A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626498c5b64595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C625BAD1-1D95-4085-8CA9-2F59991B7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دور الأسرة في التعلم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A8C6176B-8416-42FC-AA4E-60A3EAF0F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15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028E48C9-9A75-4C6F-BB21-9BD06A8D6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4288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يشارك المعلم الكلمات ونموذج النطق بداية الأسبوع.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3066945E-6239-45CB-8DA9-1D3B42660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3623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خمس دقائق في ثلاثة أيام: استماع واسترجاع وتصحيح.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FD62F33F-B6A5-47E2-A5DE-C748B4E6C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2957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سؤال عن المعنى أو جملة قصيرة، وتشجيع التحسن.</a:t>
            </a:r>
          </a:p>
        </p:txBody>
      </p:sp>
      <p:sp>
        <p:nvSpPr>
          <p:cNvPr id="7" name="body">
            <a:extLst xmlns:a="http://schemas.openxmlformats.org/drawingml/2006/main">
              <a:ext uri="{FF2B5EF4-FFF2-40B4-BE49-F238E27FC236}">
                <a16:creationId xmlns:a16="http://schemas.microsoft.com/office/drawing/2014/main" id="{71CE765A-68AF-40D7-A7F5-8FCF5B95C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2292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تسجيل الممارسة والتعثر دون حل المهمة عن الطالب. لا تشترط إجادة الأسرة للإنجليزية.</a:t>
            </a:r>
          </a:p>
        </p:txBody>
      </p:sp>
    </p:spTree>
    <p:extLst>
      <p:ext uri="{BB962C8B-B14F-4D97-AF65-F5344CB8AC3E}">
        <p14:creationId xmlns:p14="http://schemas.microsoft.com/office/powerpoint/2010/main" val="341245886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776B8F-F965-412A-B550-5ABC9CF074F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1a38d52cbd409b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B53C5605-E47F-4742-8B12-E00C38031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تفعيل منصة مدرستي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38F7CA51-9163-436D-BD15-94CE13A4B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16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466AE8-2B8D-44AB-AE70-755374776C53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290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333750"/>
                <a:gridCol w="5619750"/>
                <a:gridCol w="2000250"/>
              </a:tblGrid>
              <a:tr h="6858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أثرها في المتابعة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المهمة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الموعد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858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مرجع واحد للطالب والأسرة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نشر الكلمات ونموذج النطق في مصادر الدرس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بداية الوحدة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858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كشف التعثر وتقديم ملاحظة فردية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واجب من ٣–٥ بنود للفهم أو الكتابة أو التوظيف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منتصف الأسبوع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858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مقارنة الإنجاز الرقمي بالأداء الفعلي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فحص للكلمات، مع تحقق شفهي في الصف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نهاية الأسبوع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858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استمرار المشاركة والقياس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بديل ورقي مكافئ ورصد نتيجته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عند تعذر الوصول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419637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46EFBD-3D02-469A-A04A-706A19D3F7E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60acce89304f33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86BFCA3D-57FE-47CB-AB6E-9D9CD404D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الفحص الأسبوعي ودرجة الإتقان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B7C317CB-5D7B-40F9-8225-E33F78CF5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17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0C90EF-73F9-4545-A283-1092FFA87049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76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7143750"/>
                <a:gridCol w="1524000"/>
                <a:gridCol w="2286000"/>
              </a:tblGrid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مثال للأداة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الدرجة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المهارة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مطابقة كلمة بمعنى أو صورة أو موقف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9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فهم المعنى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ملاحظة القراءة خلال الأسبوع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9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القراءة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كتابة مفردتين من الذاكرة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9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الكتابة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إكمال سياق أو إنتاج جملة قصيرة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9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التوظيف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الإتقان من ٨ درجات فأكثر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950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١٠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95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المجموع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682136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B1F040-4C29-4206-98E0-ECCF4F25875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cff52928bf44bd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5CCD2390-6860-4AFB-BD94-3D1424B80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الجدول الزمني للفصلين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045EA24E-9BBE-4E0F-BC38-4115387E8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18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47BC07-476B-451D-9AC6-18FB2095BA01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76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714750"/>
                <a:gridCol w="3714750"/>
                <a:gridCol w="3524250"/>
              </a:tblGrid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الفصل الثاني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الفصل الأول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المرحلة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١٧–٢١ يناير ٢٠٢٧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٢٣–٢٧ أغسطس ٢٠٢٦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التشخيص والتهيئة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٢–١٦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٢–١٦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تنفيذ الوحدات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٦ و١١ و١٦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٦ و١١ و١٦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مراجعات تراكمية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١٧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١٧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مراجعة شاملة واحتفاظ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١٣–١٧ يونيو ٢٠٢٧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٢٧–٣١ ديسمبر ٢٠٢٦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قياس بعدي وتقرير أثر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477091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DB2674-9682-4FED-AD53-EE83A9414D0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f42136782c49e8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2FE03291-A08F-4E04-81C4-AB4EDD593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إجازات الفصل الأول وتنظيم التعلم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2BD4E450-E669-4190-BA39-82A9210D2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19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4F5860-F611-4FD3-BFC5-B4D86006BD38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3813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4476750"/>
                <a:gridCol w="4572000"/>
                <a:gridCol w="1905000"/>
              </a:tblGrid>
              <a:tr h="67627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الأثر على البرنامج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التاريخ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الإجازة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7627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5 مختصر (3 أيام)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 23 إلى السبت 26 سبتمبر 2026 (12–15 ربيع الآخر)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 الوطني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7627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10 مختصر (4 أيام)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 25 أكتوبر 2026 (14 جمادى الأولى)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إجازة إضافية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7627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توقف أسبوع، ثم استئناف المراجعة الاثنين ٣٠ نوفمبر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الجمعة 20 إلى السبت 28 نوفمبر 2026 + الأحد 29 نوفمبر (إجازة إضافية)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إجازة الخريف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76275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فاصل بين الفصلين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الخميس 7 يناير (إجازة إضافية) والجمعة 8 إلى السبت 16 يناير 2027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منتصف العام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594502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7F472F-A053-4870-851A-536FF8EC962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9ef1ba5c4f465c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CF159CA0-1C2A-4F2D-8679-FAA3E7CFA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إجازات الفصل الثاني وتنظيم التعلم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AEDB7B1F-244B-4651-86D6-96524F395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20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36E931-9959-444F-8102-10C418BC5F2D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333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4476750"/>
                <a:gridCol w="4572000"/>
                <a:gridCol w="1905000"/>
              </a:tblGrid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الأثر على البرنامج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التاريخ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الإجازة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6 مختصر (3 أيام: الثلاثاء – الخميس)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الجمعة 19 إلى الاثنين 22 فبراير 2027 (12–15 رمضان 1448 هـ)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يوم التأسيس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يتوقف البرنامج أسبوعين، ويعود الأحد 14 مارس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الجمعة 26 فبراير إلى السبت 13 مارس 2027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عيد الفطر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11 مختصر (4 أيام)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 11 أبريل 2027 (4 ذو القعدة 1448 هـ)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إجازة إضافية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يتوقف البرنامج أسبوعين، ويعود الأحد 23 مايو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الجمعة 7 إلى السبت 22 مايو 2027 (1–16 ذو الحجة 1448 هـ)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عيد الأضحى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9929220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FD4BBF-F942-4995-A670-08DAA07654C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2910ed8df34d7d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A886EC81-2662-4689-8522-9EC0F9734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توزيع وحدات الفصل الأول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6BACDA3C-7D5E-404C-8246-F1DA3DEEF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21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3A937F-6378-4D02-898D-8774470BCB79}"/>
              </a:ext>
            </a:extLst>
          </p:cNvPr>
          <p:cNvGraphicFramePr/>
          <p:nvPr/>
        </p:nvGraphicFramePr>
        <p:xfrm>
          <a:off xmlns:a="http://schemas.openxmlformats.org/drawingml/2006/main" x="619125" y="2428875"/>
          <a:ext xmlns:a="http://schemas.openxmlformats.org/drawingml/2006/main" cx="10953750" cy="3333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8667750"/>
                <a:gridCol w="2286000"/>
              </a:tblGrid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التنفيذ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المحطة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٢٣–٢٧ أغسطس ٢٠٢٦: تشخيص من ٣٠ درجة، وتعريف بالبرنامج، وتحديد فئة الدعم.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الوحدات ١–١٥، مع فحوص تراكمية في الأسابيع ٦ و١١ و١٦.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٢–١٦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٢٠–٢٤ ديسمبر ٢٠٢٦: مراجعة شاملة، وقياس احتفاظ، وإعادة تعليم المفردات غير المتقنة.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١٧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٢٧–٣١ ديسمبر ٢٠٢٦: قياس بعدي متكافئ، وتقرير أثر، وتكريم التحسن والإتقان.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١٨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3719701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4260317-3F95-49AA-9F89-AD8E51079E7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95d07ca7b14a72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214A9143-2E0D-47C6-98E8-CBFA28A6B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المدرسة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DC2881F1-5750-4863-9E4A-E3922FDCD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22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06B81949-D816-466D-8B00-2EAB555A7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School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C06D3BBF-B6F9-486F-A46A-3BE6DC256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2، وحدة 1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6F4C72E1-DC58-4C06-B101-B8AD33D25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30 أغسطس – 3 سبتمبر 2026  /  17 – 21 ربيع الأول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EEA818B-6C35-43C6-B595-3A9ECEE86364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bell – playground – flag – school – day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learn – teach – study – write – listen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principal – computer – eraser – clean – sports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history – math – science – geography – art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E9D7235C-FC4E-4421-99E9-6A724360F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72F345A4-5C7A-499F-B0AD-ECAA913D0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95FBD154-2D42-40C1-8B52-B8D7BBEF1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am a student.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CF3ACB8B-6C53-4C87-98D6-764805FE2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go to ________ School.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9E176C17-C8E2-4F0A-AD74-131F27B5D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like school. It is good.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AA7CB6A5-1085-4AD1-9AEF-4BA0CC32B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like science.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6B45CAB1-F6D0-4106-A498-ABDBDCAE4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don't like math.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50712E4D-CD92-4639-985E-319D30818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C9315779-C466-4489-A6EC-835BEF077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Arabic – English – read – speak – understand</a:t>
            </a:r>
          </a:p>
        </p:txBody>
      </p:sp>
    </p:spTree>
    <p:extLst>
      <p:ext uri="{BB962C8B-B14F-4D97-AF65-F5344CB8AC3E}">
        <p14:creationId xmlns:p14="http://schemas.microsoft.com/office/powerpoint/2010/main" val="1826496042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758D8BD-9FC9-4EF8-B864-3C1744FCDB0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e52fa9677d432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352AD4AD-E745-4275-8F3A-53E33D0D2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المدرسة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BCA2BBE1-0A06-4EB8-AAA1-7384C5F6B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23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3B19EE4E-1246-4A8B-A1CA-4680B9E5C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School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15A074C1-9364-4721-B6A1-923A75EE2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3، وحدة 2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12172417-5DF7-4A4E-AAA1-3645C8EE5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6 – 10 سبتمبر 2026  /  24 – 28 ربيع الأول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9D6E05-0795-4C4F-8311-57E5163D4A2A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classroom – period – lesson – pen – pencil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vice principal – ruler – board – desk – chair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table – book – notebook – subject – student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timetable – bag – teacher – pupil – holiday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5A0575A7-AF93-41C4-A4FF-FDA0AF8EF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6C0FDFF2-7D08-4C87-8192-CC4587946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84C00C01-4A41-454F-8A54-E45B129CE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Open your book. – Close your book.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16332E7E-59D1-4764-B9FD-143109B30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Stand up. – Sit down.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987DA30D-C5F9-4492-BB18-B13C6B316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Listen carefully. Come in.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F2A93B2D-012C-4498-9C1D-B4E3BDE3B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Stop talking. Don't make noise.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C732F0EF-14A9-44E7-A500-CDC0714B2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your favorite subject?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699C4484-A93E-43CB-A714-44C58E4C6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308BBD7C-7667-4C6E-869B-0A72B0BA1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weekend – library – office – lab – canteen</a:t>
            </a:r>
          </a:p>
        </p:txBody>
      </p:sp>
    </p:spTree>
    <p:extLst>
      <p:ext uri="{BB962C8B-B14F-4D97-AF65-F5344CB8AC3E}">
        <p14:creationId xmlns:p14="http://schemas.microsoft.com/office/powerpoint/2010/main" val="13033844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9F5C3BF-7C91-4BAB-96C3-C69697C57E7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3036832a6744a7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40FEE032-886A-447B-8CBE-842E2F47D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أجزاء الجسم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02EB55DB-3AA9-4A19-B02E-62F67A6D1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24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00A8CBA5-3D04-4397-BECB-F67125E76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Body Parts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87B6083F-070F-499E-8E33-B82DC7B2E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4، وحدة 3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4CABD6E1-FAF9-48E4-B66F-5BE508AFC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13 – 17 سبتمبر 2026  /  2 – 6 ربيع الآخر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0820829-14CD-4F7A-B149-043F62F79F1B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body – finger – hand – head – arm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leg – toe – shoulder – mouth – neck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teeth – eye – back – blood – bones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chest – hair – ear – nose – heart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86613704-D851-41E2-B275-CB4CFEA44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4DE2A00B-6972-46B0-A013-CA7D2FD7A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5F76C1C9-6846-4C2F-BA25-E94A67B05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many teeth (eyes – ears) do you have?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92DE7C4D-C38D-466B-832E-582901075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two eyes and two ears.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4812F241-E53D-4F9A-AD93-0EA8A545B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Wash your hands before eating.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F72A2267-7A9B-4155-B091-E3A53D700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2 shoulders.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82C584EB-C8F2-435F-B7A6-643D94257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10 fingers.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405239DD-6A89-4847-9A3D-03371050B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F20EA1CB-718B-443E-9FBB-A2D8DA6D3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lips</a:t>
            </a:r>
          </a:p>
        </p:txBody>
      </p:sp>
    </p:spTree>
    <p:extLst>
      <p:ext uri="{BB962C8B-B14F-4D97-AF65-F5344CB8AC3E}">
        <p14:creationId xmlns:p14="http://schemas.microsoft.com/office/powerpoint/2010/main" val="17828143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81BB77B-DBBD-4CBE-88D9-80E09D76483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fe9ed14d4e46dc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EF5FEE58-69F4-4E1E-90F6-FC77E581F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أجزاء الجسم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D9DA08C1-68D3-4B4F-A6ED-2EFAC0949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25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B90A91E6-96AC-47B3-8FA1-1B70EC4C0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Body Parts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3F26F099-352B-4396-8405-DD39971F7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5، وحدة 4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E39AE5B4-CA77-468C-AB4F-ABDCD00F5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20 – 24 سبتمبر 2026  /  9 – 13 ربيع الآخر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D42F3E-3135-4EA0-9583-54A20F205211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wrist – ankle – elbow – knee – forehead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face – beard – moustache – nail – liver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kidney – stomach – tongue – touch – skin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hear – smell – see – talk – walk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الأربعاء*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0FFFA710-7924-4398-9656-A2D863250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779FF18C-C4D0-4C98-8FE4-8521FD4B0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4FC85C45-3B83-4AD2-A3DE-1FC8E7CF7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use my lips to speak.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6498A272-B5DB-4A1F-B3F9-A0D516F1F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hear with my ears.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BED46D90-BFC2-4E1F-9FF1-7CE8F3D24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smell with my nose.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FA74BFD1-827D-4183-9473-F9708AA1D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see with my eyes.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1B647E3A-33BE-4687-ACE9-D321EEEE1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walk with my legs.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51ABB3B0-3A86-4508-84A7-28A1E6F37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* إجازة، مع خفض المفردات الجديدة لهذا الأسبوع</a:t>
            </a:r>
          </a:p>
        </p:txBody>
      </p:sp>
    </p:spTree>
    <p:extLst>
      <p:ext uri="{BB962C8B-B14F-4D97-AF65-F5344CB8AC3E}">
        <p14:creationId xmlns:p14="http://schemas.microsoft.com/office/powerpoint/2010/main" val="1661626505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056F623-FECD-488E-8AA7-767372D6150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2b63b51f10404e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2591BAD3-9D76-4101-BDEA-034F7BBBB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المنزل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9281A48E-3021-4506-9BCE-A1E8F5372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26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82EF4CA8-3854-4DCC-A234-DA933B94C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House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81DA2989-1B62-48FA-AB79-374F54549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6، وحدة 5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CB2F227D-99DC-4FDF-8250-04C7EFDF6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27 سبتمبر – 1 أكتوبر 2026  /  16 – 20 ربيع الآخر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956873-D206-496C-856F-E8C931AB23B5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house – bedroom – living room – bathroom – hall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kitchen – dining room – floor – window – curtains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sofa – vase – carpet – closet – drawer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cup – door – fork – spoon – knife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C165199E-B155-49CC-AD5C-494E3E514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B21E728C-9B48-4B17-AD60-DC9EF9B23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D0B807D1-4D7D-4C4B-BA20-37628D275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Open the door. Close the door.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E50BF05D-1DCD-4FB8-8A56-832BFFAC1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Turn on the light. Turn off the light.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64AFB059-773D-4203-86BC-F7534200C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Is there anything I can do?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EF51A0CD-5FA4-4734-BF29-9B1A84CD2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It is time for breakfast.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D463148E-62E3-4581-87A9-5D5F6AF3A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Would you like to drink tea or coffee?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AD03CB82-F3CD-459B-8E9E-E468F8AC11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فحص تراكمي على الوحدات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1347783345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2CD30D5-F359-423A-AC02-FB8E0B0FA28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3b570df424467c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E52161D9-0B0C-41C0-8224-5F2AC3610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المنزل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59F21F23-3484-4755-B4AF-79FCDDBE1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27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8F7B954D-5022-49A2-B205-4E893FACE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House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D974E302-D3BA-4C59-B15D-7B130E44A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7، وحدة 6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30B626EC-0588-4617-B621-6928943AA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4 – 8 أكتوبر 2026  /  23 – 27 ربيع الآخر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D7A012-2353-42A7-8E72-944BDA37AE01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plate – cupboard – bed – blanket – mirror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towel – soap – brush – fridge – oven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washing machine – dishwasher – blender – kettle – microwave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wall – dresser – lamp – A/C – glass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0AAB393D-28FA-46C9-9DFB-9A27CAA03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5104D82C-2E90-4EF1-9ECE-3AE4C90DA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2A053001-47BD-4DAA-869C-F95FBAB57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sleep?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57497BDE-1A06-4590-94B7-BBA94D3AE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eat?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87F437EF-4563-418E-A26F-8FEBF8FA7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watch TV?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C5A874D5-53C3-4038-892E-20A4EE33A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cook?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FEEEEAE5-9AF3-4930-82F7-4E5CB3D52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help my family at home.</a:t>
            </a:r>
          </a:p>
        </p:txBody>
      </p:sp>
    </p:spTree>
    <p:extLst>
      <p:ext uri="{BB962C8B-B14F-4D97-AF65-F5344CB8AC3E}">
        <p14:creationId xmlns:p14="http://schemas.microsoft.com/office/powerpoint/2010/main" val="1851164345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73B4470-CAB7-44A2-B0BE-EE48955EEAB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bebaf60207446e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1D9E75B1-2504-41E1-AC9C-53E8521A0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الأسرة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B493A3E6-44B5-4B60-909D-D37A15F13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28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E18C5B6D-6513-4A45-A35A-82B142ABA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Family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349D09FA-BDFA-436A-9F10-6FF102224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8، وحدة 7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4B9DB115-BDB4-429E-A767-DF69E8406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11 – 15 أكتوبر 2026  /  30 ربيع الآخر – 4 جمادى الأولى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9DF335A-ABF4-4AEE-9654-004EDE4FF1A3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family – mother – father – brother – sister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uncle – aunt – grandfather – grandmother – cousin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son – daughter – husband – wife – stepmother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friend – nephew – stepfather – stepson – grow up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A66F1781-8C92-409A-873F-B9788A902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05FF0BF8-36DF-4D7A-941C-158B68299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D04B4A04-E03A-4014-B821-D0B0567F6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love my family.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CB0BEDF7-AEBB-434B-9732-816F93699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many brothers (sisters) do you have?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E6A3B9E1-C680-4295-80E4-96A17971A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does your father (mother) do?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16E40DEC-8699-444A-9D14-60BF09863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are you?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A33113B1-B5E0-49A2-B0E0-CB856A3B4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old are you?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E00FA3F7-A845-4DE9-ACAD-98BD6231B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مسابقة التهجئة</a:t>
            </a:r>
          </a:p>
        </p:txBody>
      </p:sp>
    </p:spTree>
    <p:extLst>
      <p:ext uri="{BB962C8B-B14F-4D97-AF65-F5344CB8AC3E}">
        <p14:creationId xmlns:p14="http://schemas.microsoft.com/office/powerpoint/2010/main" val="26320342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1C3192-44AC-47C6-BC15-B860F3AA19F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8398919e924c97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7F456957-3DDF-40E9-8895-B74462E95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الملابس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34217587-13B2-4A19-9EA2-1B3A829B0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29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B3C981A1-9956-43ED-BF87-FB65DBF1F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Clothing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EC441FA0-082C-480A-B76C-E1AA2FCEB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9، وحدة 8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EF8C7070-F66C-4D33-AD80-FF7912141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18 – 22 أكتوبر 2026  /  7 – 11 جمادى الأولى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B2FA18-AE56-48F1-9BF6-0DD93C31F73C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tie – suit – skirt – shirt – underwear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dress – pajamas – socks – sandals – thobe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clothes – trousers – shorts – jeans – shoes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wallet – scarf – T-shirt – blouse – slippers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2C6E9889-3714-4807-BF37-8D806ECEC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4E50FDF2-EC8F-477F-AA32-E095EFB2A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76569846-95B3-43BD-84A4-F7DAE0022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 you wear?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7B3C81AC-11AA-4195-B580-8C800DF8F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wear a white (black …) thobe (shirt …).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0F91C326-AC71-4BD8-A36C-7BB491E24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bought brown (black …) shoes (trousers).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E0AABF80-6C5D-40C0-B58E-6F00B8855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is your favorite color?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8DA217FE-4A58-43DD-A0F5-8EE92CE62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My favorite color is green.</a:t>
            </a:r>
          </a:p>
        </p:txBody>
      </p:sp>
    </p:spTree>
    <p:extLst>
      <p:ext uri="{BB962C8B-B14F-4D97-AF65-F5344CB8AC3E}">
        <p14:creationId xmlns:p14="http://schemas.microsoft.com/office/powerpoint/2010/main" val="1280964442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4F42F35-CF19-4039-9A7C-4006118A0E9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2e088abd0b4cbe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329C6942-E5C1-4ECC-8FFD-C988A855A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الملابس والألوان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17CE2D41-8020-4879-8E5D-FF67BEBFF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30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9C00F54E-F236-49E8-B539-5B2CE5B47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Clothing &amp; Colors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02129A25-DB95-4DF2-89ED-F59DF0805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10، وحدة 9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77CD843C-A703-4A32-8375-037A36B0A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25 – 29 أكتوبر 2026  /  14 – 18 جمادى الأولى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42C9196-1848-4D01-93E8-F3813025E166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coat – belt – glasses – hat – jacket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الأحد*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cap – gloves – white – black – blue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brown – green – yellow – grey – golden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red – purple – silver – dark – light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2714ABEC-AD36-46C5-BF84-D4D3C7962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D9F1A256-CF13-404F-8FA7-AC677874C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431C69BB-FE6B-450D-A711-7A008E750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color is the Saudi flag?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EC3233C0-37FA-4216-B887-0DEF46729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color is a tomato?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896966D9-85AD-4ADA-8E45-87AF4CBF3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color is a banana?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45C91B6C-0C0E-4832-B8A3-44BDCD425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color is the sky (sea)?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DEA1F251-03FA-4D5C-8F43-B84D8ED5B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color is your thobe?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D3684035-4446-4010-9D43-EE9C9007D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* إجازة، مع خفض المفردات الجديدة لهذا الأسبوع</a:t>
            </a:r>
          </a:p>
        </p:txBody>
      </p:sp>
    </p:spTree>
    <p:extLst>
      <p:ext uri="{BB962C8B-B14F-4D97-AF65-F5344CB8AC3E}">
        <p14:creationId xmlns:p14="http://schemas.microsoft.com/office/powerpoint/2010/main" val="642549706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362A92E-C027-4533-98A1-C96AEF4EFC2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521bf17a9c46d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02CD9511-0AEF-4726-8DA9-8755C07F7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الوقت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E96083F9-B786-4ADD-941C-7F08EAAEF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31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56DC67C9-C821-48C7-AD82-909ED58B5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Time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E130ADFE-7A11-46CF-8CE5-A5534024E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11، وحدة 10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71869D9F-AABF-4CAA-AEDD-725C748B3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 – 5 نوفمبر 2026  /  21 – 25 جمادى الأولى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32DAFBE-E1DF-4BD3-9202-934C204E8F80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clock – watch – hour – minute – time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second – half – quarter – to – past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before – after – early – late – midnight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o'clock – afternoon – evening – today – now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F84253E0-D120-41D5-9883-D7950C85F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C84BE451-D7D1-4556-833D-535F201BB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66D60E4B-8A7A-4CFB-A2E9-442327E7F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time is it? It is ….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9157AD6D-297E-4370-A2CC-B9FDFD695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When do you get up? I get up at ….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B6F47692-46B6-4197-9244-F26D54145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When do you go to school? I go at ….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287E7C10-0CD0-4269-85B5-D490D8DAD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When do you have lunch? I have lunch at ….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56D7CE51-F2B3-43A5-8D85-63C3B96AF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When do you go to bed? I go to bed at ….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27F74CD0-D473-474D-B7FF-BFFCADE4B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فحص تراكمي على الوحدات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210960844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42EBF2F-71A2-4A25-B154-C7E2F2FA2EA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a75cbccce8484b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A204DD27-1305-4276-9849-36FB49E94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الدول والجنسيات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C768AB76-7470-40D3-8F6B-ED6C931C6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32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F633CF99-AC1E-476D-A27E-94BFF5C9C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Countries &amp; Nationalities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2CC63C1B-62BB-454F-B5D8-68BE6BEAD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12، وحدة 11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643CB7C2-C181-4FDE-BD5B-2E08D0971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8 – 12 نوفمبر 2026  /  28 جمادى الأولى – 2 جمادى الآخرة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4F18AD6-9515-4B4B-A6DD-A339C2EC1815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Jordan – Jordanian – Egypt – Egyptian – Saudi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Tunisia – Tunisian – Algeria – Algerian – country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Morocco – Moroccan – Lebanon – Lebanese – Africa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Sudan – Sudanese – America – American – Europe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8A12D689-3015-4813-9B82-156BF7621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28820B31-F8C0-462B-BFD8-6E0D5E0FD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7B9B7B47-56D7-4271-997E-7AE736AEA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are you from? I am from ….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9E7F38D0-9FBE-4104-8BBB-6A4B02421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your nationality? I'm ….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E4DDB135-F117-4627-8B41-042F9382F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the capital of Saudi Arabia?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E0C3944C-1415-4E34-92A6-107F50EE0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Riyadh is the capital of Saudi Arabia.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D8D5F603-2A3B-4515-BDCD-56C00CEA9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The currency of the USA is the US dollar.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B33ECEDB-F5EA-4501-8C95-606617DA8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82B8D032-862E-4D92-8F28-C1E7AB580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capital – currency</a:t>
            </a:r>
          </a:p>
        </p:txBody>
      </p:sp>
      <p:sp>
        <p:nvSpPr>
          <p:cNvPr id="17" name="body">
            <a:extLst xmlns:a="http://schemas.openxmlformats.org/drawingml/2006/main">
              <a:ext uri="{FF2B5EF4-FFF2-40B4-BE49-F238E27FC236}">
                <a16:creationId xmlns:a16="http://schemas.microsoft.com/office/drawing/2014/main" id="{A1ED8290-E9F9-43C0-99E3-21A84C26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مسابقة أفضل قارئ</a:t>
            </a:r>
          </a:p>
        </p:txBody>
      </p:sp>
    </p:spTree>
    <p:extLst>
      <p:ext uri="{BB962C8B-B14F-4D97-AF65-F5344CB8AC3E}">
        <p14:creationId xmlns:p14="http://schemas.microsoft.com/office/powerpoint/2010/main" val="1935816370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20E5905-7D41-4B05-8C43-AEC127669A7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6530c90844456d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6DA47608-8375-4ACC-81B5-5767FAD60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الدول والجنسيات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7E38F13E-71FB-4B45-9FBB-51A699F68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33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85F1A03F-1F2C-4A8B-A12A-A148350E6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Countries &amp; Nationalities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41DFF53D-51C1-482C-9846-1174D89C8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13، وحدة 12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DABA9B63-85F0-4C6C-8CA0-471588B3F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15 – 19 نوفمبر 2026  /  5 – 9 جمادى الآخرة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151902-9CFE-418A-95BD-6914A11A876D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Syria – Syrian – Germany – German – South America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North America – Japan – Japanese – China – Chinese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England – English – France – French – Asia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Russia – Russian – Palestine – Palestinian – Kuwaiti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31C618C4-CDB9-4035-89E0-5E047A91E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49CA6201-C8EB-4BBD-A263-561234586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E3213CEA-DE2E-4B02-8E90-3F6427008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is France? It is in Europe.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48D01FA7-E118-43B1-96CB-1C505FA19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When is the weekend in Saudi Arabia?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BDDB5832-EFB7-423E-A807-D3D130FD6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is your mother tongue?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718EBC89-C6DD-4A06-B8ED-6B8046DB1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Arabic is my mother tongue.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09158F31-1AB3-4A2D-B051-B06A5D1B5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 you wear in Saudi Arabia?</a:t>
            </a:r>
          </a:p>
        </p:txBody>
      </p:sp>
    </p:spTree>
    <p:extLst>
      <p:ext uri="{BB962C8B-B14F-4D97-AF65-F5344CB8AC3E}">
        <p14:creationId xmlns:p14="http://schemas.microsoft.com/office/powerpoint/2010/main" val="1600112960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B3F929E-236D-4FB0-8794-69A34C2AED7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b0ccb09cee40ff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381E983C-C81E-486F-AB01-21D79F3E2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الحيوانات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72AFD094-2E7F-4005-8B7E-16DECB8DE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34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3E47F0CC-E0F6-4D6F-9C30-A24F0AED2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Animals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FCC7D6BF-9E25-4C2B-BD0F-A29EAD2AA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14، وحدة 13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95B9DBF3-63DD-4277-ADC6-58E5F1769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29 نوفمبر – 3 ديسمبر 2026  /  19 – 23 جمادى الآخرة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D00600-F4A8-4E58-8189-EC4BA3C3CB6C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animals – pet – lion – camel – sheep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الأحد*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snake – giraffe – goat – rabbit – dog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cat – elephant – tiger – bear – monkey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cow – buffalo – horse – donkey – fox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A8241380-601E-4407-A441-C9461B5D0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E056F77C-3336-4E79-BCCC-692E00662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D36D30FD-E7AD-48E8-9BBB-F8DDD56F9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this? It is an animal.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469EC5FE-04BE-41C6-AE27-63C7F9D9B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Is the lion dangerous?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4C55CE8F-E8D0-41E5-ABE6-B9A6ABE85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Do you have pets at home?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ACA70963-2C52-40E7-AAD4-99738BD0D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your favorite pet?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E1390360-1459-46BA-BA8E-291169548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Name some wild animals.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06F6AEF8-1004-4B38-8C05-DB6657D14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* إجازة، مع خفض المفردات الجديدة لهذا الأسبوع</a:t>
            </a:r>
          </a:p>
        </p:txBody>
      </p:sp>
    </p:spTree>
    <p:extLst>
      <p:ext uri="{BB962C8B-B14F-4D97-AF65-F5344CB8AC3E}">
        <p14:creationId xmlns:p14="http://schemas.microsoft.com/office/powerpoint/2010/main" val="608258576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0581692-F74C-42F7-9542-7AA29378B9D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cbab806e93e4f23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C3201D96-6B26-4B35-B2F1-E2198FCE8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الحيوانات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1CD98DC6-821D-412E-B219-568CD666B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35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13099CF9-B472-4911-9417-1B15F0DE7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Animals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67B7E0BE-8B84-4AE3-A721-69DCDC102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15، وحدة 14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E33A14A1-BB98-48DF-BB5C-846E4B5B0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6 – 10 ديسمبر 2026  /  26 جمادى الآخرة – 1 رجب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E0688E-29E9-4129-8BDA-06C520DB885A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wolf – zebra – ox – lamb – owl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birds – pigeon – parrot – hen – rooster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chicken – duck – turkey – bat – hawk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grass – forest – river – hunt – wild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7F8B2734-BDE5-41F3-A9BC-77E58FF0D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2364FA50-4C72-49A6-B0BB-2EF968EB1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D7C530F7-EFDE-4017-9A00-19F75E292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Do you eat lamb meat?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9A758BE1-7AD0-4D7E-A650-833B1BD6E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Do you like chicken? Yes, I like chicken.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0B8082AA-4C30-4614-A1F8-B136B2466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Birds can fly.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604FFA32-5C77-45F3-9DC0-725A96423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Birds have feathers.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F1ADD759-DF5D-4369-A43B-C34767CA4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A cow gives milk.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12315657-6D9F-47F5-85F1-0FA3495F9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94FEFF80-C433-4622-BB3A-0015A5DFD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feather</a:t>
            </a:r>
          </a:p>
        </p:txBody>
      </p:sp>
    </p:spTree>
    <p:extLst>
      <p:ext uri="{BB962C8B-B14F-4D97-AF65-F5344CB8AC3E}">
        <p14:creationId xmlns:p14="http://schemas.microsoft.com/office/powerpoint/2010/main" val="1423859806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08FB7CF-DCAF-46B8-B07A-6D138E11FDC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6578a8725c49d2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F7ED22DA-03A3-4468-854C-3E8C20A7F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الأيام والشهور والفصول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604755A1-7CD5-4964-B20A-4868216D3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36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64E43C8D-31FC-46F0-B516-2C2679A02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Days, Months &amp; Seasons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2872A6E7-6E98-4AB7-A393-AEE8F3C95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الأول، الأسبوع 16، وحدة 15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D69FD4BE-C3FA-4737-932C-838542C8C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13 – 17 ديسمبر 2026  /  4 – 8 رجب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A9E939-B800-4E5E-B29F-7623DDB182F3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day – Saturday – Sunday – Monday – Tuesday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Wednesday – Thursday – Friday – week – month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January – February – March – April – May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June – July – August – September – October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1A327213-3342-4BDD-B48B-170B2B3C5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65941D82-7FDF-4D6B-84E9-4AF987D10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8667A42C-70AE-4B97-9D92-B19C2AE53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day is it today?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0C32C874-B272-46CC-BC6E-1144033B9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day was it yesterday?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098C9284-0DB6-431F-950F-931235881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day is it tomorrow?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F0724BEF-E769-4B9E-8B05-61D0F4560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many days are there in a week?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A665F3AF-C9E2-4579-9D19-096CAEC3E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many months are there in a year?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C8E1234F-5170-4FAA-BB14-2A544CC3B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63183143-7212-4364-AF53-1C833D79F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November – December</a:t>
            </a:r>
          </a:p>
        </p:txBody>
      </p:sp>
      <p:sp>
        <p:nvSpPr>
          <p:cNvPr id="17" name="body">
            <a:extLst xmlns:a="http://schemas.openxmlformats.org/drawingml/2006/main">
              <a:ext uri="{FF2B5EF4-FFF2-40B4-BE49-F238E27FC236}">
                <a16:creationId xmlns:a16="http://schemas.microsoft.com/office/drawing/2014/main" id="{040203E6-CDF9-40EF-A77C-382628E9E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فحص تراكمي على الوحدات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1988249099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DA0B21-A6C2-47F3-AE3E-99B9604913F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3b11fb6f67441c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083D9DAF-F0AD-4A08-94D3-B4DB938FA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توزيع وحدات الفصل الثاني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22E4876D-B40D-494A-9F68-EDC9550DF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37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808014-4797-4A7F-9CFF-EB9729A0F3C4}"/>
              </a:ext>
            </a:extLst>
          </p:cNvPr>
          <p:cNvGraphicFramePr/>
          <p:nvPr/>
        </p:nvGraphicFramePr>
        <p:xfrm>
          <a:off xmlns:a="http://schemas.openxmlformats.org/drawingml/2006/main" x="619125" y="2428875"/>
          <a:ext xmlns:a="http://schemas.openxmlformats.org/drawingml/2006/main" cx="10953750" cy="3333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8667750"/>
                <a:gridCol w="2286000"/>
              </a:tblGrid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التنفيذ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المحطة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١٧–٢١ يناير ٢٠٢٧: تنشيط سابق وتشخيص من ٣٠ درجة، وتحديث فئة الدعم.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الوحدات ١٦–٣٠، مع فحوص تراكمية في الأسابيع ٦ و١١ و١٦.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٢–١٦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٦–١٠ يونيو ٢٠٢٧: مراجعة شاملة، وقياس احتفاظ، وإعادة تعليم المفردات غير المتقنة.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١٧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6675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١٣–١٧ يونيو ٢٠٢٧: قياس بعدي متكافئ، وتقرير أثر، وتكريم التحسن والإتقان.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١٨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8472239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CA4D2EF-924E-4EAB-8001-C0CA23D21C4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26914ff5dc4e27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A8FFF39F-49E2-4B9D-B40B-7354C0B2C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الأيام والشهور والفصول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D36CF207-C84A-4DD6-992F-2555BD900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38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93B896C8-90D2-46EA-9483-FB910FE4F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Days, Months &amp; Seasons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BD27E82C-28AF-442A-B286-9B1FF0777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2، وحدة 16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F7C16594-6BDF-47BC-94DE-2B51F3B2D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24 – 28 يناير 2027  /  16 – 20 شعبان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E65EC4-4875-4025-8755-1B7F4A3FF020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morning – noon – night – hot – cold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summer – winter – autumn – spring – season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moon – sun – warm – cloudy – snowy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cool – freezing – weather – clear – rain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6F8D213E-9287-4B42-AE57-41CB18466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B861456C-634C-4118-8B10-14FC6CAA9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99B31770-07A4-4C23-8B86-80B6CA980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is the 1st month of the year?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D5FA44D4-C34F-4629-A319-D710A3D35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many seasons are there in a year?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C970CEA9-7E31-426C-B95D-D1E4287DA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is the weather like today?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1AA7B30C-41AF-46E9-9C9D-5DCC33E4D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is the weather like in summer?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63A1A3C5-54B9-4300-AB58-188ADBF20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is the 1st day of the week?</a:t>
            </a:r>
          </a:p>
        </p:txBody>
      </p:sp>
    </p:spTree>
    <p:extLst>
      <p:ext uri="{BB962C8B-B14F-4D97-AF65-F5344CB8AC3E}">
        <p14:creationId xmlns:p14="http://schemas.microsoft.com/office/powerpoint/2010/main" val="1124047899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FA103D7-E9DE-4757-AE28-2688A225573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cc4372391f46b1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DDAD70AE-E04E-41ED-A7F8-8F4A92B70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الأماكن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64A551A6-9115-45BF-A047-2EF6DACC0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39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D4F57CF9-FA60-429C-94E8-06D815C06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Places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2B729FD8-4953-4B61-BB5A-2B703002F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3، وحدة 17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522E772E-9D73-4590-BD2B-A5F2C1FC3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31 يناير – 4 فبراير 2027  /  23 – 27 شعبان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885165-CDAB-4886-AA54-9C7A81C1AC0E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buy – sell – hospital – how much – go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cost – ask – place – restaurant – post office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school – bank – zoo – library – barber's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grocer's – butcher's – gym – mall – park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BDF90A54-7986-43F3-B7E8-E40E876B4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6E6F6102-6C06-45A9-ABAE-CDDA621D0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E6AA736B-0ECD-410B-B330-FD7FA6F24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is the bank (post office, school …)?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3DA952D3-D7F3-49F3-9B18-DE8011176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It is next to (opposite) the restaurant.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E497F4B7-32BB-4082-BF6B-2EF59AA21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have lunch?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26013BA2-E030-4811-BAE5-FB175CEEE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lunch in a restaurant.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3B9177C2-5EC5-4FAF-99E2-5BD50488C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buy fruit and vegetables?</a:t>
            </a:r>
          </a:p>
        </p:txBody>
      </p:sp>
    </p:spTree>
    <p:extLst>
      <p:ext uri="{BB962C8B-B14F-4D97-AF65-F5344CB8AC3E}">
        <p14:creationId xmlns:p14="http://schemas.microsoft.com/office/powerpoint/2010/main" val="1178996605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73C8AFB-6F1E-429B-9212-963EBA94216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7ea72a5e4c4390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BE7CF6BF-DF52-4CDA-8A9D-224C030DC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الأماكن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8E0653EE-9931-4106-85DB-6DE70E290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40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62102ACC-C779-4EA1-8B1A-3D3D6839D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Places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73DC8C02-A48C-4A2B-8FD8-0C95F0C78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4، وحدة 18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90409F78-1CAA-4BA4-B602-C3B66E4A7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7 – 11 فبراير 2027  /  30 شعبان – 4 رمضان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39E0EC-3C25-4A1A-AD17-4164678CA8AE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bakery – café – supermarket – shop – police station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what – where – when – who – how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how many – which – how long – why – turn right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turn left – above – next to – between – opposite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6C06BB8F-6103-4C2E-9AF9-8EF640559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260E28DB-47DC-44FE-9E17-0C4407099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96D984FD-CBF8-49A1-8EAF-5B66C5921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buy meat?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9FA0A7F1-4685-4645-8D71-6DEE7E6F7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buy clothes?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44B5F5C0-B877-46A1-9B30-C7D6DABF5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buy bread?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62D99A82-2713-4042-8F47-28AF65B86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We go to the mall to buy clothes.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B7618D12-DE68-4EEE-85D7-29C8459B9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We go to school to learn.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7E485D0A-3199-4275-B952-2A43663A9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F15B0CA9-EC84-4E44-9964-EC5DFC3B2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across – in front of – behind – in – on</a:t>
            </a:r>
          </a:p>
        </p:txBody>
      </p:sp>
    </p:spTree>
    <p:extLst>
      <p:ext uri="{BB962C8B-B14F-4D97-AF65-F5344CB8AC3E}">
        <p14:creationId xmlns:p14="http://schemas.microsoft.com/office/powerpoint/2010/main" val="1470711973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BA74B82-FF8A-4C94-A900-5B9FB48FB8E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a698ccb3d04cc0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85346958-FAA9-44F4-A3FA-869FDA3AF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السفر والمواصلات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7F9CBBA1-4E51-4A0E-BA8D-AD4A2127D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41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92BA6D28-5BAB-4C88-8A69-0DE8F15DE2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Travel &amp; Transport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7B0E163A-B8D3-4F84-A246-F7AF8BCA3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5، وحدة 19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F3AB2233-AE46-41CA-9E88-6E843592B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14 – 18 فبراير 2027  /  7 – 11 رمضان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152913F-1856-4024-8CD1-CE7A1043AD11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bus – car – bike – motorbike – underground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road – sign – crossroads – traffic – traffic lights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boat – ship – ticket – book – depart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arrive – leave – fare – round trip – single trip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45C0000B-04CD-44F4-8DDA-31BF05B51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4D568271-D388-4233-B295-351166E4E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61FF9453-C900-4177-89A8-E7FDFED1A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do you go to school (work, hospital …)?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F678A01F-8289-4E8D-A81C-8F4BEFC56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go to school by bus (car …).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8195FE29-84BE-41E5-96E1-2A78B3E81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do you travel abroad?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2C32D054-C4E8-4719-B685-A78558C0C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travel abroad by plane.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C969391E-527B-4A31-9BCB-D1B4C099D1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 you live? I live in ________.</a:t>
            </a:r>
          </a:p>
        </p:txBody>
      </p:sp>
    </p:spTree>
    <p:extLst>
      <p:ext uri="{BB962C8B-B14F-4D97-AF65-F5344CB8AC3E}">
        <p14:creationId xmlns:p14="http://schemas.microsoft.com/office/powerpoint/2010/main" val="2125542365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B26A55C-3E13-4257-A575-A58E4C4CABE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fb0120dc7c245ea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4F2C71DB-C0BA-4527-A90C-8F6D51B52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الهوايات ووقت الفراغ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A143F145-43D0-419F-9F0D-05BDD2A3E3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42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F306465C-1D0C-4E91-B28F-3568E2BF1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Hobbies &amp; Free Time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95F43995-21D0-4619-810E-AB8382C6B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6، وحدة 20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93E1C26F-5258-40BD-8F80-B7B35A724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21 – 25 فبراير 2027  /  14 – 18 رمضان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08DE55-AE36-4E34-B306-84848C5367F5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hobby – free time – prefer – swimming – reading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الأحد*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climbing – mountain – sightseeing – touring – football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الاثنين*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fishing – camping – cycling – cooking – gardening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chess – photography – collecting – shopping – practice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AB4F2DCD-174E-454B-A238-FF0B16E51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542DFB85-1C32-4199-9D52-928087ED6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C5308427-0408-4CBB-A4F9-1DD44C3B6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 you do in your free time?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ECE07AA7-0721-4AB5-A22B-B494C5B85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read or play sports in my free time.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C95E15A5-FD51-4455-8E4C-AC093350E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is your favorite hobby?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DCFF6B1B-E1C4-4AC0-B646-4820D52DD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My favorite hobby is reading.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E64D19F9-32E1-41D0-8546-D442D76F1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When do you practice it?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C112EDF8-B5E4-40CA-AD54-4F91D8DE5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D4753EFF-7888-4597-83DE-60DE19333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skating – karate – wrestling – boxing – drawing</a:t>
            </a:r>
          </a:p>
        </p:txBody>
      </p:sp>
      <p:sp>
        <p:nvSpPr>
          <p:cNvPr id="17" name="body">
            <a:extLst xmlns:a="http://schemas.openxmlformats.org/drawingml/2006/main">
              <a:ext uri="{FF2B5EF4-FFF2-40B4-BE49-F238E27FC236}">
                <a16:creationId xmlns:a16="http://schemas.microsoft.com/office/drawing/2014/main" id="{192A7C43-611F-4B56-8186-CE1C081A4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فحص تراكمي على الوحدات السابقة، * إجازة، مع خفض المفردات الجديدة لهذا الأسبوع</a:t>
            </a:r>
          </a:p>
        </p:txBody>
      </p:sp>
    </p:spTree>
    <p:extLst>
      <p:ext uri="{BB962C8B-B14F-4D97-AF65-F5344CB8AC3E}">
        <p14:creationId xmlns:p14="http://schemas.microsoft.com/office/powerpoint/2010/main" val="928323132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FA2083-2B4F-46BE-A880-01B50EEC51B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caf5296d1b46d5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4E9E48A1-FD87-4CEA-8B78-766A071C3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الوصف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63934F84-D0F8-4EDB-973B-513EC6E40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43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4A6EE18D-3953-4BA7-9BD4-3073751FA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Describing People, Things &amp; Places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B8C8DC02-1F94-412B-975A-066380C58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7، وحدة 21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332D2F96-D50C-4B4F-99C2-2A932F697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14 – 18 مارس 2027  /  6 – 10 شوال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8F03E85-EEB0-49CD-A583-F1B3C779699D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early – late – easy – hard – rich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poor – full – empty – absent – present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cold – hot – clean – dirty – happy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sad – old – young – expensive – cheap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B9992770-6D80-4C51-8628-5F30DF979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BE747DD4-6833-4870-83CC-F1AD0193B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9932C20E-B00B-466C-9D0B-3EF726499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go to bed early (late).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BBFE0946-FF18-4509-9849-C00FC8D48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a lot of friends.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0BE3C857-A412-48C2-8736-57856ADC5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The box is full. The bag is empty.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37520094-01F2-4B84-BD9C-F3C5E8CF3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My grandfather is old.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F888F57D-0777-43C6-A565-6CBCCA81A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can see the blue sky.</a:t>
            </a:r>
          </a:p>
        </p:txBody>
      </p:sp>
    </p:spTree>
    <p:extLst>
      <p:ext uri="{BB962C8B-B14F-4D97-AF65-F5344CB8AC3E}">
        <p14:creationId xmlns:p14="http://schemas.microsoft.com/office/powerpoint/2010/main" val="48349590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722B170-945E-4F66-8D1A-9FBEF6DCB08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dc17532d904d5c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4C4D5311-9F30-473B-B539-E4903E61A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الوصف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FF09C4D1-AC96-408A-B9BC-0A02AB5F0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44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AEA88C7F-18E5-4974-862C-A4ABB4FCE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Describing People, Things &amp; Places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B5A678D8-0E71-4A27-9C4E-083ED531D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8، وحدة 22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EB51CE4E-D872-4819-8AC8-45629D616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21 – 25 مارس 2027  /  13 – 17 شوال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22269B-9B78-4A81-9B82-4AF3ADF1A750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tall – short – big – small – long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wide – narrow – heavy – strong – smart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weak – beautiful – ugly – fat – thin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near – far – good – bad – kind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8B22BB6C-599C-49D0-8329-332CCBF6E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7E0D51C5-D524-4540-A9DB-941192654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910AA360-AB1C-4158-AA0C-1403E78A5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The giraffe is tall.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A944FAE8-5F40-4371-B88E-D4522FF16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The elephant is big.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CF628074-C41F-4468-8AEF-C28BA2B60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The plane is fast.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EA9D515E-68B0-4177-A0D8-DC64C06D6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size is your shirt? It is medium.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B84CF5A8-9A14-43A9-80EC-BE6B1D1DB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English is easy.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3A125544-E022-420F-B273-4FBAC9392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29750" y="5857875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500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500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إثراء اختياري</a:t>
            </a:r>
          </a:p>
        </p:txBody>
      </p:sp>
      <p:sp>
        <p:nvSpPr>
          <p:cNvPr id="16" name="body">
            <a:extLst xmlns:a="http://schemas.openxmlformats.org/drawingml/2006/main">
              <a:ext uri="{FF2B5EF4-FFF2-40B4-BE49-F238E27FC236}">
                <a16:creationId xmlns:a16="http://schemas.microsoft.com/office/drawing/2014/main" id="{2D71F6E4-4DB9-4BDE-853B-91BFD2F8A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8572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575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fast – slow – large – medium – wise</a:t>
            </a:r>
          </a:p>
        </p:txBody>
      </p:sp>
    </p:spTree>
    <p:extLst>
      <p:ext uri="{BB962C8B-B14F-4D97-AF65-F5344CB8AC3E}">
        <p14:creationId xmlns:p14="http://schemas.microsoft.com/office/powerpoint/2010/main" val="859230220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5B4A982-6802-4D14-882B-AFA7D4CD40C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36bfe5b23b409a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E70A140E-BA3B-4A0F-9D4B-749029561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الطعام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3E6763F3-2461-4B4B-8AD1-C8A7CAD18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45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BC581934-6AEE-4334-BF94-1D89FDBDA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Food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6F9B31DF-095E-4738-B0E7-A6826EEE0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9، وحدة 23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118510F4-4415-4FD1-96C7-2ADFB950C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28 مارس – 1 أبريل 2027  /  20 – 24 شوال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8959AB-410F-45E9-8A12-4DAE23F0B920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breakfast – lunch – dinner – egg – beans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bread – yogurt – dates – honey – olives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cheese – meat – fish – rice – tomato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potato – salad – peas – onion – garlic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F5B912D1-D4F6-4AB0-9D0F-929A0EABF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1C8F2031-09B1-40BA-B81A-6223725C6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CFFA090D-5D75-4CC2-8D77-48F2E6B4A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am thirsty. I want to drink.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445ED898-CB38-4BD0-9C90-13B9BEF99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am hungry. I want to eat.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FE809319-9BE8-4F1F-9151-9924CB9DD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It tastes good. It smells good.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A97FF4B3-C85C-4396-BE6E-8F90E3E24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It looks good. It is delicious.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31D9977B-BF4A-48CB-805F-18BFAEAFA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Can I place an order, please?</a:t>
            </a:r>
          </a:p>
        </p:txBody>
      </p:sp>
    </p:spTree>
    <p:extLst>
      <p:ext uri="{BB962C8B-B14F-4D97-AF65-F5344CB8AC3E}">
        <p14:creationId xmlns:p14="http://schemas.microsoft.com/office/powerpoint/2010/main" val="2091635098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7CC5698-AC79-4497-B970-E5B225E7833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f1fcf13e5f5445a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959143F2-7E34-43CB-97CD-444B6FBB0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الطعام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69C46241-03AD-46E5-9E6D-8ADBE65F3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46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2E37E7B2-1797-4E2F-9F86-31377E72C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Food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84C9C6E9-3305-40CB-B45F-4E3B8FA79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10، وحدة 24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CBBDCFD5-8C63-4A81-BD60-80F49B0BB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4 – 8 أبريل 2027  /  27 شوال – 1 ذو القعدة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C8372B6-1094-44C6-AC2C-C7047009F69E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banana – watermelon – pizza – pasta – apple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mango – orange – strawberry – peach – lemon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juice – water – tea – coffee – eat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drink – taste – smell – look – soup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3AEDE0BA-DD51-4CD8-93EA-93AB25192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095BD760-CEBC-4475-BD07-F8D58492B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838CF40E-FBC5-4E3C-8338-3BED7A5C6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 you have for breakfast?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F4B61D2C-11B9-4689-9E31-116DAA245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eggs and bread for breakfast.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33ADF059-B4F5-4553-97B6-08F394731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 you have for lunch?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19A62332-1FEA-4E6F-8B1B-1017436E1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rice and meat for lunch.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C5123714-1226-4406-B141-A469662AB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much is it? It is … riyals.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82774137-A0D4-4334-B330-65B073CAE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مسابقة التهجئة</a:t>
            </a:r>
          </a:p>
        </p:txBody>
      </p:sp>
    </p:spTree>
    <p:extLst>
      <p:ext uri="{BB962C8B-B14F-4D97-AF65-F5344CB8AC3E}">
        <p14:creationId xmlns:p14="http://schemas.microsoft.com/office/powerpoint/2010/main" val="1885423743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7244084-D6C9-4C72-B0D8-5244BE32EAB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bbf725614f47b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B8D9D88A-A3B8-4C17-A979-E5282B029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المطعم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D04A1BB1-5F45-4DE8-AE76-5CDF1D401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47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76138034-3C4D-434C-BB20-19E30A4D5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Restaurant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9F3ADDF1-780F-4C04-9D66-A64ABE181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11، وحدة 25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0718251A-97CB-481F-AEF7-AF37E2032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11 – 15 أبريل 2027  /  4 – 8 ذو القعدة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9BE104-C794-4FD9-8AC6-7B3F3ABCF2E6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food – healthy – junk food – burger – chips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الأحد*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soft drinks – cream – milk – waiter – cook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chef – cashier – entrance – pay – menu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serve – bring – change – bill – dessert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3E1E0C1A-6D10-4CD7-B339-6092EF632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4D3AD680-16C9-4FD0-82F8-2972752C6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41E546D3-9592-402E-BE8A-8E51EA68F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A table for two, please.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46C59A4A-5EB7-44DA-96B0-D1C4660D05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Could I have the menu, please?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023B738E-3684-442A-ABAD-FB40E0972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A cup of tea, please. A glass of water.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DEDA58A3-23E4-421A-9E7E-BA364683F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Do you want a dessert?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43E46A69-E1A9-4CED-AB5B-4DA8ADEE2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Have a nice meal.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0FC53B5A-5734-477B-AD8A-601B76DB9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فحص تراكمي على الوحدات السابقة، * إجازة، مع خفض المفردات الجديدة لهذا الأسبوع</a:t>
            </a:r>
          </a:p>
        </p:txBody>
      </p:sp>
    </p:spTree>
    <p:extLst>
      <p:ext uri="{BB962C8B-B14F-4D97-AF65-F5344CB8AC3E}">
        <p14:creationId xmlns:p14="http://schemas.microsoft.com/office/powerpoint/2010/main" val="541165400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785F943-16D0-410A-960C-19419A885B9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5b805c2f1e4f5b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4AF29646-07CA-4EEA-862E-755413C6A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الصحة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EB262314-D85F-47BE-8C60-CD6BC7C48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48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D19BEEBF-55C9-4717-9525-E29D2D03C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Health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EA798FDF-819E-4652-8C07-D840E4159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12، وحدة 26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5C6D4CAC-95F2-4F43-A541-DCD46A6E9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18 – 22 أبريل 2027  /  11 – 15 ذو القعدة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9AC9A45-0FE5-45FE-B9B6-C6CACFF2C35E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headache – fever – stomachache – flu – cold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backache – treat – pain – toothache – earache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disease – get better – cure – clinic – take care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medicine – health – well – sick – ill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28CCD990-937B-4C11-A58B-874114DDA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687EDC36-A16C-4179-9FAC-F31D2916B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4CF5DE66-B745-4BB9-BE47-E99408059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the matter with you?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18AA1C8B-FC5D-4001-A891-24DC83007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I'm not feeling well.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84694507-42B5-41D5-B275-C1057E071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 have a headache (earache …).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91B03707-E490-4F48-AABC-A8A421148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My ear (back …) is hurting.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0B7D53E4-3DA9-4C40-9727-4144C4684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Get well soon.</a:t>
            </a:r>
          </a:p>
        </p:txBody>
      </p:sp>
    </p:spTree>
    <p:extLst>
      <p:ext uri="{BB962C8B-B14F-4D97-AF65-F5344CB8AC3E}">
        <p14:creationId xmlns:p14="http://schemas.microsoft.com/office/powerpoint/2010/main" val="355159689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2C1BA45-BD8B-40EC-AB98-3342C97BDB8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5487fcc3f4472e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D1FF960D-3A32-4A25-A81F-5D5FE231C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المهن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F1D7D39F-0A3C-409C-87A3-F516FCEB6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49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C97D36B9-4DBB-402C-A3F0-4316F3F89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Jobs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F8BD2E33-6D7A-48C8-A6D1-AD2FEF3D2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13، وحدة 27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CF70240A-0850-4031-80B1-8D4F679F8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25 – 29 أبريل 2027  /  18 – 22 ذو القعدة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0CC06D-9789-4CA2-952C-9A78FE1F0B37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teacher – doctor – engineer – policeman – nurse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barber – baker – dressmaker – soldier – farmer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plumber – carpenter – accountant – pilot – worker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manager – secretary – boss – driver – employee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76916711-9F9C-485A-AAC4-42590DDC1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8D1F2CC9-A315-4D03-BBDE-B3770040F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F493DCBB-CEE6-4480-92C5-4411101AC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your job?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5C9FD693-C855-49DB-8239-81D55DAB4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What's your father's job?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BE5BC9CD-A9E1-4890-9849-B9F68BDF2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does a farmer do?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DBC2ABA4-0AD4-4CDF-9B30-9F3D6FDE3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does a doctor work?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01BD10AC-3209-4CEA-A2EF-0C9B76CD4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would you like to be?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1C6B61BD-98AD-457A-9B0B-51A509114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مسابقة أفضل قارئ</a:t>
            </a:r>
          </a:p>
        </p:txBody>
      </p:sp>
    </p:spTree>
    <p:extLst>
      <p:ext uri="{BB962C8B-B14F-4D97-AF65-F5344CB8AC3E}">
        <p14:creationId xmlns:p14="http://schemas.microsoft.com/office/powerpoint/2010/main" val="82155597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169F358-7629-4AEA-B152-2B4119A0CB8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2092e5002b4f13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C8C72930-5321-41EC-877D-E935035D1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السفر والمواصلات (2)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DB9E2E0D-16E3-4D13-8174-E2432BE20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50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EC53D1BF-FB29-4EBC-A1D3-1832C1F37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Travel &amp; Transport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F65C0F1F-6944-4D22-8FB0-0C0A32518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14، وحدة 28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59105F0A-BF22-4FC4-B906-B20F4182C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 – 6 مايو 2027  /  25 – 29 ذو القعدة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E34399D-86BB-4AEE-BE84-31D345337DC6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petrol station – taxi – train – plane – station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street – passport – visa – airport – arrival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travel – fly – take – land – take off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check in – luggage – handbag – passenger – counter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8550A0BB-8DDB-4987-AAD8-03DDCB4CC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D58981B6-9250-4C08-8181-A33F88F39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672F5206-A675-438B-804F-806327340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Show me your passport, please.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70E565B2-10C9-4B8D-AD7C-A1F8D4D2D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Here is my passport.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4BF93488-F95D-4B1B-82EF-13B339C87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is the departure gate, please?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4293DD5C-ECB8-4339-92B2-B788F013E1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I'd like a window seat, please.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04F6A860-85DF-4C57-96E5-75CBE913D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How long does it take?</a:t>
            </a:r>
          </a:p>
        </p:txBody>
      </p:sp>
    </p:spTree>
    <p:extLst>
      <p:ext uri="{BB962C8B-B14F-4D97-AF65-F5344CB8AC3E}">
        <p14:creationId xmlns:p14="http://schemas.microsoft.com/office/powerpoint/2010/main" val="57713460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71F6A40-4C5D-454D-9B1A-429583500CE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51e5b32fac4fb4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3D6693A3-2493-49DE-95B8-3FA628EDB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المجاملة والفنادق والسياحة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EA9D33FE-0F74-4882-BE8C-67D9717B8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51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DE4A0BE2-8B89-42D1-BD30-2C6BACCB9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Courtesy, Hotels &amp; Tourism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6C940860-12BA-472B-8BEC-8A562B5E0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15، وحدة 29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16E24172-C624-41AF-A900-CEFA8C005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23 – 27 مايو 2027  /  17 – 21 ذو الحجة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483B201-5D07-43DF-98DB-62CAE1A5AFCE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check out – boarding – lost – full board – hotel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museum – reception – lobby – room – rent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downtown – pharmacy – journey – trip – map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picnic – camp – travel agency – square – embassy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B6F1B2DB-A5B6-43A4-BB38-BEFCCECA7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CECAC56C-0379-4DBF-9CB3-15F522BD4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3635A3DE-84C3-43E2-9F1D-19FC9D518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Where is Ali? He is at school (at home).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9EA22980-C542-44A9-A56C-6F9F58353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Hi – Hello – See you – Take care – Please.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8C2F5EE5-4E57-4C69-ACAA-C678BD47A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Thank you – You're welcome – Excuse me – Sorry.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15A8B0C0-1606-41F4-9479-18ED3587C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Help me, please. I don't understand.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89C7A235-0892-4070-85E4-7C2F820B57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 you mean?</a:t>
            </a:r>
          </a:p>
        </p:txBody>
      </p:sp>
    </p:spTree>
    <p:extLst>
      <p:ext uri="{BB962C8B-B14F-4D97-AF65-F5344CB8AC3E}">
        <p14:creationId xmlns:p14="http://schemas.microsoft.com/office/powerpoint/2010/main" val="823306310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F800030-8148-414E-AE2F-1B2CF816D0E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2d7a6557b8424c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6725E07D-7684-49C2-B784-157DD84D0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الصفات وأضدادها (1)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DDB53731-640A-4405-B0D6-1C93A2432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52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25FACADE-6B1E-4554-A342-E1FC321A4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009775"/>
            <a:ext cx="10477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defRPr>
            </a:pPr>
            <a:r>
              <a:rPr sz="2025" b="1">
                <a:solidFill>
                  <a:srgbClr val="0DA9A6"/>
                </a:solidFill>
                <a:latin typeface="Nimbus Sans"/>
                <a:ea typeface="Nimbus Sans"/>
                <a:cs typeface="Nimbus Sans"/>
              </a:rPr>
              <a:t>Adjectives &amp; Opposites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D7DDA83E-FD5D-449F-BCEF-967D2FFAB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61950"/>
            <a:ext cx="80962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6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6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الفصل الثاني، الأسبوع 16، وحدة 30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66737A21-EFBD-453F-9053-F98A3EAA3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819150"/>
            <a:ext cx="8096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4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30 مايو – 3 يونيو 2027  /  24 – 28 ذو الحجة 1448 هـ</a:t>
            </a:r>
          </a:p>
        </p:txBody>
      </p:sp>
      <p:graphicFrame>
        <p:nvGraphicFrame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31A539-0C65-4C12-8E56-D063FCCF4A25}"/>
              </a:ext>
            </a:extLst>
          </p:cNvPr>
          <p:cNvGraphicFramePr/>
          <p:nvPr/>
        </p:nvGraphicFramePr>
        <p:xfrm>
          <a:off xmlns:a="http://schemas.openxmlformats.org/drawingml/2006/main" x="4857750" y="2762250"/>
          <a:ext xmlns:a="http://schemas.openxmlformats.org/drawingml/2006/main" cx="6715125" cy="2952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572125"/>
                <a:gridCol w="1143000"/>
              </a:tblGrid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1">
                          <a:solidFill>
                            <a:srgbClr val="FFFFFF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Vocabulary bank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tall – short – fat – thin – beautiful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الأحد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ugly – fast – slow – high – low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الاثنين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less than – more than – much – many – few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الثلاثاء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far – near – expensive – cheap – little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الأربعاء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92125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72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Review and assessment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body">
            <a:extLst xmlns:a="http://schemas.openxmlformats.org/drawingml/2006/main">
              <a:ext uri="{FF2B5EF4-FFF2-40B4-BE49-F238E27FC236}">
                <a16:creationId xmlns:a16="http://schemas.microsoft.com/office/drawing/2014/main" id="{7526E5AF-BD5D-47A4-BF0C-1FFB9AFFB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428875"/>
            <a:ext cx="6715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بنك مفردات الوحدة</a:t>
            </a:r>
          </a:p>
        </p:txBody>
      </p:sp>
      <p:sp>
        <p:nvSpPr>
          <p:cNvPr id="9" name="body">
            <a:extLst xmlns:a="http://schemas.openxmlformats.org/drawingml/2006/main">
              <a:ext uri="{FF2B5EF4-FFF2-40B4-BE49-F238E27FC236}">
                <a16:creationId xmlns:a16="http://schemas.microsoft.com/office/drawing/2014/main" id="{A31013B8-696E-4E37-97B6-AAB25B722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476500"/>
            <a:ext cx="3905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1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1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التعبيرات الوظيفية</a:t>
            </a:r>
          </a:p>
        </p:txBody>
      </p:sp>
      <p:sp>
        <p:nvSpPr>
          <p:cNvPr id="10" name="body">
            <a:extLst xmlns:a="http://schemas.openxmlformats.org/drawingml/2006/main">
              <a:ext uri="{FF2B5EF4-FFF2-40B4-BE49-F238E27FC236}">
                <a16:creationId xmlns:a16="http://schemas.microsoft.com/office/drawing/2014/main" id="{ECF770D0-FCC1-4AEB-80D3-C7247B1C8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9051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What does he look like?</a:t>
            </a:r>
          </a:p>
        </p:txBody>
      </p:sp>
      <p:sp>
        <p:nvSpPr>
          <p:cNvPr id="11" name="body">
            <a:extLst xmlns:a="http://schemas.openxmlformats.org/drawingml/2006/main">
              <a:ext uri="{FF2B5EF4-FFF2-40B4-BE49-F238E27FC236}">
                <a16:creationId xmlns:a16="http://schemas.microsoft.com/office/drawing/2014/main" id="{088CD25B-164C-4774-A80D-54AF3839D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46710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A car is faster than a bike.</a:t>
            </a:r>
          </a:p>
        </p:txBody>
      </p:sp>
      <p:sp>
        <p:nvSpPr>
          <p:cNvPr id="12" name="body">
            <a:extLst xmlns:a="http://schemas.openxmlformats.org/drawingml/2006/main">
              <a:ext uri="{FF2B5EF4-FFF2-40B4-BE49-F238E27FC236}">
                <a16:creationId xmlns:a16="http://schemas.microsoft.com/office/drawing/2014/main" id="{76D7D8C9-404D-4E14-A67D-1A3A5214F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02907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A plane is more expensive than a train.</a:t>
            </a:r>
          </a:p>
        </p:txBody>
      </p:sp>
      <p:sp>
        <p:nvSpPr>
          <p:cNvPr id="13" name="body">
            <a:extLst xmlns:a="http://schemas.openxmlformats.org/drawingml/2006/main">
              <a:ext uri="{FF2B5EF4-FFF2-40B4-BE49-F238E27FC236}">
                <a16:creationId xmlns:a16="http://schemas.microsoft.com/office/drawing/2014/main" id="{101D967B-5868-4F59-8145-0B97B88C7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591050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Fat is the opposite of thin.</a:t>
            </a:r>
          </a:p>
        </p:txBody>
      </p:sp>
      <p:sp>
        <p:nvSpPr>
          <p:cNvPr id="14" name="body">
            <a:extLst xmlns:a="http://schemas.openxmlformats.org/drawingml/2006/main">
              <a:ext uri="{FF2B5EF4-FFF2-40B4-BE49-F238E27FC236}">
                <a16:creationId xmlns:a16="http://schemas.microsoft.com/office/drawing/2014/main" id="{EB642714-E161-44AB-8E0B-BCF45757A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153025"/>
            <a:ext cx="3905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defRPr>
            </a:pPr>
            <a:r>
              <a:rPr sz="1725" b="0">
                <a:solidFill>
                  <a:srgbClr val="15445A"/>
                </a:solidFill>
                <a:latin typeface="Nimbus Sans"/>
                <a:ea typeface="Nimbus Sans"/>
                <a:cs typeface="Nimbus Sans"/>
              </a:rPr>
              <a:t>Beautiful is the opposite of ugly.</a:t>
            </a:r>
          </a:p>
        </p:txBody>
      </p:sp>
      <p:sp>
        <p:nvSpPr>
          <p:cNvPr id="15" name="body">
            <a:extLst xmlns:a="http://schemas.openxmlformats.org/drawingml/2006/main">
              <a:ext uri="{FF2B5EF4-FFF2-40B4-BE49-F238E27FC236}">
                <a16:creationId xmlns:a16="http://schemas.microsoft.com/office/drawing/2014/main" id="{E9BB3EBF-893C-49E2-A768-3A462C961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2388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35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35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فحص تراكمي على الوحدات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357398028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74E6D7-8C11-4EED-BD06-1921466F5ED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8f08b82edb4e95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5A5C237A-2C61-43AB-89AB-331BCDD81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الأنشطة الداعمة للتعلم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CAA91450-AEA1-4C28-8D65-8E0C811D4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53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8C5806-EB78-46DF-9423-3B7373FCD631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76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428875"/>
                <a:gridCol w="6334125"/>
                <a:gridCol w="2190750"/>
              </a:tblGrid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التوقيت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الممارسة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النشاط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أسبوعيًا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كلمة ومعنى وجملة من الطالب، مع مراجعة كلمات التعثر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لوحة الكلمات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نهاية كل وحدتين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حوار بمفردات الوحدة وتعبيرها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تحدي الحوار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٨ أول، و١٠ ثان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جولات بحسب المستوى، مع تصحيح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مسابقة التهجئة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١٢ أول، و١٣ ثان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قراءة مفهومة وسؤال عن المعنى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أفضل قارئ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١٧–١٨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تكريم التحسن والاحتفاظ والإتقان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بطل التقدم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768489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42EB71-5051-4D9A-BF8C-9BD78EB10B6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00c2acde144d2e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45575EDF-9D00-4715-B4DE-2286146D0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التقويم والمتابعة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900C3877-4122-4407-B61B-A25CC9FC7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54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2DFEA6-3E0E-417E-B8A2-08B1605F75EF}"/>
              </a:ext>
            </a:extLst>
          </p:cNvPr>
          <p:cNvGraphicFramePr/>
          <p:nvPr/>
        </p:nvGraphicFramePr>
        <p:xfrm>
          <a:off xmlns:a="http://schemas.openxmlformats.org/drawingml/2006/main" x="619125" y="2524125"/>
          <a:ext xmlns:a="http://schemas.openxmlformats.org/drawingml/2006/main" cx="10953750" cy="3476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667000"/>
                <a:gridCol w="2286000"/>
                <a:gridCol w="4381500"/>
                <a:gridCol w="1619250"/>
              </a:tblGrid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الشاهد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التوقيت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الأداة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التقويم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نتائج وخطة دعم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٣٠ درجة موزعة على أربع مهارات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تشخيصي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عينة مختصرة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كل لقاء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بطاقة خروج وملاحظة أداء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تكويني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سجل إتقان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آخر حصة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فحص من ١٠ درجات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أسبوعي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تحليل الأخطاء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الأسابيع ٦ و١١ و١٦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عينة متنوعة من ٢٠ درجة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تراكمي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943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مقارنة ونمو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الأسبوع ١٨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نموذج متكافئ من ٣٠ درجة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72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بعدي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8143646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87C507-B17E-4BE4-A9DA-BFE4AA98A28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c8cfaaf4454c21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8D9230FE-0648-44BC-BE31-92C117AFC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شواهد التنفيذ وقياس الأثر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53E39C78-2024-4E58-ACF1-534F9D0D4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55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EF9F4667-79CE-4644-92C4-133F5E5A7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4288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عينات من البداية والمنتصف والنهاية توضح التحسن.</a:t>
            </a:r>
          </a:p>
        </p:txBody>
      </p:sp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B34ABC23-0352-455E-BE78-8D277FCEE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3623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سجل يربط نتائج المهارات بقرارات الدعم.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DBCADA69-F9E6-4B0D-B094-9DB0CFA2F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29577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فحص احتفاظ بعد أسبوعين، يقارن بنتيجة الوحدة.</a:t>
            </a:r>
          </a:p>
        </p:txBody>
      </p:sp>
      <p:sp>
        <p:nvSpPr>
          <p:cNvPr id="7" name="body">
            <a:extLst xmlns:a="http://schemas.openxmlformats.org/drawingml/2006/main">
              <a:ext uri="{FF2B5EF4-FFF2-40B4-BE49-F238E27FC236}">
                <a16:creationId xmlns:a16="http://schemas.microsoft.com/office/drawing/2014/main" id="{AD75EA89-C48C-4747-A2DA-BD6129C03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229225"/>
            <a:ext cx="1066800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تقرير بالقبلي والبعدي والنمو والإتقان ونتائج الدعم وإجراءات التحسين.</a:t>
            </a:r>
          </a:p>
        </p:txBody>
      </p:sp>
    </p:spTree>
    <p:extLst>
      <p:ext uri="{BB962C8B-B14F-4D97-AF65-F5344CB8AC3E}">
        <p14:creationId xmlns:p14="http://schemas.microsoft.com/office/powerpoint/2010/main" val="272012308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A59B877-95D7-4348-8F3C-98FC16502F8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192d439ef14c39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6A452B1B-99CF-458E-BB22-5AF084E81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نموذج الفحص الأسبوعي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FE58AD02-1D3E-4D86-8542-FE42F6542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56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D88717-8E4B-4A3F-B55C-1EBE2D3CBDBD}"/>
              </a:ext>
            </a:extLst>
          </p:cNvPr>
          <p:cNvGraphicFramePr/>
          <p:nvPr/>
        </p:nvGraphicFramePr>
        <p:xfrm>
          <a:off xmlns:a="http://schemas.openxmlformats.org/drawingml/2006/main" x="619125" y="2428875"/>
          <a:ext xmlns:a="http://schemas.openxmlformats.org/drawingml/2006/main" cx="10953750" cy="28575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809750"/>
                <a:gridCol w="7239000"/>
                <a:gridCol w="1905000"/>
              </a:tblGrid>
              <a:tr h="571500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الدرجة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المهمة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المهارة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875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مطابقة ثلاث مفردات بمعناها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الفهم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875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٣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قراءة ثلاث مفردات خلال الأسبوع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القراءة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875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كتابة مفردتين مسموعتين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الكتابة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71500">
                <a:tc>
                  <a:txBody>
                    <a:bodyPr lIns="95250" tIns="95250" rIns="95250" bIns="95250"/>
                    <a:lstStyle/>
                    <a:p>
                      <a:pPr algn="r"/>
                      <a:r>
                        <a:rPr sz="1875" b="0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٢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جملة مفهومة تتضمن الكلمة المستهدفة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التوظيف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  <p:sp>
        <p:nvSpPr>
          <p:cNvPr id="5" name="body">
            <a:extLst xmlns:a="http://schemas.openxmlformats.org/drawingml/2006/main">
              <a:ext uri="{FF2B5EF4-FFF2-40B4-BE49-F238E27FC236}">
                <a16:creationId xmlns:a16="http://schemas.microsoft.com/office/drawing/2014/main" id="{0B0FFE85-531B-411C-BF38-2E4AB5433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524500"/>
            <a:ext cx="10953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80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80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800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التوظيف: درجة لاختيار الكلمة، ودرجة لجملة مكتملة ومفهومة.</a:t>
            </a:r>
          </a:p>
        </p:txBody>
      </p:sp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E655A01F-1950-49E9-957F-0F072D422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019800"/>
            <a:ext cx="109537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0" lang="ar-SA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يشمل الفحص كلمات سابقة وفق جدول المراجعة.</a:t>
            </a:r>
          </a:p>
        </p:txBody>
      </p:sp>
    </p:spTree>
    <p:extLst>
      <p:ext uri="{BB962C8B-B14F-4D97-AF65-F5344CB8AC3E}">
        <p14:creationId xmlns:p14="http://schemas.microsoft.com/office/powerpoint/2010/main" val="1062158850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2492A7-6F3B-48A1-8E8A-58CE3F01F38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d78f540186409b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0DB86437-DD7F-430C-A112-55AAB051D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نموذج التدريب الكتابي وتصحيح الخطأ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1D53D06B-D21A-408C-BCD8-EAC971517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57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75187051-E7CA-47C5-BEC6-9D20445A0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333625"/>
            <a:ext cx="109537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7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7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الاسم: ........................    الشعبة: ..............    الوحدة: ..............    التاريخ: ..............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B928A8-3D49-49CE-B63B-0D03492F566D}"/>
              </a:ext>
            </a:extLst>
          </p:cNvPr>
          <p:cNvGraphicFramePr/>
          <p:nvPr/>
        </p:nvGraphicFramePr>
        <p:xfrm>
          <a:off xmlns:a="http://schemas.openxmlformats.org/drawingml/2006/main" x="619125" y="2952750"/>
          <a:ext xmlns:a="http://schemas.openxmlformats.org/drawingml/2006/main" cx="10953750" cy="30003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429000"/>
                <a:gridCol w="3429000"/>
                <a:gridCol w="3429000"/>
                <a:gridCol w="666750"/>
              </a:tblGrid>
              <a:tr h="500063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إعادة من الذاكرة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الكلمة الصحيحة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محاولة الطالب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00063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1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00063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2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00063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3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00063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4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00063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5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8763705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70A9F2-B8C5-4CC7-ADA6-9EB392173D9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67fbf6bccc4222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812A7604-B889-4557-83B1-6FA76E6B4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سجل الإتقان والمتابعة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CA68841A-9AA8-47E9-AA80-299785F57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58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2F17E4-54EF-4E50-A620-CE56611F9620}"/>
              </a:ext>
            </a:extLst>
          </p:cNvPr>
          <p:cNvGraphicFramePr/>
          <p:nvPr/>
        </p:nvGraphicFramePr>
        <p:xfrm>
          <a:off xmlns:a="http://schemas.openxmlformats.org/drawingml/2006/main" x="619125" y="2381250"/>
          <a:ext xmlns:a="http://schemas.openxmlformats.org/drawingml/2006/main" cx="10953750" cy="3968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904875"/>
                <a:gridCol w="952500"/>
                <a:gridCol w="904875"/>
                <a:gridCol w="952500"/>
                <a:gridCol w="952500"/>
                <a:gridCol w="904875"/>
                <a:gridCol w="2143125"/>
                <a:gridCol w="381000"/>
              </a:tblGrid>
              <a:tr h="457200"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قرار المتابعة</a:t>
                      </a:r>
                    </a:p>
                  </a:txBody>
                  <a:tcPr marL="38100" marR="38100" marT="9525" marB="9525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احتفاظ</a:t>
                      </a:r>
                    </a:p>
                    <a:p>
                      <a:pPr algn="r"/>
                      <a:r>
                        <a:rPr sz="1275" b="1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٪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النمو</a:t>
                      </a:r>
                    </a:p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نقطة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بعدي</a:t>
                      </a:r>
                    </a:p>
                    <a:p>
                      <a:pPr algn="r"/>
                      <a:r>
                        <a:rPr sz="1275" b="1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/٣٠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تراكمي</a:t>
                      </a:r>
                    </a:p>
                    <a:p>
                      <a:pPr algn="r"/>
                      <a:r>
                        <a:rPr sz="1275" b="1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/٢٠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أسبوعي</a:t>
                      </a:r>
                    </a:p>
                    <a:p>
                      <a:pPr algn="r"/>
                      <a:r>
                        <a:rPr sz="1275" b="1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/١٠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قبلي</a:t>
                      </a:r>
                    </a:p>
                    <a:p>
                      <a:pPr algn="r"/>
                      <a:r>
                        <a:rPr sz="1275" b="1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/٣٠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اسم الطالب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r" rtl="1"/>
                      <a:r>
                        <a:rPr sz="12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</a:t>
                      </a:r>
                    </a:p>
                  </a:txBody>
                  <a:tcPr marL="38100" marR="38100" marT="9525" marB="9525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1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2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3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4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5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6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7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8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9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10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11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12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13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250825"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>
                        <a:defRPr sz="1275">
                          <a:latin typeface="Nimbus Sans"/>
                          <a:ea typeface="Nimbus Sans"/>
                          <a:cs typeface="Nimbus Sans"/>
                        </a:defRPr>
                      </a:pPr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  <a:endParaRPr sz="1275">
                        <a:latin typeface="Nimbus Sans"/>
                        <a:ea typeface="Nimbus Sans"/>
                        <a:cs typeface="Nimbus Sans"/>
                      </a:endParaRP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38100" tIns="0" rIns="38100" bIns="0"/>
                    <a:lstStyle/>
                    <a:p>
                      <a:pPr algn="l"/>
                      <a:r>
                        <a:rPr sz="12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14</a:t>
                      </a:r>
                    </a:p>
                  </a:txBody>
                  <a:tcPr marL="38100" marR="38100" marT="4763" marB="4763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309067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CA63DF-5503-4896-B997-D748067182F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32dc8a288a44f5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964DDDC2-79CC-4B16-A596-E348948D9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سجل الممارسة المنزلية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45D305D9-32D8-4281-AF65-78792E0A1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59</a:t>
            </a:r>
          </a:p>
        </p:txBody>
      </p:sp>
      <p:sp>
        <p:nvSpPr>
          <p:cNvPr id="4" name="body">
            <a:extLst xmlns:a="http://schemas.openxmlformats.org/drawingml/2006/main">
              <a:ext uri="{FF2B5EF4-FFF2-40B4-BE49-F238E27FC236}">
                <a16:creationId xmlns:a16="http://schemas.microsoft.com/office/drawing/2014/main" id="{0283D25E-20E5-42E6-BC46-1F351F1FF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333625"/>
            <a:ext cx="10953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8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8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8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اسم الطالب: ..................................    الوحدة: ................    الأسبوع: ................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4620C2-437D-446A-AC48-E847CFA8A867}"/>
              </a:ext>
            </a:extLst>
          </p:cNvPr>
          <p:cNvGraphicFramePr/>
          <p:nvPr/>
        </p:nvGraphicFramePr>
        <p:xfrm>
          <a:off xmlns:a="http://schemas.openxmlformats.org/drawingml/2006/main" x="619125" y="3048000"/>
          <a:ext xmlns:a="http://schemas.openxmlformats.org/drawingml/2006/main" cx="10953750" cy="2190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3333750"/>
                <a:gridCol w="3333750"/>
                <a:gridCol w="1428750"/>
              </a:tblGrid>
              <a:tr h="547688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ملاحظة الأسرة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كلمات تحتاج مراجعة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استمع وحاول من الذاكرة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اليوم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547688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الأول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47688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الثاني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547688"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r>
                        <a:rPr sz="1875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/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75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الثالث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body">
            <a:extLst xmlns:a="http://schemas.openxmlformats.org/drawingml/2006/main">
              <a:ext uri="{FF2B5EF4-FFF2-40B4-BE49-F238E27FC236}">
                <a16:creationId xmlns:a16="http://schemas.microsoft.com/office/drawing/2014/main" id="{948A8099-214C-4A69-AFF4-BA3AD56C0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524500"/>
            <a:ext cx="10953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950" b="0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1950" b="0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950" b="0" lang="ar-SA">
                <a:solidFill>
                  <a:srgbClr val="0DA9A6"/>
                </a:solidFill>
                <a:latin typeface="Noto Sans Arabic"/>
                <a:ea typeface="Noto Sans Arabic"/>
                <a:cs typeface="Noto Sans Arabic"/>
              </a:rPr>
              <a:t>خمس دقائق يوميًا، مع توظيف كلمة في جملة.</a:t>
            </a:r>
          </a:p>
        </p:txBody>
      </p:sp>
    </p:spTree>
    <p:extLst>
      <p:ext uri="{BB962C8B-B14F-4D97-AF65-F5344CB8AC3E}">
        <p14:creationId xmlns:p14="http://schemas.microsoft.com/office/powerpoint/2010/main" val="1096745519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910741-7206-4BAC-916E-89B95A011D4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2ada5adae54b33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headline">
            <a:extLst xmlns:a="http://schemas.openxmlformats.org/drawingml/2006/main">
              <a:ext uri="{FF2B5EF4-FFF2-40B4-BE49-F238E27FC236}">
                <a16:creationId xmlns:a16="http://schemas.microsoft.com/office/drawing/2014/main" id="{042E03B9-3710-4CDA-9B28-8DF764F1D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نموذج التقرير الختامي</a:t>
            </a:r>
          </a:p>
        </p:txBody>
      </p:sp>
      <p:sp>
        <p:nvSpPr>
          <p:cNvPr id="3" name="page-number">
            <a:extLst xmlns:a="http://schemas.openxmlformats.org/drawingml/2006/main">
              <a:ext uri="{FF2B5EF4-FFF2-40B4-BE49-F238E27FC236}">
                <a16:creationId xmlns:a16="http://schemas.microsoft.com/office/drawing/2014/main" id="{74B5E411-D08C-41FE-9F30-29D235684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defRPr>
            </a:pPr>
            <a:r>
              <a:rPr sz="1200" b="0">
                <a:solidFill>
                  <a:srgbClr val="607782"/>
                </a:solidFill>
                <a:latin typeface="Nimbus Sans"/>
                <a:ea typeface="Nimbus Sans"/>
                <a:cs typeface="Nimbus Sans"/>
              </a:rPr>
              <a:t>60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A1DA07-155C-4BC0-9CBA-AAFE05127A77}"/>
              </a:ext>
            </a:extLst>
          </p:cNvPr>
          <p:cNvGraphicFramePr/>
          <p:nvPr/>
        </p:nvGraphicFramePr>
        <p:xfrm>
          <a:off xmlns:a="http://schemas.openxmlformats.org/drawingml/2006/main" x="619125" y="2428875"/>
          <a:ext xmlns:a="http://schemas.openxmlformats.org/drawingml/2006/main" cx="10953750" cy="33813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715000"/>
                <a:gridCol w="5238750"/>
              </a:tblGrid>
              <a:tr h="483054"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النتيجة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1" lang="ar-SA">
                          <a:solidFill>
                            <a:srgbClr val="FFFFFF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المؤشر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T w="6668">
                      <a:solidFill>
                        <a:srgbClr val="D5E3E6"/>
                      </a:solidFill>
                      <a:prstDash val="solid"/>
                    </a:lnT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15445A"/>
                    </a:solidFill>
                  </a:tcPr>
                </a:tc>
              </a:tr>
              <a:tr h="483054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00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عدد الطلاب / عدد فئة الدعم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83054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00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متوسط القبلي / متوسط البعدي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83054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00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النمو بالنقاط المئوية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83054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00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نسبة الإتقان / نسبة الاحتفاظ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  <a:tr h="483054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00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عدد الطلاب المستوفين لمعيار الخروج من الدعم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83054">
                <a:tc>
                  <a:txBody>
                    <a:bodyPr lIns="95250" tIns="95250" rIns="95250" bIns="95250"/>
                    <a:lstStyle/>
                    <a:p>
                      <a:pPr algn="l"/>
                      <a:r>
                        <a:rPr sz="1800" b="0">
                          <a:solidFill>
                            <a:srgbClr val="15445A"/>
                          </a:solidFill>
                          <a:latin typeface="Nimbus Sans"/>
                          <a:ea typeface="Nimbus Sans"/>
                          <a:cs typeface="Nimbus Sans"/>
                        </a:rPr>
                        <a:t>................................................</a:t>
                      </a:r>
                    </a:p>
                  </a:txBody>
                  <a:tcPr marL="91440" marR="91440" marT="45720" marB="45720" anchor="ctr">
                    <a:lnL w="6668">
                      <a:solidFill>
                        <a:srgbClr val="D5E3E6"/>
                      </a:solidFill>
                      <a:prstDash val="solid"/>
                    </a:lnL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  <a:tc>
                  <a:txBody>
                    <a:bodyPr lIns="95250" tIns="95250" rIns="95250" bIns="95250"/>
                    <a:lstStyle/>
                    <a:p>
                      <a:pPr algn="r" rtl="1"/>
                      <a:r>
                        <a:rPr sz="1800" b="0" lang="ar-SA">
                          <a:solidFill>
                            <a:srgbClr val="15445A"/>
                          </a:solidFill>
                          <a:latin typeface="Noto Sans Arabic"/>
                          <a:ea typeface="Noto Sans Arabic"/>
                          <a:cs typeface="Noto Sans Arabic"/>
                        </a:rPr>
                        <a:t>إجراءات التحسين للفصل التالي</a:t>
                      </a:r>
                    </a:p>
                  </a:txBody>
                  <a:tcPr marL="91440" marR="91440" marT="45720" marB="45720" anchor="ctr">
                    <a:lnR w="6668">
                      <a:solidFill>
                        <a:srgbClr val="D5E3E6"/>
                      </a:solidFill>
                      <a:prstDash val="solid"/>
                    </a:lnR>
                    <a:lnB w="6668">
                      <a:solidFill>
                        <a:srgbClr val="D5E3E6"/>
                      </a:solidFill>
                      <a:prstDash val="solid"/>
                    </a:lnB>
                    <a:solidFill>
                      <a:srgbClr val="F4F8F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6759660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80EAD7-563B-4B6B-A1F0-FCE204F5366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ea824dd4cf4e3a"/>
          <a:srcRect xmlns:a="http://schemas.openxmlformats.org/drawingml/2006/main" l="28711" t="33756" r="28622" b="33800"/>
          <a:stretch xmlns:a="http://schemas.openxmlformats.org/drawingml/2006/main"/>
        </p:blipFill>
        <p:spPr>
          <a:xfrm xmlns:a="http://schemas.openxmlformats.org/drawingml/2006/main">
            <a:off x="10287000" y="228600"/>
            <a:ext cx="1333500" cy="100965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CE357A-A394-40EB-BBD1-10B1C70AB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304925"/>
            <a:ext cx="10953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 algn="r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r" rtl="1">
              <a:defRPr sz="300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300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حقوق النشر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C4EC7B-C9C3-447D-BC1F-388B71953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2524125"/>
            <a:ext cx="109537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 algn="ctr">
              <a:defRPr sz="255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ctr" rtl="1">
              <a:defRPr sz="2550" b="1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550" b="1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برنامج إتقان المفردات وتوظيفها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B22B60-2A91-4A6A-9962-B30B2234B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3171825"/>
            <a:ext cx="10953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 algn="ctr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ctr" rtl="1">
              <a:defRPr sz="2100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2100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برنامج تحسيني ضمن الخطة التشغيلية</a:t>
            </a:r>
          </a:p>
        </p:txBody>
      </p:sp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ACA4DA-74DE-47D9-A209-D7642F19E6C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0153c9e1744a0f"/>
          <a:srcRect xmlns:a="http://schemas.openxmlformats.org/drawingml/2006/main" l="2500" t="30000" r="2500" b="30000"/>
          <a:stretch xmlns:a="http://schemas.openxmlformats.org/drawingml/2006/main"/>
        </p:blipFill>
        <p:spPr>
          <a:xfrm xmlns:a="http://schemas.openxmlformats.org/drawingml/2006/main">
            <a:off x="619125" y="4010025"/>
            <a:ext cx="10953750" cy="1733550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536735-C303-4F10-8DF9-607744919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010275"/>
            <a:ext cx="109537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 algn="ctr">
              <a:defRPr sz="17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ctr" rtl="1">
              <a:defRPr sz="1725" b="0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725" b="0" lang="ar-SA">
                <a:solidFill>
                  <a:srgbClr val="15445A"/>
                </a:solidFill>
                <a:latin typeface="Noto Sans Arabic"/>
                <a:ea typeface="Noto Sans Arabic"/>
                <a:cs typeface="Noto Sans Arabic"/>
              </a:rPr>
              <a:t>العام الدراسي ١٤٤٨ / ١٤٤٩ هـ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4734A3B-0215-4BB5-A68D-2AD8420EC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645795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>
            <a:defPPr algn="l">
              <a:defRPr sz="120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defPPr>
          </a:lstStyle>
          <a:p xmlns:a="http://schemas.openxmlformats.org/drawingml/2006/main">
            <a:pPr algn="l">
              <a:defRPr sz="120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defRPr>
            </a:pPr>
            <a:r>
              <a:rPr sz="1200" b="0">
                <a:solidFill>
                  <a:srgbClr val="607782"/>
                </a:solidFill>
                <a:latin typeface="Noto Sans Arabic"/>
                <a:ea typeface="Noto Sans Arabic"/>
                <a:cs typeface="Noto Sans Arabic"/>
              </a:rPr>
              <a:t>61</a:t>
            </a:r>
          </a:p>
        </p:txBody>
      </p:sp>
    </p:spTree>
    <p:extLst>
      <p:ext uri="{BB962C8B-B14F-4D97-AF65-F5344CB8AC3E}">
        <p14:creationId xmlns:p14="http://schemas.microsoft.com/office/powerpoint/2010/main" val="107148982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برنامج إتقان المفردات وتوظيفها</dc:title>
  <dcterms:created xsi:type="dcterms:W3CDTF">2026-10-15T23:07:55.4340000Z</dcterms:created>
  <dcterms:modified xsi:type="dcterms:W3CDTF">2026-10-15T23:07:55.4340000Z</dcterms:modified>
</coreProperties>
</file>