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72" r:id="rId1"/>
  </p:sldMasterIdLst>
  <p:sldIdLst>
    <p:sldId id="257" r:id="rId2"/>
  </p:sldIdLst>
  <p:sldSz cx="16256000" cy="12192000"/>
  <p:notesSz cx="6888163" cy="100203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85005" autoAdjust="0"/>
    <p:restoredTop sz="94660"/>
  </p:normalViewPr>
  <p:slideViewPr>
    <p:cSldViewPr snapToGrid="0">
      <p:cViewPr varScale="1">
        <p:scale>
          <a:sx n="38" d="100"/>
          <a:sy n="38" d="100"/>
        </p:scale>
        <p:origin x="1284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شريحة عنو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219200" y="1995312"/>
            <a:ext cx="13817600" cy="4244622"/>
          </a:xfrm>
        </p:spPr>
        <p:txBody>
          <a:bodyPr anchor="b"/>
          <a:lstStyle>
            <a:lvl1pPr algn="ctr">
              <a:defRPr sz="10667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0" y="6403623"/>
            <a:ext cx="12192000" cy="2943577"/>
          </a:xfrm>
        </p:spPr>
        <p:txBody>
          <a:bodyPr/>
          <a:lstStyle>
            <a:lvl1pPr marL="0" indent="0" algn="ctr">
              <a:buNone/>
              <a:defRPr sz="4267"/>
            </a:lvl1pPr>
            <a:lvl2pPr marL="812810" indent="0" algn="ctr">
              <a:buNone/>
              <a:defRPr sz="3556"/>
            </a:lvl2pPr>
            <a:lvl3pPr marL="1625620" indent="0" algn="ctr">
              <a:buNone/>
              <a:defRPr sz="3200"/>
            </a:lvl3pPr>
            <a:lvl4pPr marL="2438430" indent="0" algn="ctr">
              <a:buNone/>
              <a:defRPr sz="2844"/>
            </a:lvl4pPr>
            <a:lvl5pPr marL="3251241" indent="0" algn="ctr">
              <a:buNone/>
              <a:defRPr sz="2844"/>
            </a:lvl5pPr>
            <a:lvl6pPr marL="4064051" indent="0" algn="ctr">
              <a:buNone/>
              <a:defRPr sz="2844"/>
            </a:lvl6pPr>
            <a:lvl7pPr marL="4876861" indent="0" algn="ctr">
              <a:buNone/>
              <a:defRPr sz="2844"/>
            </a:lvl7pPr>
            <a:lvl8pPr marL="5689671" indent="0" algn="ctr">
              <a:buNone/>
              <a:defRPr sz="2844"/>
            </a:lvl8pPr>
            <a:lvl9pPr marL="6502481" indent="0" algn="ctr">
              <a:buNone/>
              <a:defRPr sz="2844"/>
            </a:lvl9pPr>
          </a:lstStyle>
          <a:p>
            <a:r>
              <a:rPr lang="ar-SA"/>
              <a:t>انقر لتحرير نمط العنوان الفرعي للشكل الرئيسي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264B7-CE11-4563-8A05-5A513CDB27F2}" type="datetimeFigureOut">
              <a:rPr lang="en-AE" smtClean="0"/>
              <a:t>18/09/2023</a:t>
            </a:fld>
            <a:endParaRPr lang="en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4429A-D841-49DA-B1D1-F308DDDCC61A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66473965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عنوان ومحتو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264B7-CE11-4563-8A05-5A513CDB27F2}" type="datetimeFigureOut">
              <a:rPr lang="en-AE" smtClean="0"/>
              <a:t>18/09/2023</a:t>
            </a:fld>
            <a:endParaRPr lang="en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4429A-D841-49DA-B1D1-F308DDDCC61A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6576492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عنوان المقط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9134" y="3039537"/>
            <a:ext cx="14020800" cy="5071532"/>
          </a:xfrm>
        </p:spPr>
        <p:txBody>
          <a:bodyPr anchor="b"/>
          <a:lstStyle>
            <a:lvl1pPr>
              <a:defRPr sz="10667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9134" y="8159048"/>
            <a:ext cx="14020800" cy="2666999"/>
          </a:xfrm>
        </p:spPr>
        <p:txBody>
          <a:bodyPr/>
          <a:lstStyle>
            <a:lvl1pPr marL="0" indent="0">
              <a:buNone/>
              <a:defRPr sz="4267">
                <a:solidFill>
                  <a:schemeClr val="tx1"/>
                </a:solidFill>
              </a:defRPr>
            </a:lvl1pPr>
            <a:lvl2pPr marL="812810" indent="0">
              <a:buNone/>
              <a:defRPr sz="3556">
                <a:solidFill>
                  <a:schemeClr val="tx1">
                    <a:tint val="75000"/>
                  </a:schemeClr>
                </a:solidFill>
              </a:defRPr>
            </a:lvl2pPr>
            <a:lvl3pPr marL="162562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3pPr>
            <a:lvl4pPr marL="2438430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4pPr>
            <a:lvl5pPr marL="325124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5pPr>
            <a:lvl6pPr marL="406405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6pPr>
            <a:lvl7pPr marL="487686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7pPr>
            <a:lvl8pPr marL="568967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8pPr>
            <a:lvl9pPr marL="6502481" indent="0">
              <a:buNone/>
              <a:defRPr sz="2844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264B7-CE11-4563-8A05-5A513CDB27F2}" type="datetimeFigureOut">
              <a:rPr lang="en-AE" smtClean="0"/>
              <a:t>18/09/2023</a:t>
            </a:fld>
            <a:endParaRPr lang="en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4429A-D841-49DA-B1D1-F308DDDCC61A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91722461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محتو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3245556"/>
            <a:ext cx="6908800" cy="7735712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0" y="3245556"/>
            <a:ext cx="6908800" cy="7735712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264B7-CE11-4563-8A05-5A513CDB27F2}" type="datetimeFigureOut">
              <a:rPr lang="en-AE" smtClean="0"/>
              <a:t>18/09/2023</a:t>
            </a:fld>
            <a:endParaRPr lang="en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4429A-D841-49DA-B1D1-F308DDDCC61A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6975381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مقارن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649114"/>
            <a:ext cx="14020800" cy="2356556"/>
          </a:xfrm>
        </p:spPr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9719" y="2988734"/>
            <a:ext cx="6877049" cy="1464732"/>
          </a:xfrm>
        </p:spPr>
        <p:txBody>
          <a:bodyPr anchor="b"/>
          <a:lstStyle>
            <a:lvl1pPr marL="0" indent="0">
              <a:buNone/>
              <a:defRPr sz="4267" b="1"/>
            </a:lvl1pPr>
            <a:lvl2pPr marL="812810" indent="0">
              <a:buNone/>
              <a:defRPr sz="3556" b="1"/>
            </a:lvl2pPr>
            <a:lvl3pPr marL="1625620" indent="0">
              <a:buNone/>
              <a:defRPr sz="3200" b="1"/>
            </a:lvl3pPr>
            <a:lvl4pPr marL="2438430" indent="0">
              <a:buNone/>
              <a:defRPr sz="2844" b="1"/>
            </a:lvl4pPr>
            <a:lvl5pPr marL="3251241" indent="0">
              <a:buNone/>
              <a:defRPr sz="2844" b="1"/>
            </a:lvl5pPr>
            <a:lvl6pPr marL="4064051" indent="0">
              <a:buNone/>
              <a:defRPr sz="2844" b="1"/>
            </a:lvl6pPr>
            <a:lvl7pPr marL="4876861" indent="0">
              <a:buNone/>
              <a:defRPr sz="2844" b="1"/>
            </a:lvl7pPr>
            <a:lvl8pPr marL="5689671" indent="0">
              <a:buNone/>
              <a:defRPr sz="2844" b="1"/>
            </a:lvl8pPr>
            <a:lvl9pPr marL="6502481" indent="0">
              <a:buNone/>
              <a:defRPr sz="2844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9719" y="4453467"/>
            <a:ext cx="6877049" cy="6550379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229601" y="2988734"/>
            <a:ext cx="6910917" cy="1464732"/>
          </a:xfrm>
        </p:spPr>
        <p:txBody>
          <a:bodyPr anchor="b"/>
          <a:lstStyle>
            <a:lvl1pPr marL="0" indent="0">
              <a:buNone/>
              <a:defRPr sz="4267" b="1"/>
            </a:lvl1pPr>
            <a:lvl2pPr marL="812810" indent="0">
              <a:buNone/>
              <a:defRPr sz="3556" b="1"/>
            </a:lvl2pPr>
            <a:lvl3pPr marL="1625620" indent="0">
              <a:buNone/>
              <a:defRPr sz="3200" b="1"/>
            </a:lvl3pPr>
            <a:lvl4pPr marL="2438430" indent="0">
              <a:buNone/>
              <a:defRPr sz="2844" b="1"/>
            </a:lvl4pPr>
            <a:lvl5pPr marL="3251241" indent="0">
              <a:buNone/>
              <a:defRPr sz="2844" b="1"/>
            </a:lvl5pPr>
            <a:lvl6pPr marL="4064051" indent="0">
              <a:buNone/>
              <a:defRPr sz="2844" b="1"/>
            </a:lvl6pPr>
            <a:lvl7pPr marL="4876861" indent="0">
              <a:buNone/>
              <a:defRPr sz="2844" b="1"/>
            </a:lvl7pPr>
            <a:lvl8pPr marL="5689671" indent="0">
              <a:buNone/>
              <a:defRPr sz="2844" b="1"/>
            </a:lvl8pPr>
            <a:lvl9pPr marL="6502481" indent="0">
              <a:buNone/>
              <a:defRPr sz="2844" b="1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229601" y="4453467"/>
            <a:ext cx="6910917" cy="6550379"/>
          </a:xfrm>
        </p:spPr>
        <p:txBody>
          <a:bodyPr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264B7-CE11-4563-8A05-5A513CDB27F2}" type="datetimeFigureOut">
              <a:rPr lang="en-AE" smtClean="0"/>
              <a:t>18/09/2023</a:t>
            </a:fld>
            <a:endParaRPr lang="en-A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4429A-D841-49DA-B1D1-F308DDDCC61A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35648942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عنوان فقط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264B7-CE11-4563-8A05-5A513CDB27F2}" type="datetimeFigureOut">
              <a:rPr lang="en-AE" smtClean="0"/>
              <a:t>18/09/2023</a:t>
            </a:fld>
            <a:endParaRPr lang="en-A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4429A-D841-49DA-B1D1-F308DDDCC61A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3576467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فار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264B7-CE11-4563-8A05-5A513CDB27F2}" type="datetimeFigureOut">
              <a:rPr lang="en-AE" smtClean="0"/>
              <a:t>18/09/2023</a:t>
            </a:fld>
            <a:endParaRPr lang="en-A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4429A-D841-49DA-B1D1-F308DDDCC61A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34758253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محتوى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812800"/>
            <a:ext cx="5242983" cy="2844800"/>
          </a:xfrm>
        </p:spPr>
        <p:txBody>
          <a:bodyPr anchor="b"/>
          <a:lstStyle>
            <a:lvl1pPr>
              <a:defRPr sz="5689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0917" y="1755425"/>
            <a:ext cx="8229600" cy="8664222"/>
          </a:xfrm>
        </p:spPr>
        <p:txBody>
          <a:bodyPr/>
          <a:lstStyle>
            <a:lvl1pPr>
              <a:defRPr sz="5689"/>
            </a:lvl1pPr>
            <a:lvl2pPr>
              <a:defRPr sz="4978"/>
            </a:lvl2pPr>
            <a:lvl3pPr>
              <a:defRPr sz="4267"/>
            </a:lvl3pPr>
            <a:lvl4pPr>
              <a:defRPr sz="3556"/>
            </a:lvl4pPr>
            <a:lvl5pPr>
              <a:defRPr sz="3556"/>
            </a:lvl5pPr>
            <a:lvl6pPr>
              <a:defRPr sz="3556"/>
            </a:lvl6pPr>
            <a:lvl7pPr>
              <a:defRPr sz="3556"/>
            </a:lvl7pPr>
            <a:lvl8pPr>
              <a:defRPr sz="3556"/>
            </a:lvl8pPr>
            <a:lvl9pPr>
              <a:defRPr sz="3556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7" y="3657600"/>
            <a:ext cx="5242983" cy="6776156"/>
          </a:xfrm>
        </p:spPr>
        <p:txBody>
          <a:bodyPr/>
          <a:lstStyle>
            <a:lvl1pPr marL="0" indent="0">
              <a:buNone/>
              <a:defRPr sz="2844"/>
            </a:lvl1pPr>
            <a:lvl2pPr marL="812810" indent="0">
              <a:buNone/>
              <a:defRPr sz="2489"/>
            </a:lvl2pPr>
            <a:lvl3pPr marL="1625620" indent="0">
              <a:buNone/>
              <a:defRPr sz="2133"/>
            </a:lvl3pPr>
            <a:lvl4pPr marL="2438430" indent="0">
              <a:buNone/>
              <a:defRPr sz="1778"/>
            </a:lvl4pPr>
            <a:lvl5pPr marL="3251241" indent="0">
              <a:buNone/>
              <a:defRPr sz="1778"/>
            </a:lvl5pPr>
            <a:lvl6pPr marL="4064051" indent="0">
              <a:buNone/>
              <a:defRPr sz="1778"/>
            </a:lvl6pPr>
            <a:lvl7pPr marL="4876861" indent="0">
              <a:buNone/>
              <a:defRPr sz="1778"/>
            </a:lvl7pPr>
            <a:lvl8pPr marL="5689671" indent="0">
              <a:buNone/>
              <a:defRPr sz="1778"/>
            </a:lvl8pPr>
            <a:lvl9pPr marL="6502481" indent="0">
              <a:buNone/>
              <a:defRPr sz="1778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264B7-CE11-4563-8A05-5A513CDB27F2}" type="datetimeFigureOut">
              <a:rPr lang="en-AE" smtClean="0"/>
              <a:t>18/09/2023</a:t>
            </a:fld>
            <a:endParaRPr lang="en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4429A-D841-49DA-B1D1-F308DDDCC61A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285017433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صورة مع تسمية توضيحي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812800"/>
            <a:ext cx="5242983" cy="2844800"/>
          </a:xfrm>
        </p:spPr>
        <p:txBody>
          <a:bodyPr anchor="b"/>
          <a:lstStyle>
            <a:lvl1pPr>
              <a:defRPr sz="5689"/>
            </a:lvl1pPr>
          </a:lstStyle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10917" y="1755425"/>
            <a:ext cx="8229600" cy="8664222"/>
          </a:xfrm>
        </p:spPr>
        <p:txBody>
          <a:bodyPr anchor="t"/>
          <a:lstStyle>
            <a:lvl1pPr marL="0" indent="0">
              <a:buNone/>
              <a:defRPr sz="5689"/>
            </a:lvl1pPr>
            <a:lvl2pPr marL="812810" indent="0">
              <a:buNone/>
              <a:defRPr sz="4978"/>
            </a:lvl2pPr>
            <a:lvl3pPr marL="1625620" indent="0">
              <a:buNone/>
              <a:defRPr sz="4267"/>
            </a:lvl3pPr>
            <a:lvl4pPr marL="2438430" indent="0">
              <a:buNone/>
              <a:defRPr sz="3556"/>
            </a:lvl4pPr>
            <a:lvl5pPr marL="3251241" indent="0">
              <a:buNone/>
              <a:defRPr sz="3556"/>
            </a:lvl5pPr>
            <a:lvl6pPr marL="4064051" indent="0">
              <a:buNone/>
              <a:defRPr sz="3556"/>
            </a:lvl6pPr>
            <a:lvl7pPr marL="4876861" indent="0">
              <a:buNone/>
              <a:defRPr sz="3556"/>
            </a:lvl7pPr>
            <a:lvl8pPr marL="5689671" indent="0">
              <a:buNone/>
              <a:defRPr sz="3556"/>
            </a:lvl8pPr>
            <a:lvl9pPr marL="6502481" indent="0">
              <a:buNone/>
              <a:defRPr sz="3556"/>
            </a:lvl9pPr>
          </a:lstStyle>
          <a:p>
            <a:r>
              <a:rPr lang="ar-SA"/>
              <a:t>انقر فوق الأيقونة لإضافة صورة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7" y="3657600"/>
            <a:ext cx="5242983" cy="6776156"/>
          </a:xfrm>
        </p:spPr>
        <p:txBody>
          <a:bodyPr/>
          <a:lstStyle>
            <a:lvl1pPr marL="0" indent="0">
              <a:buNone/>
              <a:defRPr sz="2844"/>
            </a:lvl1pPr>
            <a:lvl2pPr marL="812810" indent="0">
              <a:buNone/>
              <a:defRPr sz="2489"/>
            </a:lvl2pPr>
            <a:lvl3pPr marL="1625620" indent="0">
              <a:buNone/>
              <a:defRPr sz="2133"/>
            </a:lvl3pPr>
            <a:lvl4pPr marL="2438430" indent="0">
              <a:buNone/>
              <a:defRPr sz="1778"/>
            </a:lvl4pPr>
            <a:lvl5pPr marL="3251241" indent="0">
              <a:buNone/>
              <a:defRPr sz="1778"/>
            </a:lvl5pPr>
            <a:lvl6pPr marL="4064051" indent="0">
              <a:buNone/>
              <a:defRPr sz="1778"/>
            </a:lvl6pPr>
            <a:lvl7pPr marL="4876861" indent="0">
              <a:buNone/>
              <a:defRPr sz="1778"/>
            </a:lvl7pPr>
            <a:lvl8pPr marL="5689671" indent="0">
              <a:buNone/>
              <a:defRPr sz="1778"/>
            </a:lvl8pPr>
            <a:lvl9pPr marL="6502481" indent="0">
              <a:buNone/>
              <a:defRPr sz="1778"/>
            </a:lvl9pPr>
          </a:lstStyle>
          <a:p>
            <a:pPr lvl="0"/>
            <a:r>
              <a:rPr lang="ar-SA"/>
              <a:t>انقر لتحرير أنماط نص الشكل الرئيسي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264B7-CE11-4563-8A05-5A513CDB27F2}" type="datetimeFigureOut">
              <a:rPr lang="en-AE" smtClean="0"/>
              <a:t>18/09/2023</a:t>
            </a:fld>
            <a:endParaRPr lang="en-A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4429A-D841-49DA-B1D1-F308DDDCC61A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411616936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عنوان ونص عمود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264B7-CE11-4563-8A05-5A513CDB27F2}" type="datetimeFigureOut">
              <a:rPr lang="en-AE" smtClean="0"/>
              <a:t>18/09/2023</a:t>
            </a:fld>
            <a:endParaRPr lang="en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4429A-D841-49DA-B1D1-F308DDDCC61A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42575896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عنوان ونص عموديا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633201" y="649111"/>
            <a:ext cx="3505200" cy="10332156"/>
          </a:xfrm>
        </p:spPr>
        <p:txBody>
          <a:bodyPr vert="eaVert"/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1" y="649111"/>
            <a:ext cx="10312400" cy="10332156"/>
          </a:xfrm>
        </p:spPr>
        <p:txBody>
          <a:bodyPr vert="eaVert"/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76264B7-CE11-4563-8A05-5A513CDB27F2}" type="datetimeFigureOut">
              <a:rPr lang="en-AE" smtClean="0"/>
              <a:t>18/09/2023</a:t>
            </a:fld>
            <a:endParaRPr lang="en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54429A-D841-49DA-B1D1-F308DDDCC61A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14810815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600" y="649114"/>
            <a:ext cx="14020800" cy="2356556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ar-SA"/>
              <a:t>انقر لتحرير نمط عنوان الشكل الرئيسي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600" y="3245556"/>
            <a:ext cx="14020800" cy="77357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ar-SA"/>
              <a:t>انقر لتحرير أنماط نص الشكل الرئيسي</a:t>
            </a:r>
          </a:p>
          <a:p>
            <a:pPr lvl="1"/>
            <a:r>
              <a:rPr lang="ar-SA"/>
              <a:t>المستوى الثاني</a:t>
            </a:r>
          </a:p>
          <a:p>
            <a:pPr lvl="2"/>
            <a:r>
              <a:rPr lang="ar-SA"/>
              <a:t>المستوى الثالث</a:t>
            </a:r>
          </a:p>
          <a:p>
            <a:pPr lvl="3"/>
            <a:r>
              <a:rPr lang="ar-SA"/>
              <a:t>المستوى الرابع</a:t>
            </a:r>
          </a:p>
          <a:p>
            <a:pPr lvl="4"/>
            <a:r>
              <a:rPr lang="ar-SA"/>
              <a:t>المستوى الخامس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600" y="11300181"/>
            <a:ext cx="365760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76264B7-CE11-4563-8A05-5A513CDB27F2}" type="datetimeFigureOut">
              <a:rPr lang="en-AE" smtClean="0"/>
              <a:t>18/09/2023</a:t>
            </a:fld>
            <a:endParaRPr lang="en-A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84800" y="11300181"/>
            <a:ext cx="548640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A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80800" y="11300181"/>
            <a:ext cx="3657600" cy="64911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133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54429A-D841-49DA-B1D1-F308DDDCC61A}" type="slidenum">
              <a:rPr lang="en-AE" smtClean="0"/>
              <a:t>‹#›</a:t>
            </a:fld>
            <a:endParaRPr lang="en-AE"/>
          </a:p>
        </p:txBody>
      </p:sp>
    </p:spTree>
    <p:extLst>
      <p:ext uri="{BB962C8B-B14F-4D97-AF65-F5344CB8AC3E}">
        <p14:creationId xmlns:p14="http://schemas.microsoft.com/office/powerpoint/2010/main" val="34664258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1625620" rtl="0" eaLnBrk="1" latinLnBrk="0" hangingPunct="1">
        <a:lnSpc>
          <a:spcPct val="90000"/>
        </a:lnSpc>
        <a:spcBef>
          <a:spcPct val="0"/>
        </a:spcBef>
        <a:buNone/>
        <a:defRPr sz="7822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06405" indent="-406405" algn="l" defTabSz="1625620" rtl="0" eaLnBrk="1" latinLnBrk="0" hangingPunct="1">
        <a:lnSpc>
          <a:spcPct val="90000"/>
        </a:lnSpc>
        <a:spcBef>
          <a:spcPts val="1778"/>
        </a:spcBef>
        <a:buFont typeface="Arial" panose="020B0604020202020204" pitchFamily="34" charset="0"/>
        <a:buChar char="•"/>
        <a:defRPr sz="4978" kern="1200">
          <a:solidFill>
            <a:schemeClr val="tx1"/>
          </a:solidFill>
          <a:latin typeface="+mn-lt"/>
          <a:ea typeface="+mn-ea"/>
          <a:cs typeface="+mn-cs"/>
        </a:defRPr>
      </a:lvl1pPr>
      <a:lvl2pPr marL="1219215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4267" kern="1200">
          <a:solidFill>
            <a:schemeClr val="tx1"/>
          </a:solidFill>
          <a:latin typeface="+mn-lt"/>
          <a:ea typeface="+mn-ea"/>
          <a:cs typeface="+mn-cs"/>
        </a:defRPr>
      </a:lvl2pPr>
      <a:lvl3pPr marL="2032025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556" kern="1200">
          <a:solidFill>
            <a:schemeClr val="tx1"/>
          </a:solidFill>
          <a:latin typeface="+mn-lt"/>
          <a:ea typeface="+mn-ea"/>
          <a:cs typeface="+mn-cs"/>
        </a:defRPr>
      </a:lvl3pPr>
      <a:lvl4pPr marL="284483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65764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47045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528326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609607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908886" indent="-406405" algn="l" defTabSz="1625620" rtl="0" eaLnBrk="1" latinLnBrk="0" hangingPunct="1">
        <a:lnSpc>
          <a:spcPct val="90000"/>
        </a:lnSpc>
        <a:spcBef>
          <a:spcPts val="889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81281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62562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3pPr>
      <a:lvl4pPr marL="2438430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4pPr>
      <a:lvl5pPr marL="325124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5pPr>
      <a:lvl6pPr marL="406405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6pPr>
      <a:lvl7pPr marL="487686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7pPr>
      <a:lvl8pPr marL="568967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8pPr>
      <a:lvl9pPr marL="6502481" algn="l" defTabSz="1625620" rtl="0" eaLnBrk="1" latinLnBrk="0" hangingPunct="1">
        <a:defRPr sz="32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مربع نص 1">
            <a:extLst>
              <a:ext uri="{FF2B5EF4-FFF2-40B4-BE49-F238E27FC236}">
                <a16:creationId xmlns:a16="http://schemas.microsoft.com/office/drawing/2014/main" id="{9ABCE9F2-EAAA-4ADB-97C7-65950A982383}"/>
              </a:ext>
            </a:extLst>
          </p:cNvPr>
          <p:cNvSpPr txBox="1"/>
          <p:nvPr/>
        </p:nvSpPr>
        <p:spPr>
          <a:xfrm>
            <a:off x="11645660" y="2112384"/>
            <a:ext cx="4254701" cy="2677656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/>
            <a:r>
              <a:rPr lang="ar-AE" sz="2400" dirty="0">
                <a:ln w="0"/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_Nefel_Botan" pitchFamily="2" charset="-78"/>
                <a:cs typeface="A_Nefel_Botan" pitchFamily="2" charset="-78"/>
              </a:rPr>
              <a:t>أي من الآتي يعد من الأمثلة على موارد التكنولوجيا :.</a:t>
            </a:r>
          </a:p>
          <a:p>
            <a:pPr algn="r" rtl="1"/>
            <a:endParaRPr lang="ar-AE" sz="2400" dirty="0">
              <a:latin typeface="A_Nefel_Botan" pitchFamily="2" charset="-78"/>
              <a:cs typeface="A_Nefel_Botan" pitchFamily="2" charset="-78"/>
            </a:endParaRPr>
          </a:p>
          <a:p>
            <a:pPr algn="r" rtl="1"/>
            <a:r>
              <a:rPr lang="ar-AE" sz="2400" dirty="0">
                <a:latin typeface="A_Nefel_Botan" pitchFamily="2" charset="-78"/>
                <a:cs typeface="A_Nefel_Botan" pitchFamily="2" charset="-78"/>
              </a:rPr>
              <a:t>أ. </a:t>
            </a:r>
            <a:r>
              <a:rPr lang="ar-AE" sz="2400" dirty="0">
                <a:latin typeface="Microsoft Uighur" pitchFamily="2" charset="-78"/>
                <a:cs typeface="Mudir MT" pitchFamily="2" charset="-78"/>
              </a:rPr>
              <a:t>الخصائص</a:t>
            </a:r>
          </a:p>
          <a:p>
            <a:pPr algn="r" rtl="1"/>
            <a:r>
              <a:rPr lang="ar-AE" sz="2400" dirty="0">
                <a:latin typeface="A_Nefel_Botan" pitchFamily="2" charset="-78"/>
                <a:cs typeface="A_Nefel_Botan" pitchFamily="2" charset="-78"/>
              </a:rPr>
              <a:t>ب . السلوكيات</a:t>
            </a:r>
          </a:p>
          <a:p>
            <a:pPr algn="r" rtl="1"/>
            <a:r>
              <a:rPr lang="ar-AE" sz="2400" dirty="0">
                <a:latin typeface="A_Nefel_Botan" pitchFamily="2" charset="-78"/>
                <a:cs typeface="A_Nefel_Botan" pitchFamily="2" charset="-78"/>
              </a:rPr>
              <a:t>ج . </a:t>
            </a:r>
            <a:r>
              <a:rPr lang="ar-AE" sz="2400" dirty="0">
                <a:highlight>
                  <a:srgbClr val="FFFF00"/>
                </a:highlight>
                <a:latin typeface="Microsoft Uighur" pitchFamily="2" charset="-78"/>
                <a:cs typeface="Mudir MT" pitchFamily="2" charset="-78"/>
              </a:rPr>
              <a:t>المعلومات</a:t>
            </a:r>
          </a:p>
          <a:p>
            <a:pPr algn="r" rtl="1"/>
            <a:endParaRPr lang="ar-AE" sz="2400" dirty="0">
              <a:latin typeface="A_Nefel_Botan" pitchFamily="2" charset="-78"/>
              <a:cs typeface="A_Nefel_Botan" pitchFamily="2" charset="-78"/>
            </a:endParaRPr>
          </a:p>
        </p:txBody>
      </p:sp>
      <p:sp>
        <p:nvSpPr>
          <p:cNvPr id="5" name="مربع نص 4">
            <a:extLst>
              <a:ext uri="{FF2B5EF4-FFF2-40B4-BE49-F238E27FC236}">
                <a16:creationId xmlns:a16="http://schemas.microsoft.com/office/drawing/2014/main" id="{A3E0105C-3988-43B6-B031-ACD2FD020840}"/>
              </a:ext>
            </a:extLst>
          </p:cNvPr>
          <p:cNvSpPr txBox="1"/>
          <p:nvPr/>
        </p:nvSpPr>
        <p:spPr>
          <a:xfrm>
            <a:off x="11692160" y="5073126"/>
            <a:ext cx="4306783" cy="193899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/>
            <a:r>
              <a:rPr lang="ar-AE" sz="2400" dirty="0">
                <a:ln w="0"/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_Nefel_Botan" pitchFamily="2" charset="-78"/>
                <a:cs typeface="A_Nefel_Botan" pitchFamily="2" charset="-78"/>
              </a:rPr>
              <a:t> مثال على المواد الخام  :</a:t>
            </a:r>
          </a:p>
          <a:p>
            <a:pPr algn="r" rtl="1"/>
            <a:r>
              <a:rPr lang="ar-AE" sz="2400" dirty="0">
                <a:ln w="0"/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_Nefel_Botan" pitchFamily="2" charset="-78"/>
                <a:cs typeface="A_Nefel_Botan" pitchFamily="2" charset="-78"/>
              </a:rPr>
              <a:t> </a:t>
            </a:r>
          </a:p>
          <a:p>
            <a:pPr algn="r" rtl="1"/>
            <a:r>
              <a:rPr lang="ar-AE" sz="2400" dirty="0">
                <a:latin typeface="A_Nefel_Botan" pitchFamily="2" charset="-78"/>
                <a:cs typeface="A_Nefel_Botan" pitchFamily="2" charset="-78"/>
              </a:rPr>
              <a:t>أ . الورق</a:t>
            </a:r>
          </a:p>
          <a:p>
            <a:pPr algn="r" rtl="1"/>
            <a:r>
              <a:rPr lang="ar-AE" sz="2400" dirty="0">
                <a:latin typeface="A_Nefel_Botan" pitchFamily="2" charset="-78"/>
                <a:cs typeface="A_Nefel_Botan" pitchFamily="2" charset="-78"/>
              </a:rPr>
              <a:t>ب. </a:t>
            </a:r>
            <a:r>
              <a:rPr lang="ar-AE" sz="2400" dirty="0">
                <a:highlight>
                  <a:srgbClr val="FFFF00"/>
                </a:highlight>
                <a:latin typeface="A_Nefel_Botan" pitchFamily="2" charset="-78"/>
                <a:cs typeface="A_Nefel_Botan" pitchFamily="2" charset="-78"/>
              </a:rPr>
              <a:t>الأشجار</a:t>
            </a:r>
          </a:p>
          <a:p>
            <a:pPr algn="r" rtl="1"/>
            <a:r>
              <a:rPr lang="ar-AE" sz="2400" dirty="0">
                <a:latin typeface="A_Nefel_Botan" pitchFamily="2" charset="-78"/>
                <a:cs typeface="A_Nefel_Botan" pitchFamily="2" charset="-78"/>
              </a:rPr>
              <a:t>ج . البلاستيك</a:t>
            </a:r>
            <a:endParaRPr lang="en-AE" sz="2400" dirty="0">
              <a:latin typeface="A_Nefel_Botan" pitchFamily="2" charset="-78"/>
              <a:cs typeface="A_Nefel_Botan" pitchFamily="2" charset="-78"/>
            </a:endParaRPr>
          </a:p>
        </p:txBody>
      </p:sp>
      <p:sp>
        <p:nvSpPr>
          <p:cNvPr id="6" name="مربع نص 5">
            <a:extLst>
              <a:ext uri="{FF2B5EF4-FFF2-40B4-BE49-F238E27FC236}">
                <a16:creationId xmlns:a16="http://schemas.microsoft.com/office/drawing/2014/main" id="{F61E3580-DCC1-470C-BBDE-2916A7085DAA}"/>
              </a:ext>
            </a:extLst>
          </p:cNvPr>
          <p:cNvSpPr txBox="1"/>
          <p:nvPr/>
        </p:nvSpPr>
        <p:spPr>
          <a:xfrm>
            <a:off x="5996435" y="2085596"/>
            <a:ext cx="5422663" cy="830997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/>
            <a:r>
              <a:rPr lang="ar-AE" sz="2400" dirty="0">
                <a:ln w="0"/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_Nefel_Botan" pitchFamily="2" charset="-78"/>
                <a:cs typeface="A_Nefel_Botan" pitchFamily="2" charset="-78"/>
              </a:rPr>
              <a:t>  أي من موارد المواد تعتبر مادة معالجة ....:</a:t>
            </a:r>
          </a:p>
          <a:p>
            <a:pPr algn="r" rtl="1"/>
            <a:r>
              <a:rPr lang="ar-AE" sz="2400" dirty="0">
                <a:latin typeface="A_Nefel_Botan" pitchFamily="2" charset="-78"/>
                <a:cs typeface="A_Nefel_Botan" pitchFamily="2" charset="-78"/>
              </a:rPr>
              <a:t>أ                        . ب.                       ج . </a:t>
            </a:r>
          </a:p>
        </p:txBody>
      </p:sp>
      <p:sp>
        <p:nvSpPr>
          <p:cNvPr id="7" name="مربع نص 6">
            <a:extLst>
              <a:ext uri="{FF2B5EF4-FFF2-40B4-BE49-F238E27FC236}">
                <a16:creationId xmlns:a16="http://schemas.microsoft.com/office/drawing/2014/main" id="{D092BDF6-BA9B-4C65-9271-F84CAB746092}"/>
              </a:ext>
            </a:extLst>
          </p:cNvPr>
          <p:cNvSpPr txBox="1"/>
          <p:nvPr/>
        </p:nvSpPr>
        <p:spPr>
          <a:xfrm>
            <a:off x="5996435" y="4524015"/>
            <a:ext cx="5422663" cy="2431435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marL="342900" indent="-342900" algn="r" rtl="1"/>
            <a:r>
              <a:rPr lang="ar-AE" sz="2800" b="1" dirty="0">
                <a:solidFill>
                  <a:srgbClr val="0000FF"/>
                </a:solidFill>
                <a:latin typeface="Sakkal Majalla" pitchFamily="2" charset="-78"/>
                <a:cs typeface="Sakkal Majalla" pitchFamily="2" charset="-78"/>
              </a:rPr>
              <a:t>أي خواص المواد توضح قدرة المادة على التوصيل الكهربائي :</a:t>
            </a:r>
          </a:p>
          <a:p>
            <a:pPr marL="342900" indent="-342900" algn="r" rtl="1"/>
            <a:r>
              <a:rPr lang="ar-AE" sz="2400" dirty="0">
                <a:latin typeface="A_Nefel_Botan" pitchFamily="2" charset="-78"/>
                <a:cs typeface="A_Nefel_Botan" pitchFamily="2" charset="-78"/>
              </a:rPr>
              <a:t> </a:t>
            </a:r>
          </a:p>
          <a:p>
            <a:pPr algn="r" rtl="1"/>
            <a:r>
              <a:rPr lang="ar-AE" sz="2400" dirty="0">
                <a:latin typeface="A_Nefel_Botan" pitchFamily="2" charset="-78"/>
                <a:cs typeface="A_Nefel_Botan" pitchFamily="2" charset="-78"/>
              </a:rPr>
              <a:t>أ . الخاصية الفيزيائية</a:t>
            </a:r>
          </a:p>
          <a:p>
            <a:pPr algn="r" rtl="1"/>
            <a:r>
              <a:rPr lang="ar-AE" sz="2400" dirty="0">
                <a:latin typeface="A_Nefel_Botan" pitchFamily="2" charset="-78"/>
                <a:cs typeface="A_Nefel_Botan" pitchFamily="2" charset="-78"/>
              </a:rPr>
              <a:t>ب. </a:t>
            </a:r>
            <a:r>
              <a:rPr lang="ar-AE" sz="2400" dirty="0">
                <a:highlight>
                  <a:srgbClr val="FFFF00"/>
                </a:highlight>
                <a:latin typeface="A_Nefel_Botan" pitchFamily="2" charset="-78"/>
                <a:cs typeface="A_Nefel_Botan" pitchFamily="2" charset="-78"/>
              </a:rPr>
              <a:t>الخاصية الكيميائية</a:t>
            </a:r>
          </a:p>
          <a:p>
            <a:pPr algn="r" rtl="1"/>
            <a:r>
              <a:rPr lang="ar-AE" sz="2400" dirty="0">
                <a:latin typeface="A_Nefel_Botan" pitchFamily="2" charset="-78"/>
                <a:cs typeface="A_Nefel_Botan" pitchFamily="2" charset="-78"/>
              </a:rPr>
              <a:t>ج . الخاصية الميكانيكية </a:t>
            </a:r>
            <a:endParaRPr lang="en-AE" sz="2400" dirty="0">
              <a:latin typeface="A_Nefel_Botan" pitchFamily="2" charset="-78"/>
              <a:cs typeface="A_Nefel_Botan" pitchFamily="2" charset="-78"/>
            </a:endParaRPr>
          </a:p>
        </p:txBody>
      </p:sp>
      <p:sp>
        <p:nvSpPr>
          <p:cNvPr id="12" name="مربع نص 11">
            <a:extLst>
              <a:ext uri="{FF2B5EF4-FFF2-40B4-BE49-F238E27FC236}">
                <a16:creationId xmlns:a16="http://schemas.microsoft.com/office/drawing/2014/main" id="{D1378E20-D320-4D42-B233-B658F6867814}"/>
              </a:ext>
            </a:extLst>
          </p:cNvPr>
          <p:cNvSpPr txBox="1"/>
          <p:nvPr/>
        </p:nvSpPr>
        <p:spPr>
          <a:xfrm>
            <a:off x="6054378" y="7154155"/>
            <a:ext cx="5422663" cy="193899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/>
            <a:r>
              <a:rPr lang="ar-AE" sz="2400" dirty="0">
                <a:ln w="0"/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_Nefel_Botan" pitchFamily="2" charset="-78"/>
                <a:cs typeface="A_Nefel_Botan" pitchFamily="2" charset="-78"/>
              </a:rPr>
              <a:t> الفولاذ هو مزيج من .... :</a:t>
            </a:r>
          </a:p>
          <a:p>
            <a:pPr algn="r" rtl="1"/>
            <a:endParaRPr lang="ar-AE" sz="2400" dirty="0">
              <a:ln w="0"/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_Nefel_Botan" pitchFamily="2" charset="-78"/>
              <a:cs typeface="A_Nefel_Botan" pitchFamily="2" charset="-78"/>
            </a:endParaRPr>
          </a:p>
          <a:p>
            <a:pPr algn="r" rtl="1"/>
            <a:r>
              <a:rPr lang="ar-AE" sz="2400" dirty="0">
                <a:latin typeface="A_Nefel_Botan" pitchFamily="2" charset="-78"/>
                <a:cs typeface="A_Nefel_Botan" pitchFamily="2" charset="-78"/>
              </a:rPr>
              <a:t>أ . </a:t>
            </a:r>
            <a:r>
              <a:rPr lang="ar-AE" sz="2400" b="1" dirty="0">
                <a:latin typeface="Sakkal Majalla" pitchFamily="2" charset="-78"/>
                <a:cs typeface="Sakkal Majalla" pitchFamily="2" charset="-78"/>
              </a:rPr>
              <a:t>حديد وكروم</a:t>
            </a:r>
            <a:endParaRPr lang="ar-AE" sz="2400" dirty="0">
              <a:latin typeface="A_Nefel_Botan" pitchFamily="2" charset="-78"/>
              <a:cs typeface="A_Nefel_Botan" pitchFamily="2" charset="-78"/>
            </a:endParaRPr>
          </a:p>
          <a:p>
            <a:pPr algn="r" rtl="1"/>
            <a:r>
              <a:rPr lang="ar-AE" sz="2400" dirty="0">
                <a:latin typeface="A_Nefel_Botan" pitchFamily="2" charset="-78"/>
                <a:cs typeface="A_Nefel_Botan" pitchFamily="2" charset="-78"/>
              </a:rPr>
              <a:t>ب. </a:t>
            </a:r>
            <a:r>
              <a:rPr lang="ar-AE" sz="2400" b="1" dirty="0">
                <a:latin typeface="Sakkal Majalla" pitchFamily="2" charset="-78"/>
                <a:cs typeface="Sakkal Majalla" pitchFamily="2" charset="-78"/>
              </a:rPr>
              <a:t>حديد والمنيوم</a:t>
            </a:r>
            <a:endParaRPr lang="ar-AE" sz="2400" dirty="0">
              <a:latin typeface="A_Nefel_Botan" pitchFamily="2" charset="-78"/>
              <a:cs typeface="A_Nefel_Botan" pitchFamily="2" charset="-78"/>
            </a:endParaRPr>
          </a:p>
          <a:p>
            <a:pPr algn="r" rtl="1"/>
            <a:r>
              <a:rPr lang="ar-AE" sz="2400" dirty="0">
                <a:latin typeface="A_Nefel_Botan" pitchFamily="2" charset="-78"/>
                <a:cs typeface="A_Nefel_Botan" pitchFamily="2" charset="-78"/>
              </a:rPr>
              <a:t>ج . </a:t>
            </a:r>
            <a:r>
              <a:rPr lang="ar-AE" sz="2400" dirty="0">
                <a:highlight>
                  <a:srgbClr val="FFFF00"/>
                </a:highlight>
                <a:latin typeface="A_Nefel_Botan" pitchFamily="2" charset="-78"/>
                <a:cs typeface="A_Nefel_Botan" pitchFamily="2" charset="-78"/>
              </a:rPr>
              <a:t>حديد وكروم ونيكل</a:t>
            </a:r>
            <a:endParaRPr lang="en-AE" sz="2400" dirty="0">
              <a:highlight>
                <a:srgbClr val="FFFF00"/>
              </a:highlight>
              <a:latin typeface="A_Nefel_Botan" pitchFamily="2" charset="-78"/>
              <a:cs typeface="A_Nefel_Botan" pitchFamily="2" charset="-78"/>
            </a:endParaRPr>
          </a:p>
        </p:txBody>
      </p:sp>
      <p:sp>
        <p:nvSpPr>
          <p:cNvPr id="14" name="مربع نص 13">
            <a:extLst>
              <a:ext uri="{FF2B5EF4-FFF2-40B4-BE49-F238E27FC236}">
                <a16:creationId xmlns:a16="http://schemas.microsoft.com/office/drawing/2014/main" id="{8FD65D77-3296-4AEE-95C5-7D38C38C6A94}"/>
              </a:ext>
            </a:extLst>
          </p:cNvPr>
          <p:cNvSpPr txBox="1"/>
          <p:nvPr/>
        </p:nvSpPr>
        <p:spPr>
          <a:xfrm>
            <a:off x="11649548" y="7196664"/>
            <a:ext cx="4349395" cy="193899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/>
            <a:r>
              <a:rPr lang="ar-AE" sz="2400" dirty="0">
                <a:ln w="0"/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_Nefel_Botan" pitchFamily="2" charset="-78"/>
                <a:cs typeface="A_Nefel_Botan" pitchFamily="2" charset="-78"/>
              </a:rPr>
              <a:t>ليست من الخواص الفيزيائية .. : </a:t>
            </a:r>
          </a:p>
          <a:p>
            <a:pPr algn="r" rtl="1"/>
            <a:r>
              <a:rPr lang="ar-AE" sz="2400" dirty="0">
                <a:latin typeface="A_Nefel_Botan" pitchFamily="2" charset="-78"/>
                <a:cs typeface="A_Nefel_Botan" pitchFamily="2" charset="-78"/>
              </a:rPr>
              <a:t> </a:t>
            </a:r>
          </a:p>
          <a:p>
            <a:pPr algn="r" rtl="1"/>
            <a:r>
              <a:rPr lang="ar-AE" sz="2400" dirty="0">
                <a:latin typeface="A_Nefel_Botan" pitchFamily="2" charset="-78"/>
                <a:cs typeface="A_Nefel_Botan" pitchFamily="2" charset="-78"/>
              </a:rPr>
              <a:t>أ . المغناطيسية</a:t>
            </a:r>
          </a:p>
          <a:p>
            <a:pPr algn="r" rtl="1"/>
            <a:r>
              <a:rPr lang="ar-AE" sz="2400" dirty="0">
                <a:latin typeface="A_Nefel_Botan" pitchFamily="2" charset="-78"/>
                <a:cs typeface="A_Nefel_Botan" pitchFamily="2" charset="-78"/>
              </a:rPr>
              <a:t>ب. قابلية الذوبان</a:t>
            </a:r>
          </a:p>
          <a:p>
            <a:pPr algn="r" rtl="1"/>
            <a:r>
              <a:rPr lang="ar-AE" sz="2400" dirty="0">
                <a:latin typeface="A_Nefel_Botan" pitchFamily="2" charset="-78"/>
                <a:cs typeface="A_Nefel_Botan" pitchFamily="2" charset="-78"/>
              </a:rPr>
              <a:t>ج . </a:t>
            </a:r>
            <a:r>
              <a:rPr lang="ar-AE" sz="2400" b="1" dirty="0">
                <a:highlight>
                  <a:srgbClr val="FFFF00"/>
                </a:highlight>
                <a:latin typeface="Sakkal Majalla" pitchFamily="2" charset="-78"/>
                <a:cs typeface="Sakkal Majalla" pitchFamily="2" charset="-78"/>
              </a:rPr>
              <a:t>قابلية الاشتعال</a:t>
            </a:r>
            <a:endParaRPr lang="en-AE" sz="2400" dirty="0">
              <a:highlight>
                <a:srgbClr val="FFFF00"/>
              </a:highlight>
              <a:latin typeface="A_Nefel_Botan" pitchFamily="2" charset="-78"/>
              <a:cs typeface="A_Nefel_Botan" pitchFamily="2" charset="-78"/>
            </a:endParaRPr>
          </a:p>
        </p:txBody>
      </p:sp>
      <p:sp>
        <p:nvSpPr>
          <p:cNvPr id="15" name="مربع نص 14">
            <a:extLst>
              <a:ext uri="{FF2B5EF4-FFF2-40B4-BE49-F238E27FC236}">
                <a16:creationId xmlns:a16="http://schemas.microsoft.com/office/drawing/2014/main" id="{6BA5D3BC-FD49-431E-BBF7-B4120841CDDA}"/>
              </a:ext>
            </a:extLst>
          </p:cNvPr>
          <p:cNvSpPr txBox="1"/>
          <p:nvPr/>
        </p:nvSpPr>
        <p:spPr>
          <a:xfrm>
            <a:off x="2691557" y="8885778"/>
            <a:ext cx="3823593" cy="2308324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/>
            <a:r>
              <a:rPr lang="ar-AE" sz="2400" dirty="0">
                <a:ln w="0"/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_Nefel_Botan" pitchFamily="2" charset="-78"/>
                <a:cs typeface="A_Nefel_Botan" pitchFamily="2" charset="-78"/>
              </a:rPr>
              <a:t>خاصية ميكانيكية تصف قدرة المادة على الانضغاط : </a:t>
            </a:r>
          </a:p>
          <a:p>
            <a:pPr algn="r" rtl="1"/>
            <a:r>
              <a:rPr lang="ar-AE" sz="2400" dirty="0">
                <a:ln w="0"/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_Nefel_Botan" pitchFamily="2" charset="-78"/>
                <a:cs typeface="A_Nefel_Botan" pitchFamily="2" charset="-78"/>
              </a:rPr>
              <a:t> </a:t>
            </a:r>
            <a:endParaRPr lang="ar-AE" sz="2400" dirty="0">
              <a:latin typeface="A_Nefel_Botan" pitchFamily="2" charset="-78"/>
              <a:cs typeface="A_Nefel_Botan" pitchFamily="2" charset="-78"/>
            </a:endParaRPr>
          </a:p>
          <a:p>
            <a:pPr algn="r" rtl="1"/>
            <a:r>
              <a:rPr lang="ar-AE" sz="2400" dirty="0">
                <a:latin typeface="A_Nefel_Botan" pitchFamily="2" charset="-78"/>
                <a:cs typeface="A_Nefel_Botan" pitchFamily="2" charset="-78"/>
              </a:rPr>
              <a:t>أ . </a:t>
            </a:r>
            <a:r>
              <a:rPr lang="ar-AE" sz="2400" dirty="0">
                <a:highlight>
                  <a:srgbClr val="FFFF00"/>
                </a:highlight>
                <a:latin typeface="A_Nefel_Botan" pitchFamily="2" charset="-78"/>
                <a:cs typeface="A_Nefel_Botan" pitchFamily="2" charset="-78"/>
              </a:rPr>
              <a:t>القوة</a:t>
            </a:r>
          </a:p>
          <a:p>
            <a:pPr algn="r" rtl="1"/>
            <a:r>
              <a:rPr lang="ar-AE" sz="2400" dirty="0">
                <a:latin typeface="A_Nefel_Botan" pitchFamily="2" charset="-78"/>
                <a:cs typeface="A_Nefel_Botan" pitchFamily="2" charset="-78"/>
              </a:rPr>
              <a:t>ب. المرونة</a:t>
            </a:r>
          </a:p>
          <a:p>
            <a:pPr algn="r" rtl="1"/>
            <a:r>
              <a:rPr lang="ar-AE" sz="2400" dirty="0">
                <a:latin typeface="A_Nefel_Botan" pitchFamily="2" charset="-78"/>
                <a:cs typeface="A_Nefel_Botan" pitchFamily="2" charset="-78"/>
              </a:rPr>
              <a:t>ج . الليونة .</a:t>
            </a:r>
          </a:p>
        </p:txBody>
      </p:sp>
      <p:sp>
        <p:nvSpPr>
          <p:cNvPr id="16" name="مربع نص 15">
            <a:extLst>
              <a:ext uri="{FF2B5EF4-FFF2-40B4-BE49-F238E27FC236}">
                <a16:creationId xmlns:a16="http://schemas.microsoft.com/office/drawing/2014/main" id="{08E5B79B-E7BE-4F10-BB13-31E41DDBC80D}"/>
              </a:ext>
            </a:extLst>
          </p:cNvPr>
          <p:cNvSpPr txBox="1"/>
          <p:nvPr/>
        </p:nvSpPr>
        <p:spPr>
          <a:xfrm>
            <a:off x="288077" y="2129606"/>
            <a:ext cx="5436679" cy="3539430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/>
            <a:r>
              <a:rPr lang="ar-AE" sz="2800" dirty="0">
                <a:ln w="0"/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_Nefel_Botan" pitchFamily="2" charset="-78"/>
                <a:cs typeface="A_Nefel_Botan" pitchFamily="2" charset="-78"/>
              </a:rPr>
              <a:t> قدرة المادة على التمدد ثم العودة لشكلها الاصلي :  </a:t>
            </a:r>
          </a:p>
          <a:p>
            <a:pPr algn="r" rtl="1"/>
            <a:endParaRPr lang="ar-AE" sz="2800" dirty="0">
              <a:ln w="0"/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_Nefel_Botan" pitchFamily="2" charset="-78"/>
              <a:cs typeface="A_Nefel_Botan" pitchFamily="2" charset="-78"/>
            </a:endParaRPr>
          </a:p>
          <a:p>
            <a:pPr algn="r" rtl="1"/>
            <a:r>
              <a:rPr lang="ar-AE" sz="2800" dirty="0">
                <a:latin typeface="A_Nefel_Botan" pitchFamily="2" charset="-78"/>
                <a:cs typeface="A_Nefel_Botan" pitchFamily="2" charset="-78"/>
              </a:rPr>
              <a:t>أ . </a:t>
            </a:r>
            <a:r>
              <a:rPr lang="ar-AE" sz="2800" dirty="0">
                <a:highlight>
                  <a:srgbClr val="FFFF00"/>
                </a:highlight>
                <a:latin typeface="A_Nefel_Botan" pitchFamily="2" charset="-78"/>
                <a:cs typeface="A_Nefel_Botan" pitchFamily="2" charset="-78"/>
              </a:rPr>
              <a:t>الليونة </a:t>
            </a:r>
          </a:p>
          <a:p>
            <a:pPr algn="r" rtl="1"/>
            <a:r>
              <a:rPr lang="ar-AE" sz="2800" dirty="0">
                <a:latin typeface="A_Nefel_Botan" pitchFamily="2" charset="-78"/>
                <a:cs typeface="A_Nefel_Botan" pitchFamily="2" charset="-78"/>
              </a:rPr>
              <a:t>ب. الصلابة</a:t>
            </a:r>
          </a:p>
          <a:p>
            <a:pPr algn="r" rtl="1"/>
            <a:r>
              <a:rPr lang="ar-AE" sz="2800" dirty="0">
                <a:latin typeface="A_Nefel_Botan" pitchFamily="2" charset="-78"/>
                <a:cs typeface="A_Nefel_Botan" pitchFamily="2" charset="-78"/>
              </a:rPr>
              <a:t>ج . القوة</a:t>
            </a:r>
          </a:p>
          <a:p>
            <a:pPr algn="r" rtl="1"/>
            <a:endParaRPr lang="ar-AE" sz="2800" dirty="0">
              <a:ln w="0"/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_Nefel_Botan" pitchFamily="2" charset="-78"/>
              <a:cs typeface="A_Nefel_Botan" pitchFamily="2" charset="-78"/>
            </a:endParaRPr>
          </a:p>
          <a:p>
            <a:pPr algn="r" rtl="1"/>
            <a:endParaRPr lang="en-AE" sz="2800" dirty="0">
              <a:ln w="0"/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latin typeface="A_Nefel_Botan" pitchFamily="2" charset="-78"/>
              <a:cs typeface="A_Nefel_Botan" pitchFamily="2" charset="-78"/>
            </a:endParaRPr>
          </a:p>
        </p:txBody>
      </p:sp>
      <p:sp>
        <p:nvSpPr>
          <p:cNvPr id="17" name="مربع نص 16">
            <a:extLst>
              <a:ext uri="{FF2B5EF4-FFF2-40B4-BE49-F238E27FC236}">
                <a16:creationId xmlns:a16="http://schemas.microsoft.com/office/drawing/2014/main" id="{227F0DB3-4B07-4DFC-AA0A-62EA4897592A}"/>
              </a:ext>
            </a:extLst>
          </p:cNvPr>
          <p:cNvSpPr txBox="1"/>
          <p:nvPr/>
        </p:nvSpPr>
        <p:spPr>
          <a:xfrm>
            <a:off x="6861624" y="9281368"/>
            <a:ext cx="5627814" cy="193899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/>
            <a:r>
              <a:rPr lang="ar-AE" sz="2400" dirty="0">
                <a:ln w="0"/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_Nefel_Botan" pitchFamily="2" charset="-78"/>
                <a:cs typeface="A_Nefel_Botan" pitchFamily="2" charset="-78"/>
              </a:rPr>
              <a:t>مثال على البوليمير الصناعي  :</a:t>
            </a:r>
          </a:p>
          <a:p>
            <a:pPr algn="r" rtl="1"/>
            <a:endParaRPr lang="ar-AE" sz="2400" dirty="0">
              <a:ln w="0"/>
              <a:solidFill>
                <a:srgbClr val="0000FF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  <a:highlight>
                <a:srgbClr val="FFFF00"/>
              </a:highlight>
              <a:latin typeface="A_Nefel_Botan" pitchFamily="2" charset="-78"/>
              <a:cs typeface="A_Nefel_Botan" pitchFamily="2" charset="-78"/>
            </a:endParaRPr>
          </a:p>
          <a:p>
            <a:pPr algn="r" rtl="1"/>
            <a:r>
              <a:rPr lang="ar-AE" sz="2400" dirty="0">
                <a:highlight>
                  <a:srgbClr val="FFFF00"/>
                </a:highlight>
                <a:latin typeface="A_Nefel_Botan" pitchFamily="2" charset="-78"/>
                <a:cs typeface="A_Nefel_Botan" pitchFamily="2" charset="-78"/>
              </a:rPr>
              <a:t>أ .     البلاستيك</a:t>
            </a:r>
          </a:p>
          <a:p>
            <a:pPr algn="r" rtl="1"/>
            <a:r>
              <a:rPr lang="ar-AE" sz="2400" dirty="0">
                <a:latin typeface="A_Nefel_Botan" pitchFamily="2" charset="-78"/>
                <a:cs typeface="A_Nefel_Botan" pitchFamily="2" charset="-78"/>
              </a:rPr>
              <a:t>ب .   النايلون</a:t>
            </a:r>
          </a:p>
          <a:p>
            <a:pPr algn="r" rtl="1"/>
            <a:r>
              <a:rPr lang="ar-AE" sz="2400" dirty="0">
                <a:latin typeface="A_Nefel_Botan" pitchFamily="2" charset="-78"/>
                <a:cs typeface="A_Nefel_Botan" pitchFamily="2" charset="-78"/>
              </a:rPr>
              <a:t>ج.     حمض </a:t>
            </a:r>
            <a:r>
              <a:rPr lang="en-US" sz="2400" dirty="0">
                <a:latin typeface="A_Nefel_Botan" pitchFamily="2" charset="-78"/>
                <a:cs typeface="A_Nefel_Botan" pitchFamily="2" charset="-78"/>
              </a:rPr>
              <a:t>DNA</a:t>
            </a:r>
            <a:endParaRPr lang="en-AE" sz="2400" dirty="0">
              <a:latin typeface="A_Nefel_Botan" pitchFamily="2" charset="-78"/>
              <a:cs typeface="A_Nefel_Botan" pitchFamily="2" charset="-78"/>
            </a:endParaRPr>
          </a:p>
        </p:txBody>
      </p:sp>
      <p:pic>
        <p:nvPicPr>
          <p:cNvPr id="1026" name="Picture 2" descr="صبي يرتدي قميصا أحمر قصير الأكمام التوضيح ، الكرتون ، أراد الصبي الصغير السؤال, طفل, تصوير png thumbnail">
            <a:extLst>
              <a:ext uri="{FF2B5EF4-FFF2-40B4-BE49-F238E27FC236}">
                <a16:creationId xmlns:a16="http://schemas.microsoft.com/office/drawing/2014/main" id="{F62266CB-49E5-464D-AE29-F8C71E5579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EEEEEE"/>
              </a:clrFrom>
              <a:clrTo>
                <a:srgbClr val="EEEEEE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59380" y="9418742"/>
            <a:ext cx="1939563" cy="23083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1025" name="رابط مستقيم 1024">
            <a:extLst>
              <a:ext uri="{FF2B5EF4-FFF2-40B4-BE49-F238E27FC236}">
                <a16:creationId xmlns:a16="http://schemas.microsoft.com/office/drawing/2014/main" id="{25B6D18B-E5B9-470C-9CE1-135852BA68F5}"/>
              </a:ext>
            </a:extLst>
          </p:cNvPr>
          <p:cNvCxnSpPr/>
          <p:nvPr/>
        </p:nvCxnSpPr>
        <p:spPr>
          <a:xfrm flipH="1">
            <a:off x="13192530" y="10836943"/>
            <a:ext cx="968140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27" name="مربع نص 1026">
            <a:extLst>
              <a:ext uri="{FF2B5EF4-FFF2-40B4-BE49-F238E27FC236}">
                <a16:creationId xmlns:a16="http://schemas.microsoft.com/office/drawing/2014/main" id="{BF3B9405-EC05-44AD-84B1-410125D31EA0}"/>
              </a:ext>
            </a:extLst>
          </p:cNvPr>
          <p:cNvSpPr txBox="1"/>
          <p:nvPr/>
        </p:nvSpPr>
        <p:spPr>
          <a:xfrm>
            <a:off x="13549149" y="10963270"/>
            <a:ext cx="72377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ar-AE" sz="2400" b="1" dirty="0"/>
              <a:t>20</a:t>
            </a:r>
            <a:endParaRPr lang="en-AE" sz="2400" b="1" dirty="0"/>
          </a:p>
        </p:txBody>
      </p:sp>
      <p:sp>
        <p:nvSpPr>
          <p:cNvPr id="59" name="مربع نص 58">
            <a:extLst>
              <a:ext uri="{FF2B5EF4-FFF2-40B4-BE49-F238E27FC236}">
                <a16:creationId xmlns:a16="http://schemas.microsoft.com/office/drawing/2014/main" id="{F1CE981F-B083-4D99-85DE-17E7FF446B69}"/>
              </a:ext>
            </a:extLst>
          </p:cNvPr>
          <p:cNvSpPr txBox="1"/>
          <p:nvPr/>
        </p:nvSpPr>
        <p:spPr>
          <a:xfrm>
            <a:off x="425137" y="6214650"/>
            <a:ext cx="5232663" cy="193899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r" rtl="1"/>
            <a:r>
              <a:rPr lang="ar-AE" sz="2400" dirty="0">
                <a:ln w="0"/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_Nefel_Botan" pitchFamily="2" charset="-78"/>
                <a:cs typeface="A_Nefel_Botan" pitchFamily="2" charset="-78"/>
              </a:rPr>
              <a:t>خاصية مهمة تحدد استجابة  المادة للقوى المؤثرة : </a:t>
            </a:r>
          </a:p>
          <a:p>
            <a:pPr algn="r" rtl="1"/>
            <a:r>
              <a:rPr lang="ar-AE" sz="2400" dirty="0">
                <a:ln w="0"/>
                <a:solidFill>
                  <a:srgbClr val="0000FF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A_Nefel_Botan" pitchFamily="2" charset="-78"/>
                <a:cs typeface="A_Nefel_Botan" pitchFamily="2" charset="-78"/>
              </a:rPr>
              <a:t> </a:t>
            </a:r>
            <a:endParaRPr lang="ar-AE" sz="2400" dirty="0">
              <a:latin typeface="A_Nefel_Botan" pitchFamily="2" charset="-78"/>
              <a:cs typeface="A_Nefel_Botan" pitchFamily="2" charset="-78"/>
            </a:endParaRPr>
          </a:p>
          <a:p>
            <a:pPr algn="r" rtl="1"/>
            <a:r>
              <a:rPr lang="ar-AE" sz="2400" dirty="0">
                <a:latin typeface="A_Nefel_Botan" pitchFamily="2" charset="-78"/>
                <a:cs typeface="A_Nefel_Botan" pitchFamily="2" charset="-78"/>
              </a:rPr>
              <a:t>أ . الخاصية الكيميائية</a:t>
            </a:r>
          </a:p>
          <a:p>
            <a:pPr algn="r" rtl="1"/>
            <a:r>
              <a:rPr lang="ar-AE" sz="2400" dirty="0">
                <a:latin typeface="A_Nefel_Botan" pitchFamily="2" charset="-78"/>
                <a:cs typeface="A_Nefel_Botan" pitchFamily="2" charset="-78"/>
              </a:rPr>
              <a:t>ب. </a:t>
            </a:r>
            <a:r>
              <a:rPr lang="ar-AE" sz="2400" dirty="0">
                <a:highlight>
                  <a:srgbClr val="FFFF00"/>
                </a:highlight>
                <a:latin typeface="A_Nefel_Botan" pitchFamily="2" charset="-78"/>
                <a:cs typeface="A_Nefel_Botan" pitchFamily="2" charset="-78"/>
              </a:rPr>
              <a:t>الخاصية الميكانيكية</a:t>
            </a:r>
          </a:p>
          <a:p>
            <a:pPr algn="r" rtl="1"/>
            <a:r>
              <a:rPr lang="ar-AE" sz="2400" dirty="0">
                <a:latin typeface="A_Nefel_Botan" pitchFamily="2" charset="-78"/>
                <a:cs typeface="A_Nefel_Botan" pitchFamily="2" charset="-78"/>
              </a:rPr>
              <a:t>ج . الخاصية الفيزيائية</a:t>
            </a:r>
          </a:p>
        </p:txBody>
      </p:sp>
      <p:pic>
        <p:nvPicPr>
          <p:cNvPr id="60" name="صورة 59">
            <a:extLst>
              <a:ext uri="{FF2B5EF4-FFF2-40B4-BE49-F238E27FC236}">
                <a16:creationId xmlns:a16="http://schemas.microsoft.com/office/drawing/2014/main" id="{60A9400C-E000-43BE-B756-570F9A54FE20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190" t="51792" r="53032" b="24504"/>
          <a:stretch/>
        </p:blipFill>
        <p:spPr>
          <a:xfrm>
            <a:off x="5996435" y="2969403"/>
            <a:ext cx="5256423" cy="1366391"/>
          </a:xfrm>
          <a:prstGeom prst="rect">
            <a:avLst/>
          </a:prstGeom>
        </p:spPr>
      </p:pic>
      <p:sp>
        <p:nvSpPr>
          <p:cNvPr id="4" name="مستطيل 3">
            <a:extLst>
              <a:ext uri="{FF2B5EF4-FFF2-40B4-BE49-F238E27FC236}">
                <a16:creationId xmlns:a16="http://schemas.microsoft.com/office/drawing/2014/main" id="{77C56C8F-1C2F-4E18-A7EE-7CB38964317F}"/>
              </a:ext>
            </a:extLst>
          </p:cNvPr>
          <p:cNvSpPr/>
          <p:nvPr/>
        </p:nvSpPr>
        <p:spPr>
          <a:xfrm>
            <a:off x="9627079" y="2916593"/>
            <a:ext cx="207034" cy="8309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26" name="مستطيل 25">
            <a:extLst>
              <a:ext uri="{FF2B5EF4-FFF2-40B4-BE49-F238E27FC236}">
                <a16:creationId xmlns:a16="http://schemas.microsoft.com/office/drawing/2014/main" id="{DDE5E56E-DE02-454E-B6E6-A2767511D1B8}"/>
              </a:ext>
            </a:extLst>
          </p:cNvPr>
          <p:cNvSpPr/>
          <p:nvPr/>
        </p:nvSpPr>
        <p:spPr>
          <a:xfrm>
            <a:off x="7774107" y="3103990"/>
            <a:ext cx="207034" cy="83099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AE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3AF3C10C-650F-6435-9CD4-FCC91B5AB570}"/>
              </a:ext>
            </a:extLst>
          </p:cNvPr>
          <p:cNvSpPr/>
          <p:nvPr/>
        </p:nvSpPr>
        <p:spPr>
          <a:xfrm>
            <a:off x="4656667" y="474133"/>
            <a:ext cx="7832771" cy="92857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ar-AE" sz="440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مراجعه درس أدوات التكنولوجيا </a:t>
            </a:r>
            <a:endParaRPr lang="en-US" sz="4400" dirty="0">
              <a:ln w="0"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  <p:cxnSp>
        <p:nvCxnSpPr>
          <p:cNvPr id="11" name="Straight Connector 10">
            <a:extLst>
              <a:ext uri="{FF2B5EF4-FFF2-40B4-BE49-F238E27FC236}">
                <a16:creationId xmlns:a16="http://schemas.microsoft.com/office/drawing/2014/main" id="{D66C79AA-30B4-50B6-A15B-8193214B9B75}"/>
              </a:ext>
            </a:extLst>
          </p:cNvPr>
          <p:cNvCxnSpPr/>
          <p:nvPr/>
        </p:nvCxnSpPr>
        <p:spPr>
          <a:xfrm flipH="1" flipV="1">
            <a:off x="8573052" y="3899321"/>
            <a:ext cx="42174" cy="35666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>
            <a:extLst>
              <a:ext uri="{FF2B5EF4-FFF2-40B4-BE49-F238E27FC236}">
                <a16:creationId xmlns:a16="http://schemas.microsoft.com/office/drawing/2014/main" id="{C7255A3A-1EAD-9E84-F8C1-31FCA5687BC7}"/>
              </a:ext>
            </a:extLst>
          </p:cNvPr>
          <p:cNvCxnSpPr>
            <a:cxnSpLocks/>
          </p:cNvCxnSpPr>
          <p:nvPr/>
        </p:nvCxnSpPr>
        <p:spPr>
          <a:xfrm>
            <a:off x="7781280" y="4335794"/>
            <a:ext cx="1852972" cy="0"/>
          </a:xfrm>
          <a:prstGeom prst="line">
            <a:avLst/>
          </a:prstGeom>
          <a:ln w="762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3">
            <a:schemeClr val="dk1"/>
          </a:lnRef>
          <a:fillRef idx="0">
            <a:schemeClr val="dk1"/>
          </a:fillRef>
          <a:effectRef idx="2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357183640"/>
      </p:ext>
    </p:extLst>
  </p:cSld>
  <p:clrMapOvr>
    <a:masterClrMapping/>
  </p:clrMapOvr>
</p:sld>
</file>

<file path=ppt/theme/theme1.xml><?xml version="1.0" encoding="utf-8"?>
<a:theme xmlns:a="http://schemas.openxmlformats.org/drawingml/2006/main" name="نسق Office">
  <a:themeElements>
    <a:clrScheme name="نسق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نسق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نسق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543</TotalTime>
  <Words>190</Words>
  <Application>Microsoft Office PowerPoint</Application>
  <PresentationFormat>Custom</PresentationFormat>
  <Paragraphs>49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A_Nefel_Botan</vt:lpstr>
      <vt:lpstr>Arial</vt:lpstr>
      <vt:lpstr>Calibri</vt:lpstr>
      <vt:lpstr>Calibri Light</vt:lpstr>
      <vt:lpstr>Microsoft Uighur</vt:lpstr>
      <vt:lpstr>Sakkal Majalla</vt:lpstr>
      <vt:lpstr>نسق Office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عرض تقديمي في PowerPoint</dc:title>
  <dc:creator>ali rashid</dc:creator>
  <cp:lastModifiedBy>FATMAH ALI ABDULLA HASSAN    ALDHANHANI</cp:lastModifiedBy>
  <cp:revision>72</cp:revision>
  <cp:lastPrinted>2022-09-15T01:17:23Z</cp:lastPrinted>
  <dcterms:created xsi:type="dcterms:W3CDTF">2021-11-03T12:53:19Z</dcterms:created>
  <dcterms:modified xsi:type="dcterms:W3CDTF">2023-09-18T15:08:46Z</dcterms:modified>
</cp:coreProperties>
</file>