
<file path=[Content_Types].xml><?xml version="1.0" encoding="utf-8"?>
<Types xmlns="http://schemas.openxmlformats.org/package/2006/content-types">
  <Default Extension="emf" ContentType="image/x-emf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3" r:id="rId3"/>
    <p:sldId id="258" r:id="rId4"/>
    <p:sldId id="265" r:id="rId5"/>
    <p:sldId id="266" r:id="rId6"/>
    <p:sldId id="267" r:id="rId7"/>
    <p:sldId id="268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EEEE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0" d="100"/>
        <a:sy n="7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54EE-DF0D-4FA1-B48F-C292469C25C4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20112-F681-4D23-BAD6-386DBC2EFD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367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54EE-DF0D-4FA1-B48F-C292469C25C4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20112-F681-4D23-BAD6-386DBC2EFD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749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54EE-DF0D-4FA1-B48F-C292469C25C4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20112-F681-4D23-BAD6-386DBC2EFD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707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54EE-DF0D-4FA1-B48F-C292469C25C4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20112-F681-4D23-BAD6-386DBC2EFD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5611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54EE-DF0D-4FA1-B48F-C292469C25C4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20112-F681-4D23-BAD6-386DBC2EFD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307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54EE-DF0D-4FA1-B48F-C292469C25C4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20112-F681-4D23-BAD6-386DBC2EFD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030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54EE-DF0D-4FA1-B48F-C292469C25C4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20112-F681-4D23-BAD6-386DBC2EFD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55930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54EE-DF0D-4FA1-B48F-C292469C25C4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20112-F681-4D23-BAD6-386DBC2EFD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5181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54EE-DF0D-4FA1-B48F-C292469C25C4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20112-F681-4D23-BAD6-386DBC2EFD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427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54EE-DF0D-4FA1-B48F-C292469C25C4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20112-F681-4D23-BAD6-386DBC2EFD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067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BB54EE-DF0D-4FA1-B48F-C292469C25C4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F20112-F681-4D23-BAD6-386DBC2EFD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4229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BB54EE-DF0D-4FA1-B48F-C292469C25C4}" type="datetimeFigureOut">
              <a:rPr lang="en-US" smtClean="0"/>
              <a:t>3/12/2020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F20112-F681-4D23-BAD6-386DBC2EFD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765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0i.is/UWaz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6">
            <a:extLst>
              <a:ext uri="{FF2B5EF4-FFF2-40B4-BE49-F238E27FC236}">
                <a16:creationId xmlns:a16="http://schemas.microsoft.com/office/drawing/2014/main" id="{A11D21D9-3A72-4287-B275-6C214DA61EF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93819971"/>
              </p:ext>
            </p:extLst>
          </p:nvPr>
        </p:nvGraphicFramePr>
        <p:xfrm>
          <a:off x="1007012" y="2332063"/>
          <a:ext cx="10515600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57800">
                  <a:extLst>
                    <a:ext uri="{9D8B030D-6E8A-4147-A177-3AD203B41FA5}">
                      <a16:colId xmlns:a16="http://schemas.microsoft.com/office/drawing/2014/main" val="147546282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162401104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JO" sz="3200" dirty="0"/>
                        <a:t>الميكانيكا التطبيقية1 (ميك804)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JO" sz="3200" dirty="0"/>
                        <a:t>المادة</a:t>
                      </a:r>
                      <a:endParaRPr 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245638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JO" sz="3200" dirty="0"/>
                        <a:t>الثاني الثانوي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JO" sz="3200" dirty="0"/>
                        <a:t>الصف</a:t>
                      </a:r>
                      <a:endParaRPr 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75294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JO" sz="3200" dirty="0"/>
                        <a:t>الثالثة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JO" sz="3200" dirty="0"/>
                        <a:t>الوحدة</a:t>
                      </a:r>
                      <a:endParaRPr 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05511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JO" sz="3200" dirty="0"/>
                        <a:t>الإحتكاك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JO" sz="3200" dirty="0"/>
                        <a:t>الدرس</a:t>
                      </a:r>
                      <a:endParaRPr 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6058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rtl="1"/>
                      <a:r>
                        <a:rPr lang="ar-JO" sz="3200" dirty="0"/>
                        <a:t>123</a:t>
                      </a:r>
                      <a:endParaRPr 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ar-JO" sz="3200" dirty="0"/>
                        <a:t>رقم الصفحة</a:t>
                      </a:r>
                      <a:endParaRPr 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04921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7226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39E303E-AD85-4AAA-9717-411EFADE964B}"/>
              </a:ext>
            </a:extLst>
          </p:cNvPr>
          <p:cNvSpPr/>
          <p:nvPr/>
        </p:nvSpPr>
        <p:spPr>
          <a:xfrm>
            <a:off x="1448972" y="1463040"/>
            <a:ext cx="1033975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JO" sz="3200" dirty="0">
                <a:cs typeface="PT Bold Heading" panose="00000400000000000000" pitchFamily="2" charset="-78"/>
              </a:rPr>
              <a:t>الأهداف</a:t>
            </a:r>
          </a:p>
          <a:p>
            <a:pPr marL="457200" indent="-457200" algn="just" rtl="1">
              <a:buFont typeface="Wingdings" panose="05000000000000000000" pitchFamily="2" charset="2"/>
              <a:buChar char="§"/>
            </a:pPr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معرفة قوى إعاقة حركة الأجسام على السطوح المختلفة.</a:t>
            </a:r>
          </a:p>
          <a:p>
            <a:pPr algn="just" rtl="1"/>
            <a:endParaRPr lang="ar-JO" sz="2800" dirty="0">
              <a:cs typeface="PT Bold Heading" panose="00000400000000000000" pitchFamily="2" charset="-78"/>
            </a:endParaRPr>
          </a:p>
          <a:p>
            <a:pPr algn="just" rtl="1"/>
            <a:r>
              <a:rPr lang="ar-JO" sz="2800" dirty="0">
                <a:cs typeface="PT Bold Heading" panose="00000400000000000000" pitchFamily="2" charset="-78"/>
              </a:rPr>
              <a:t>المفردات</a:t>
            </a:r>
          </a:p>
          <a:p>
            <a:pPr algn="just" rtl="1"/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قوة الإحتكاك				الإحتكاك الانزلاقي</a:t>
            </a:r>
          </a:p>
          <a:p>
            <a:pPr algn="just" rtl="1"/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الإحتكاك السكوني			معامل الإحتكاك السكوني</a:t>
            </a:r>
          </a:p>
          <a:p>
            <a:pPr algn="just" rtl="1"/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معامل الإحتكاك الحركي</a:t>
            </a:r>
          </a:p>
        </p:txBody>
      </p:sp>
    </p:spTree>
    <p:extLst>
      <p:ext uri="{BB962C8B-B14F-4D97-AF65-F5344CB8AC3E}">
        <p14:creationId xmlns:p14="http://schemas.microsoft.com/office/powerpoint/2010/main" val="589107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JO" sz="4000" b="1" dirty="0">
                <a:latin typeface="Traditional Arabic" panose="02020603050405020304" pitchFamily="18" charset="-78"/>
                <a:ea typeface="+mn-ea"/>
                <a:cs typeface="PT Bold Heading" panose="00000400000000000000" pitchFamily="2" charset="-78"/>
              </a:rPr>
              <a:t>الاحتكاك</a:t>
            </a:r>
            <a:endParaRPr lang="en-US" sz="4000" b="1" dirty="0">
              <a:latin typeface="Traditional Arabic" panose="02020603050405020304" pitchFamily="18" charset="-78"/>
              <a:ea typeface="+mn-ea"/>
              <a:cs typeface="PT Bold Heading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632640"/>
          </a:xfrm>
        </p:spPr>
        <p:txBody>
          <a:bodyPr>
            <a:normAutofit/>
          </a:bodyPr>
          <a:lstStyle/>
          <a:p>
            <a:pPr algn="just" rtl="1">
              <a:lnSpc>
                <a:spcPct val="100000"/>
              </a:lnSpc>
            </a:pPr>
            <a:r>
              <a:rPr lang="ar-JO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قوة الإحتكاك</a:t>
            </a:r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: </a:t>
            </a:r>
            <a:r>
              <a:rPr lang="ar-SA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قوة مماسة للسطحين المتلامسين </a:t>
            </a:r>
            <a:r>
              <a:rPr lang="ar-BH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والتي تقاوم حدوث حركة نسبية بينهما.</a:t>
            </a:r>
            <a:endParaRPr lang="ar-JO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algn="just" rtl="1">
              <a:lnSpc>
                <a:spcPct val="100000"/>
              </a:lnSpc>
            </a:pPr>
            <a:r>
              <a:rPr lang="ar-SA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معامل </a:t>
            </a:r>
            <a:r>
              <a:rPr lang="ar-JO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الإ</a:t>
            </a:r>
            <a:r>
              <a:rPr lang="ar-SA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حتكاك</a:t>
            </a:r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:</a:t>
            </a:r>
            <a:r>
              <a:rPr lang="ar-SA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 النسبة بين قوة ال</a:t>
            </a:r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إ</a:t>
            </a:r>
            <a:r>
              <a:rPr lang="ar-SA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حتكاك النهائي</a:t>
            </a:r>
            <a:r>
              <a:rPr lang="en-US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(</a:t>
            </a:r>
            <a:r>
              <a:rPr lang="en-US" sz="3200" dirty="0" err="1">
                <a:latin typeface="Traditional Arabic" panose="02020603050405020304" pitchFamily="18" charset="-78"/>
                <a:cs typeface="Traditional Arabic" panose="02020603050405020304" pitchFamily="18" charset="-78"/>
              </a:rPr>
              <a:t>F</a:t>
            </a:r>
            <a:r>
              <a:rPr lang="en-US" sz="3200" baseline="-25000" dirty="0" err="1">
                <a:latin typeface="Traditional Arabic" panose="02020603050405020304" pitchFamily="18" charset="-78"/>
                <a:cs typeface="Traditional Arabic" panose="02020603050405020304" pitchFamily="18" charset="-78"/>
              </a:rPr>
              <a:t>max</a:t>
            </a:r>
            <a:r>
              <a:rPr lang="en-US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)</a:t>
            </a:r>
            <a:r>
              <a:rPr lang="ar-SA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 ورد الفعل العمودي.</a:t>
            </a:r>
            <a:endParaRPr lang="ar-JO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algn="just" rtl="1">
              <a:lnSpc>
                <a:spcPct val="100000"/>
              </a:lnSpc>
            </a:pPr>
            <a:r>
              <a:rPr lang="ar-JO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الإحتكاك الإنزلاقي: </a:t>
            </a:r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القوة المماسة لسطحي الجسمين بعد بدء الحركة وتكون أقل من قيمة الإحتكاك النهائي.</a:t>
            </a:r>
          </a:p>
          <a:p>
            <a:pPr algn="just" rtl="1">
              <a:lnSpc>
                <a:spcPct val="100000"/>
              </a:lnSpc>
            </a:pPr>
            <a:r>
              <a:rPr lang="ar-JO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الإحتكاك السكوني: </a:t>
            </a:r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القوة المماسة لسطحي الجسمين المتلامسين والتي تقاوم حدوث حركة نسبية بينهما.</a:t>
            </a:r>
          </a:p>
          <a:p>
            <a:pPr marL="0" indent="0" algn="just" rtl="1">
              <a:lnSpc>
                <a:spcPct val="100000"/>
              </a:lnSpc>
              <a:buNone/>
            </a:pPr>
            <a:endParaRPr lang="ar-JO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algn="just" rtl="1">
              <a:lnSpc>
                <a:spcPct val="100000"/>
              </a:lnSpc>
            </a:pPr>
            <a:endParaRPr lang="ar-JO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algn="just" rtl="1">
              <a:lnSpc>
                <a:spcPct val="100000"/>
              </a:lnSpc>
            </a:pPr>
            <a:endParaRPr lang="ar-JO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algn="just" rtl="1">
              <a:lnSpc>
                <a:spcPct val="100000"/>
              </a:lnSpc>
            </a:pPr>
            <a:endParaRPr lang="en-US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63317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BH" sz="4000" dirty="0">
                <a:latin typeface="+mn-lt"/>
                <a:ea typeface="+mn-ea"/>
                <a:cs typeface="PT Bold Heading" panose="00000400000000000000" pitchFamily="2" charset="-78"/>
              </a:rPr>
              <a:t>العوامل التي </a:t>
            </a:r>
            <a:r>
              <a:rPr lang="ar-JO" sz="4000" dirty="0">
                <a:latin typeface="+mn-lt"/>
                <a:ea typeface="+mn-ea"/>
                <a:cs typeface="PT Bold Heading" panose="00000400000000000000" pitchFamily="2" charset="-78"/>
              </a:rPr>
              <a:t>ت</a:t>
            </a:r>
            <a:r>
              <a:rPr lang="ar-BH" sz="4000" dirty="0">
                <a:latin typeface="+mn-lt"/>
                <a:ea typeface="+mn-ea"/>
                <a:cs typeface="PT Bold Heading" panose="00000400000000000000" pitchFamily="2" charset="-78"/>
              </a:rPr>
              <a:t>عتمد </a:t>
            </a:r>
            <a:r>
              <a:rPr lang="ar-BH" sz="4000" b="1" dirty="0">
                <a:latin typeface="Traditional Arabic" panose="02020603050405020304" pitchFamily="18" charset="-78"/>
                <a:ea typeface="+mn-ea"/>
                <a:cs typeface="PT Bold Heading" panose="00000400000000000000" pitchFamily="2" charset="-78"/>
              </a:rPr>
              <a:t>عليها</a:t>
            </a:r>
            <a:r>
              <a:rPr lang="ar-BH" sz="4000" dirty="0">
                <a:latin typeface="+mn-lt"/>
                <a:ea typeface="+mn-ea"/>
                <a:cs typeface="PT Bold Heading" panose="00000400000000000000" pitchFamily="2" charset="-78"/>
              </a:rPr>
              <a:t> قوة ال</a:t>
            </a:r>
            <a:r>
              <a:rPr lang="ar-JO" sz="4000" dirty="0">
                <a:latin typeface="+mn-lt"/>
                <a:ea typeface="+mn-ea"/>
                <a:cs typeface="PT Bold Heading" panose="00000400000000000000" pitchFamily="2" charset="-78"/>
              </a:rPr>
              <a:t>إ</a:t>
            </a:r>
            <a:r>
              <a:rPr lang="ar-BH" sz="4000" dirty="0">
                <a:latin typeface="+mn-lt"/>
                <a:ea typeface="+mn-ea"/>
                <a:cs typeface="PT Bold Heading" panose="00000400000000000000" pitchFamily="2" charset="-78"/>
              </a:rPr>
              <a:t>حتكاك</a:t>
            </a:r>
            <a:endParaRPr lang="en-US" sz="4000" dirty="0">
              <a:latin typeface="+mn-lt"/>
              <a:ea typeface="+mn-ea"/>
              <a:cs typeface="PT Bold Heading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Low" rtl="1"/>
            <a:r>
              <a:rPr lang="ar-SA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نوع مادتي السطحين المتلامسين</a:t>
            </a:r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.</a:t>
            </a:r>
          </a:p>
          <a:p>
            <a:pPr algn="justLow" rtl="1"/>
            <a:r>
              <a:rPr lang="ar-SA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قوة الضغط بين السطحين المتلامسين( رد الفعل العمودي)</a:t>
            </a:r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.</a:t>
            </a:r>
            <a:endParaRPr lang="en-US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algn="justLow" rtl="1"/>
            <a:r>
              <a:rPr lang="ar-SA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درجة خشونة أو نعومة السطحين. </a:t>
            </a:r>
            <a:endParaRPr lang="ar-JO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algn="justLow" rtl="1"/>
            <a:r>
              <a:rPr lang="ar-SA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التشحيم والتزييت.</a:t>
            </a:r>
            <a:endParaRPr lang="ar-JO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algn="justLow" rtl="1"/>
            <a:endParaRPr lang="ar-JO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algn="justLow" rtl="1"/>
            <a:endParaRPr lang="ar-JO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algn="justLow" rtl="1"/>
            <a:endParaRPr lang="en-US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6897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BH" sz="4000" dirty="0">
                <a:latin typeface="+mn-lt"/>
                <a:ea typeface="+mn-ea"/>
                <a:cs typeface="PT Bold Heading" panose="00000400000000000000" pitchFamily="2" charset="-78"/>
              </a:rPr>
              <a:t>ال</a:t>
            </a:r>
            <a:r>
              <a:rPr lang="ar-JO" sz="4000" dirty="0">
                <a:latin typeface="+mn-lt"/>
                <a:ea typeface="+mn-ea"/>
                <a:cs typeface="PT Bold Heading" panose="00000400000000000000" pitchFamily="2" charset="-78"/>
              </a:rPr>
              <a:t>إ</a:t>
            </a:r>
            <a:r>
              <a:rPr lang="ar-BH" sz="4000" dirty="0">
                <a:latin typeface="+mn-lt"/>
                <a:ea typeface="+mn-ea"/>
                <a:cs typeface="PT Bold Heading" panose="00000400000000000000" pitchFamily="2" charset="-78"/>
              </a:rPr>
              <a:t>حتكاك</a:t>
            </a:r>
            <a:r>
              <a:rPr lang="ar-JO" sz="4000" dirty="0">
                <a:latin typeface="+mn-lt"/>
                <a:ea typeface="+mn-ea"/>
                <a:cs typeface="PT Bold Heading" panose="00000400000000000000" pitchFamily="2" charset="-78"/>
              </a:rPr>
              <a:t> المفيد والإحتكاك الضار</a:t>
            </a:r>
            <a:endParaRPr lang="en-US" sz="4000" dirty="0">
              <a:latin typeface="+mn-lt"/>
              <a:ea typeface="+mn-ea"/>
              <a:cs typeface="PT Bold Heading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75458"/>
            <a:ext cx="10515600" cy="4351338"/>
          </a:xfrm>
        </p:spPr>
        <p:txBody>
          <a:bodyPr>
            <a:noAutofit/>
          </a:bodyPr>
          <a:lstStyle/>
          <a:p>
            <a:pPr algn="justLow" rtl="1"/>
            <a:r>
              <a:rPr lang="ar-SA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بعض  أمثلة ال</a:t>
            </a:r>
            <a:r>
              <a:rPr lang="ar-JO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إ</a:t>
            </a:r>
            <a:r>
              <a:rPr lang="ar-SA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حتكاك المفيد (المرغوب فيه</a:t>
            </a:r>
            <a:r>
              <a:rPr lang="ar-JO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):</a:t>
            </a:r>
          </a:p>
          <a:p>
            <a:pPr marL="1027113" lvl="1" indent="-506413" algn="justLow" rtl="1">
              <a:buFont typeface="Wingdings" panose="05000000000000000000" pitchFamily="2" charset="2"/>
              <a:buChar char="Ø"/>
            </a:pPr>
            <a:r>
              <a:rPr lang="ar-SA" sz="28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الفرامل</a:t>
            </a:r>
            <a:r>
              <a:rPr lang="ar-JO" sz="28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.</a:t>
            </a:r>
          </a:p>
          <a:p>
            <a:pPr marL="1027113" lvl="1" indent="-506413" algn="justLow" rtl="1">
              <a:buFont typeface="Wingdings" panose="05000000000000000000" pitchFamily="2" charset="2"/>
              <a:buChar char="Ø"/>
            </a:pPr>
            <a:r>
              <a:rPr lang="ar-JO" sz="28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ا</a:t>
            </a:r>
            <a:r>
              <a:rPr lang="ar-SA" sz="28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لقابض</a:t>
            </a:r>
            <a:r>
              <a:rPr lang="ar-JO" sz="28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.</a:t>
            </a:r>
          </a:p>
          <a:p>
            <a:pPr marL="1027113" lvl="1" indent="-506413" algn="justLow" rtl="1">
              <a:buFont typeface="Wingdings" panose="05000000000000000000" pitchFamily="2" charset="2"/>
              <a:buChar char="Ø"/>
            </a:pPr>
            <a:r>
              <a:rPr lang="ar-SA" sz="28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بين اطارات السيارة والطريق</a:t>
            </a:r>
            <a:r>
              <a:rPr lang="ar-JO" sz="28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.</a:t>
            </a:r>
            <a:r>
              <a:rPr lang="ar-SA" sz="28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  </a:t>
            </a:r>
            <a:endParaRPr lang="en-US" sz="28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marL="1027113" lvl="1" indent="-506413" algn="justLow" rtl="1">
              <a:buFont typeface="Wingdings" panose="05000000000000000000" pitchFamily="2" charset="2"/>
              <a:buChar char="Ø"/>
            </a:pPr>
            <a:r>
              <a:rPr lang="ar-SA" sz="28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بين الأرجل والأرض</a:t>
            </a:r>
            <a:r>
              <a:rPr lang="ar-JO" sz="28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.</a:t>
            </a:r>
          </a:p>
          <a:p>
            <a:pPr marL="1027113" lvl="1" indent="-506413" algn="justLow" rtl="1">
              <a:buFont typeface="Wingdings" panose="05000000000000000000" pitchFamily="2" charset="2"/>
              <a:buChar char="Ø"/>
            </a:pPr>
            <a:r>
              <a:rPr lang="ar-JO" sz="28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إ</a:t>
            </a:r>
            <a:r>
              <a:rPr lang="ar-SA" sz="28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شعال عود الثقاب</a:t>
            </a:r>
            <a:r>
              <a:rPr lang="ar-JO" sz="28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.</a:t>
            </a:r>
            <a:r>
              <a:rPr lang="ar-SA" sz="28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 </a:t>
            </a:r>
            <a:endParaRPr lang="ar-JO" sz="2800" b="1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algn="justLow" rtl="1"/>
            <a:r>
              <a:rPr lang="ar-SA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بعض  أمثلة ال</a:t>
            </a:r>
            <a:r>
              <a:rPr lang="ar-JO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إ</a:t>
            </a:r>
            <a:r>
              <a:rPr lang="ar-SA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حتكاك </a:t>
            </a:r>
            <a:r>
              <a:rPr lang="ar-JO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غير </a:t>
            </a:r>
            <a:r>
              <a:rPr lang="ar-SA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المفيد (</a:t>
            </a:r>
            <a:r>
              <a:rPr lang="ar-JO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غير </a:t>
            </a:r>
            <a:r>
              <a:rPr lang="ar-SA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المرغوب فيه</a:t>
            </a:r>
            <a:r>
              <a:rPr lang="ar-JO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):</a:t>
            </a:r>
          </a:p>
          <a:p>
            <a:pPr marL="1027113" lvl="1" indent="-506413" algn="justLow" rtl="1">
              <a:buFont typeface="Wingdings" panose="05000000000000000000" pitchFamily="2" charset="2"/>
              <a:buChar char="Ø"/>
            </a:pPr>
            <a:r>
              <a:rPr lang="ar-SA" sz="28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بين المكبس والاسطوانة داخل المحرك. </a:t>
            </a:r>
            <a:endParaRPr lang="ar-JO" sz="28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marL="1027113" lvl="1" indent="-506413" algn="justLow" rtl="1">
              <a:buFont typeface="Wingdings" panose="05000000000000000000" pitchFamily="2" charset="2"/>
              <a:buChar char="Ø"/>
            </a:pPr>
            <a:r>
              <a:rPr lang="ar-SA" sz="28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بين محاور الدوران وكراسي التحميل .</a:t>
            </a:r>
            <a:endParaRPr lang="en-US" sz="28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lvl="1" algn="justLow" rtl="1"/>
            <a:endParaRPr lang="ar-JO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algn="justLow" rtl="1"/>
            <a:endParaRPr lang="ar-JO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algn="justLow" rtl="1"/>
            <a:endParaRPr lang="en-US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19598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rtl="1"/>
            <a:r>
              <a:rPr lang="ar-JO" sz="4000" dirty="0">
                <a:latin typeface="+mn-lt"/>
                <a:ea typeface="+mn-ea"/>
                <a:cs typeface="PT Bold Heading" panose="00000400000000000000" pitchFamily="2" charset="-78"/>
              </a:rPr>
              <a:t>العلاقة بين قوة السحب</a:t>
            </a:r>
            <a:r>
              <a:rPr lang="en-US" sz="4000" dirty="0">
                <a:latin typeface="+mn-lt"/>
                <a:ea typeface="+mn-ea"/>
                <a:cs typeface="PT Bold Heading" panose="00000400000000000000" pitchFamily="2" charset="-78"/>
              </a:rPr>
              <a:t>(P)</a:t>
            </a:r>
            <a:r>
              <a:rPr lang="ar-JO" sz="4000" dirty="0">
                <a:latin typeface="+mn-lt"/>
                <a:ea typeface="+mn-ea"/>
                <a:cs typeface="PT Bold Heading" panose="00000400000000000000" pitchFamily="2" charset="-78"/>
              </a:rPr>
              <a:t> وقوة الإحتكاك</a:t>
            </a:r>
            <a:r>
              <a:rPr lang="en-US" sz="4000" dirty="0">
                <a:latin typeface="+mn-lt"/>
                <a:ea typeface="+mn-ea"/>
                <a:cs typeface="PT Bold Heading" panose="00000400000000000000" pitchFamily="2" charset="-78"/>
              </a:rPr>
              <a:t>(F)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1825625"/>
            <a:ext cx="5257800" cy="4351338"/>
          </a:xfrm>
        </p:spPr>
        <p:txBody>
          <a:bodyPr>
            <a:normAutofit lnSpcReduction="10000"/>
          </a:bodyPr>
          <a:lstStyle/>
          <a:p>
            <a:pPr marL="61913" lvl="1" indent="0" algn="just" rtl="1">
              <a:buNone/>
            </a:pPr>
            <a:r>
              <a:rPr lang="ar-JO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نلاحظ من الشكل المجاور ما يلي:</a:t>
            </a:r>
            <a:endParaRPr lang="en-US" sz="3200" b="1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marL="290513" lvl="1" algn="just" rtl="1"/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عند النقطة </a:t>
            </a:r>
            <a:r>
              <a:rPr lang="en-US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(a)</a:t>
            </a:r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 يكون الجسم ساكنًا(اتزان استاتيكي) أي أن </a:t>
            </a:r>
            <a:r>
              <a:rPr lang="en-US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(P=F)</a:t>
            </a:r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.</a:t>
            </a:r>
          </a:p>
          <a:p>
            <a:pPr marL="290513" lvl="1" algn="just" rtl="1"/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عند النقطة </a:t>
            </a:r>
            <a:r>
              <a:rPr lang="en-US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(b)</a:t>
            </a:r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 تصل قوة الإحتكاك إلى قوة الإحتكاك النهائي</a:t>
            </a:r>
            <a:r>
              <a:rPr lang="en-US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(</a:t>
            </a:r>
            <a:r>
              <a:rPr lang="en-US" sz="3200" dirty="0" err="1">
                <a:latin typeface="Traditional Arabic" panose="02020603050405020304" pitchFamily="18" charset="-78"/>
                <a:cs typeface="Traditional Arabic" panose="02020603050405020304" pitchFamily="18" charset="-78"/>
              </a:rPr>
              <a:t>F</a:t>
            </a:r>
            <a:r>
              <a:rPr lang="en-US" sz="3200" baseline="-25000" dirty="0" err="1">
                <a:latin typeface="Traditional Arabic" panose="02020603050405020304" pitchFamily="18" charset="-78"/>
                <a:cs typeface="Traditional Arabic" panose="02020603050405020304" pitchFamily="18" charset="-78"/>
              </a:rPr>
              <a:t>max</a:t>
            </a:r>
            <a:r>
              <a:rPr lang="en-US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)</a:t>
            </a:r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، وعندها تكون الحركة وشيكة.</a:t>
            </a:r>
          </a:p>
          <a:p>
            <a:pPr marL="290513" lvl="1" algn="just" rtl="1"/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عند النقطة </a:t>
            </a:r>
            <a:r>
              <a:rPr lang="en-US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(c)</a:t>
            </a:r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 يكون الجسم في حالة حركة ويكون الإحتكاك حركي، وتكون قوة الاحتكاك عندئذ أقل من قوة الإحتكاك النهائي.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2186E32-0A62-4808-9315-DCBEBEF6DB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573" y="1825625"/>
            <a:ext cx="5515428" cy="4016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799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627467-51E2-491A-A1CD-DB6E7E6916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pPr algn="r" rtl="1"/>
            <a:r>
              <a:rPr lang="ar-JO" sz="4000" dirty="0">
                <a:latin typeface="+mn-lt"/>
                <a:ea typeface="+mn-ea"/>
                <a:cs typeface="PT Bold Heading" panose="00000400000000000000" pitchFamily="2" charset="-78"/>
              </a:rPr>
              <a:t>مثال</a:t>
            </a:r>
            <a:endParaRPr lang="en-US" sz="4000" dirty="0">
              <a:latin typeface="+mn-lt"/>
              <a:ea typeface="+mn-ea"/>
              <a:cs typeface="PT Bold Heading" panose="00000400000000000000" pitchFamily="2" charset="-78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A90D8A-79FB-4498-A10F-5AE2762D5E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9893" y="151613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algn="just" rtl="1"/>
            <a:r>
              <a:rPr lang="ar-JO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يمثل </a:t>
            </a:r>
            <a:r>
              <a:rPr lang="ar-BH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الشكل المجاور شاحنة وزنها </a:t>
            </a:r>
            <a:r>
              <a:rPr lang="en-US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50 </a:t>
            </a:r>
            <a:r>
              <a:rPr lang="en-US" sz="3200" b="1" dirty="0" err="1">
                <a:latin typeface="Traditional Arabic" panose="02020603050405020304" pitchFamily="18" charset="-78"/>
                <a:cs typeface="Traditional Arabic" panose="02020603050405020304" pitchFamily="18" charset="-78"/>
              </a:rPr>
              <a:t>kN</a:t>
            </a:r>
            <a:r>
              <a:rPr lang="ar-BH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 إطاراتها مكبحة (لا تدور) يراد سحبها بواسطة سيارة أخري علي طريق أفقي،</a:t>
            </a:r>
            <a:r>
              <a:rPr lang="ar-JO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 </a:t>
            </a:r>
            <a:r>
              <a:rPr lang="ar-BH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احسب قوة الجر التي تبذلها سيارة السحب لحظة بدء الحركة إذا كان معامل ال</a:t>
            </a:r>
            <a:r>
              <a:rPr lang="ar-JO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إ</a:t>
            </a:r>
            <a:r>
              <a:rPr lang="ar-BH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حتكاك السكوني </a:t>
            </a:r>
            <a:r>
              <a:rPr lang="ar-JO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بي الاطارات والطريق </a:t>
            </a:r>
            <a:r>
              <a:rPr lang="en-US" sz="3200" b="1" dirty="0" err="1">
                <a:latin typeface="Traditional Arabic" panose="02020603050405020304" pitchFamily="18" charset="-78"/>
                <a:cs typeface="Traditional Arabic" panose="02020603050405020304" pitchFamily="18" charset="-78"/>
              </a:rPr>
              <a:t>μ</a:t>
            </a:r>
            <a:r>
              <a:rPr lang="en-US" sz="3200" b="1" baseline="-25000" dirty="0" err="1">
                <a:latin typeface="Traditional Arabic" panose="02020603050405020304" pitchFamily="18" charset="-78"/>
                <a:cs typeface="Traditional Arabic" panose="02020603050405020304" pitchFamily="18" charset="-78"/>
              </a:rPr>
              <a:t>s</a:t>
            </a:r>
            <a:r>
              <a:rPr lang="en-US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=0.7</a:t>
            </a:r>
            <a:r>
              <a:rPr lang="ar-JO" sz="3200" b="1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 .</a:t>
            </a:r>
          </a:p>
          <a:p>
            <a:pPr algn="justLow" rtl="1"/>
            <a:r>
              <a:rPr lang="ar-JO" sz="3200" b="1" dirty="0">
                <a:solidFill>
                  <a:srgbClr val="0070C0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من اتزان القوى الرأسية              </a:t>
            </a:r>
            <a:r>
              <a:rPr lang="en-US" sz="3200" dirty="0">
                <a:solidFill>
                  <a:srgbClr val="0070C0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R=W</a:t>
            </a:r>
          </a:p>
          <a:p>
            <a:pPr marL="0" indent="0" algn="r" rtl="1">
              <a:buNone/>
            </a:pPr>
            <a:r>
              <a:rPr lang="en-US" sz="3200" dirty="0">
                <a:solidFill>
                  <a:srgbClr val="0070C0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                      	R=50000 N</a:t>
            </a:r>
          </a:p>
          <a:p>
            <a:pPr algn="justLow" rtl="1"/>
            <a:r>
              <a:rPr lang="ar-JO" sz="3200" b="1" dirty="0">
                <a:solidFill>
                  <a:srgbClr val="0070C0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من اتزان القوى الأفقية			</a:t>
            </a:r>
            <a:r>
              <a:rPr lang="en-US" sz="3200" dirty="0">
                <a:solidFill>
                  <a:srgbClr val="0070C0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P=F</a:t>
            </a:r>
            <a:r>
              <a:rPr lang="en-US" sz="3200" baseline="-25000" dirty="0">
                <a:solidFill>
                  <a:srgbClr val="0070C0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max</a:t>
            </a:r>
          </a:p>
          <a:p>
            <a:pPr marL="0" indent="0" algn="justLow" rtl="1">
              <a:buNone/>
            </a:pPr>
            <a:r>
              <a:rPr lang="en-US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				</a:t>
            </a:r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             </a:t>
            </a:r>
            <a:r>
              <a:rPr lang="en-US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=</a:t>
            </a:r>
            <a:r>
              <a:rPr lang="en-US" sz="3200" dirty="0" err="1">
                <a:solidFill>
                  <a:srgbClr val="0070C0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μR</a:t>
            </a:r>
            <a:endParaRPr lang="en-US" sz="3200" dirty="0">
              <a:solidFill>
                <a:srgbClr val="0070C0"/>
              </a:solidFill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marL="0" indent="0" algn="justLow" rtl="1">
              <a:buNone/>
            </a:pPr>
            <a:r>
              <a:rPr lang="en-US" sz="3200" dirty="0">
                <a:solidFill>
                  <a:srgbClr val="0070C0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			</a:t>
            </a:r>
            <a:r>
              <a:rPr lang="ar-JO" sz="3200" dirty="0">
                <a:solidFill>
                  <a:srgbClr val="0070C0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        </a:t>
            </a:r>
            <a:r>
              <a:rPr lang="en-US" sz="3200" dirty="0">
                <a:solidFill>
                  <a:srgbClr val="0070C0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   =(0.7)(50000)</a:t>
            </a:r>
          </a:p>
          <a:p>
            <a:pPr marL="0" indent="0" algn="justLow" rtl="1">
              <a:buNone/>
            </a:pPr>
            <a:r>
              <a:rPr lang="en-US" sz="3200" dirty="0">
                <a:solidFill>
                  <a:srgbClr val="0070C0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		</a:t>
            </a:r>
            <a:r>
              <a:rPr lang="ar-JO" sz="3200" dirty="0">
                <a:solidFill>
                  <a:srgbClr val="0070C0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                       </a:t>
            </a:r>
            <a:r>
              <a:rPr lang="en-US" sz="3200" dirty="0">
                <a:solidFill>
                  <a:srgbClr val="0070C0"/>
                </a:solidFill>
                <a:latin typeface="Traditional Arabic" panose="02020603050405020304" pitchFamily="18" charset="-78"/>
                <a:cs typeface="Traditional Arabic" panose="02020603050405020304" pitchFamily="18" charset="-78"/>
              </a:rPr>
              <a:t> =35000 N</a:t>
            </a:r>
          </a:p>
          <a:p>
            <a:pPr marL="0" indent="0" algn="justLow" rtl="1">
              <a:buNone/>
            </a:pPr>
            <a:endParaRPr lang="en-US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147B24F-0CE8-4FD6-8292-6EBA720ACB90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00907" y="3429000"/>
            <a:ext cx="3082109" cy="2065496"/>
          </a:xfrm>
          <a:prstGeom prst="rect">
            <a:avLst/>
          </a:prstGeom>
          <a:noFill/>
          <a:ln w="9525">
            <a:solidFill>
              <a:srgbClr val="333333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45160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ar-JO" sz="4000" dirty="0">
                <a:latin typeface="+mn-lt"/>
                <a:ea typeface="+mn-ea"/>
                <a:cs typeface="PT Bold Heading" panose="00000400000000000000" pitchFamily="2" charset="-78"/>
              </a:rPr>
              <a:t>تقييم</a:t>
            </a:r>
            <a:r>
              <a:rPr lang="ar-JO" dirty="0"/>
              <a:t> </a:t>
            </a:r>
            <a:r>
              <a:rPr lang="ar-JO" sz="4000" dirty="0">
                <a:latin typeface="+mn-lt"/>
                <a:ea typeface="+mn-ea"/>
                <a:cs typeface="PT Bold Heading" panose="00000400000000000000" pitchFamily="2" charset="-78"/>
              </a:rPr>
              <a:t>ذاتي</a:t>
            </a:r>
            <a:endParaRPr lang="en-US" sz="4000" dirty="0">
              <a:latin typeface="+mn-lt"/>
              <a:ea typeface="+mn-ea"/>
              <a:cs typeface="PT Bold Heading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يرجى الدخول إلى الرابط التالي:</a:t>
            </a:r>
          </a:p>
          <a:p>
            <a:pPr marL="0" indent="0" algn="r" rtl="1">
              <a:buNone/>
            </a:pPr>
            <a:r>
              <a:rPr lang="en-US" sz="3200" dirty="0">
                <a:latin typeface="Traditional Arabic" panose="02020603050405020304" pitchFamily="18" charset="-78"/>
                <a:cs typeface="Traditional Arabic" panose="02020603050405020304" pitchFamily="18" charset="-78"/>
                <a:hlinkClick r:id="rId2"/>
              </a:rPr>
              <a:t>https://0i.is/UWaz</a:t>
            </a:r>
            <a:endParaRPr lang="ar-JO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  <a:p>
            <a:pPr marL="0" indent="0" algn="r" rtl="1">
              <a:buNone/>
            </a:pPr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أو</a:t>
            </a:r>
          </a:p>
          <a:p>
            <a:pPr algn="r" rtl="1"/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امسح </a:t>
            </a:r>
            <a:r>
              <a:rPr lang="en-US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QR</a:t>
            </a:r>
            <a:r>
              <a:rPr lang="ar-JO" sz="3200" dirty="0">
                <a:latin typeface="Traditional Arabic" panose="02020603050405020304" pitchFamily="18" charset="-78"/>
                <a:cs typeface="Traditional Arabic" panose="02020603050405020304" pitchFamily="18" charset="-78"/>
              </a:rPr>
              <a:t> الآتي بهاتفك النقال:</a:t>
            </a:r>
            <a:endParaRPr lang="en-US" sz="3200" dirty="0">
              <a:latin typeface="Traditional Arabic" panose="02020603050405020304" pitchFamily="18" charset="-78"/>
              <a:cs typeface="Traditional Arabic" panose="02020603050405020304" pitchFamily="18" charset="-78"/>
            </a:endParaRPr>
          </a:p>
        </p:txBody>
      </p:sp>
      <p:pic>
        <p:nvPicPr>
          <p:cNvPr id="5" name="Picture 4" descr="A picture containing piece, black, white, hand&#10;&#10;Description automatically generated">
            <a:extLst>
              <a:ext uri="{FF2B5EF4-FFF2-40B4-BE49-F238E27FC236}">
                <a16:creationId xmlns:a16="http://schemas.microsoft.com/office/drawing/2014/main" id="{8662F0D8-5427-44A8-B246-6BAAE3EBEF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8345" y="4001294"/>
            <a:ext cx="2012852" cy="2012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6646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9B6F7093-7B83-4D0A-BC1F-683D122F6A48}" vid="{1FAA4335-E554-4125-ACCC-D1CCCAA2166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324</Words>
  <Application>Microsoft Office PowerPoint</Application>
  <PresentationFormat>Widescreen</PresentationFormat>
  <Paragraphs>59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Traditional Arabic</vt:lpstr>
      <vt:lpstr>Wingdings</vt:lpstr>
      <vt:lpstr>Office Theme</vt:lpstr>
      <vt:lpstr>PowerPoint Presentation</vt:lpstr>
      <vt:lpstr>PowerPoint Presentation</vt:lpstr>
      <vt:lpstr>الاحتكاك</vt:lpstr>
      <vt:lpstr>العوامل التي تعتمد عليها قوة الإحتكاك</vt:lpstr>
      <vt:lpstr>الإحتكاك المفيد والإحتكاك الضار</vt:lpstr>
      <vt:lpstr>العلاقة بين قوة السحب(P) وقوة الإحتكاك(F)</vt:lpstr>
      <vt:lpstr>مثال</vt:lpstr>
      <vt:lpstr>تقييم ذاتي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Sameer Al khreisat</dc:creator>
  <cp:lastModifiedBy>Dr. Sameer Al khreisat</cp:lastModifiedBy>
  <cp:revision>21</cp:revision>
  <dcterms:created xsi:type="dcterms:W3CDTF">2020-03-06T09:20:03Z</dcterms:created>
  <dcterms:modified xsi:type="dcterms:W3CDTF">2020-03-12T06:16:26Z</dcterms:modified>
</cp:coreProperties>
</file>