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av" ContentType="audio/x-wav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935" r:id="rId3"/>
    <p:sldId id="284" r:id="rId4"/>
    <p:sldId id="1368" r:id="rId5"/>
    <p:sldId id="1389" r:id="rId6"/>
    <p:sldId id="1388" r:id="rId7"/>
    <p:sldId id="1390" r:id="rId8"/>
    <p:sldId id="1702" r:id="rId9"/>
    <p:sldId id="274" r:id="rId10"/>
    <p:sldId id="1386" r:id="rId11"/>
    <p:sldId id="1381" r:id="rId12"/>
    <p:sldId id="1353" r:id="rId13"/>
    <p:sldId id="1335" r:id="rId14"/>
    <p:sldId id="1354" r:id="rId15"/>
    <p:sldId id="1355" r:id="rId16"/>
    <p:sldId id="1356" r:id="rId17"/>
    <p:sldId id="1357" r:id="rId18"/>
    <p:sldId id="1697" r:id="rId19"/>
    <p:sldId id="999" r:id="rId20"/>
    <p:sldId id="1358" r:id="rId21"/>
    <p:sldId id="1391" r:id="rId22"/>
    <p:sldId id="1392" r:id="rId23"/>
    <p:sldId id="1383" r:id="rId24"/>
    <p:sldId id="1384" r:id="rId25"/>
    <p:sldId id="1385" r:id="rId26"/>
    <p:sldId id="268" r:id="rId27"/>
    <p:sldId id="269" r:id="rId28"/>
    <p:sldId id="1387" r:id="rId29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ميسون عويمر" initials="ميسون" lastIdx="1" clrIdx="0">
    <p:extLst>
      <p:ext uri="{19B8F6BF-5375-455C-9EA6-DF929625EA0E}">
        <p15:presenceInfo xmlns:p15="http://schemas.microsoft.com/office/powerpoint/2012/main" userId="S::Maisoun279855@moe.ae::511c53c8-f41c-4926-a5a3-ed9ae7bf542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نمط ذو نسُق 2 - تميي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نمط ذو نسُق 2 - تميي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نمط ذو نسُق 2 - تمييز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نمط ذو نسُق 2 - تميي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نمط ذو نسُق 2 - تميي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41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A50732D-78E5-4696-A19D-F62FFE644C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1802498C-2E8C-44D0-9E2E-C5EFF64E7A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AA04D76-CD58-4A78-BE63-81861C736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52CF7E1-B04E-44FA-BC4E-81754E178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70ED7D3-52A9-4F42-A5B6-2553180D5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732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53489BE-5520-451B-B9DD-158423CD7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5B1294E-29CC-4A7E-93A0-B19B1EEE3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406D454-F30A-4176-9BC4-B0454A2B7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C2E44E7-5D8B-46D3-81C3-611B5548E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4373938-C2A8-450E-9D9F-73764D2B9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629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E4D012E-F9CA-4AA6-AA46-412DB5EDD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A822466-1783-4716-8209-B721BBE63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6142AF9-55E5-4C2B-A604-40703410E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0CFE525-8548-426A-BC1A-3955AD88A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D5924CA-5873-4C3A-AFEB-AD66A77FB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736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097CC3F-5063-40F1-970D-D86F78232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23EA7C3-2EA6-4E3E-B5F5-459F44B717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07650357-07FB-4F65-B883-E5FAEA590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D1905FD-A0F4-497F-A020-377F12995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CFDEF40-934C-4139-A41F-CE7860C2C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4F3A820-7066-45FA-8130-E2968FCA6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095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F78EDD0-089C-4951-916B-635F155B9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10C19DA9-A3DD-4743-80C4-05A7467B5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98A5B25E-72EA-410D-B2C3-D80F754C2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8B4E2B3F-5F6E-4E13-97DD-1A0AC650CD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052A8EAC-8078-4FB4-9EDC-4F584B91B8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52CF4F78-8872-4C7B-BF00-D22E3933C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FF3BB31E-3D82-4296-8282-A2C3FD2B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534A8E2D-C45E-43AC-92BF-D339AFAEE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0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880B602-AE83-445B-9BC6-6BC70C19C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972DBC43-BBBE-4534-AB48-B24D1D162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BEF1D51F-C999-4A01-B71D-1F028F9DE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20ED4785-431A-437A-BEE5-410EFED1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910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8E982949-3FEA-4BBC-A0DE-4CD374AE1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4BC3B5E2-474E-4B3C-ABF8-E2D9DE199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E86F31A5-5196-4B96-A73C-B1405AA62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380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9C65435-F394-4884-A7E0-C3B900005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B735A23-2ACE-4D07-9EB6-7882EF911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DE09B81-1ABB-43DF-8CBC-6A17F7651E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B94676F-FF3E-4A0E-9DFE-DA0473B95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60AF7969-57C2-4B17-8668-ED73CFE8B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4E2ADF9C-6939-4DD5-A93B-F501DABEE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35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135159A-BFDF-4E1D-94F9-0DC30297F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0CC145D1-BA18-4F63-85DE-8F37238861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F200907-3B78-4119-892D-08BC013FE5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34C830F-EEE5-4F19-A6D1-09326FC6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183881B-2654-437E-B7BC-F1BDD9E4E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3DCE152-4897-4FBD-B2D6-1433FB1E2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308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A066BEE-3E0C-4C4F-879B-494F0904C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0DE2BFB-E3FF-4F47-BA40-279386B3A5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B2FD808-4D88-46C5-BACA-57B40F407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3C09FE0-215C-4011-9E49-BA1C3B6B4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A7086CA-F718-4271-9796-1F2E11282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720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938BEC62-2071-49D5-BFB5-C043B637F6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F44DE33-1FC8-4855-9B5C-E0BB29F32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B92E9F2-337A-400C-9C38-8C1085D0C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410CDD3-3B99-491D-904B-D2A45D9C7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4F42EB9-6DBB-413B-9915-3EDA9F4BE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69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03C0702-7D0B-4153-9BD5-598005319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BDECE04-9ED3-4823-96A9-BC31FFD5B7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3BD3ABD-4D69-451F-9EF9-75A45AD9F5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966E2-3F98-44AE-ACA6-A447A8638E93}" type="datetimeFigureOut">
              <a:rPr lang="en-US" smtClean="0"/>
              <a:t>1/15/2023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2AFDED2-727D-4126-9EA8-D171410C9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DC04294-E0E3-4DDD-93D6-4BC07F6522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D4085-EB53-4C8C-8AC7-19438EFD2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29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hyperlink" Target="https://www.google.ae/url?sa=i&amp;url=https://twitter.com/amna_alhammadii/status/1239501656942927872/photo/1&amp;psig=AOvVaw1y7esiPMP7hX6_9DBJffcI&amp;ust=1584950067104000&amp;source=images&amp;cd=vfe&amp;ved=0CAIQjRxqFwoTCPjJ0aPNregCFQAAAAAdAAAAABA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tmp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24.wmf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12" Type="http://schemas.openxmlformats.org/officeDocument/2006/relationships/hyperlink" Target="../../50-50.ppt#-1,5,&#1575;&#1604;&#1588;&#1585;&#1610;&#1581;&#1577; 5" TargetMode="External"/><Relationship Id="rId2" Type="http://schemas.openxmlformats.org/officeDocument/2006/relationships/audio" Target="file:///C:\Documents%20and%20Settings\alreem%20computer\Desktop\Hho\Who%20Wants%20to%20Be%20a%20Millionaire.wav" TargetMode="External"/><Relationship Id="rId1" Type="http://schemas.openxmlformats.org/officeDocument/2006/relationships/audio" Target="file:///C:\Documents%20and%20Settings\alreem%20computer\Desktop\Hho\New%20Question.wav" TargetMode="External"/><Relationship Id="rId6" Type="http://schemas.openxmlformats.org/officeDocument/2006/relationships/audio" Target="../media/audio4.wav"/><Relationship Id="rId11" Type="http://schemas.openxmlformats.org/officeDocument/2006/relationships/image" Target="../media/image23.png"/><Relationship Id="rId5" Type="http://schemas.openxmlformats.org/officeDocument/2006/relationships/audio" Target="../media/audio3.wav"/><Relationship Id="rId10" Type="http://schemas.openxmlformats.org/officeDocument/2006/relationships/image" Target="../media/image22.gif"/><Relationship Id="rId4" Type="http://schemas.openxmlformats.org/officeDocument/2006/relationships/audio" Target="../media/audio2.wav"/><Relationship Id="rId9" Type="http://schemas.openxmlformats.org/officeDocument/2006/relationships/slide" Target="slide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12" Type="http://schemas.openxmlformats.org/officeDocument/2006/relationships/image" Target="../media/image22.gif"/><Relationship Id="rId2" Type="http://schemas.openxmlformats.org/officeDocument/2006/relationships/audio" Target="file:///C:\Documents%20and%20Settings\alreem%20computer\Desktop\Hho\Who%20Wants%20to%20Be%20a%20Millionaire.wav" TargetMode="External"/><Relationship Id="rId1" Type="http://schemas.openxmlformats.org/officeDocument/2006/relationships/audio" Target="file:///C:\Documents%20and%20Settings\alreem%20computer\Desktop\Hho\New%20Question.wav" TargetMode="External"/><Relationship Id="rId6" Type="http://schemas.openxmlformats.org/officeDocument/2006/relationships/audio" Target="../media/audio4.wav"/><Relationship Id="rId11" Type="http://schemas.openxmlformats.org/officeDocument/2006/relationships/slide" Target="slide9.xml"/><Relationship Id="rId5" Type="http://schemas.openxmlformats.org/officeDocument/2006/relationships/audio" Target="../media/audio3.wav"/><Relationship Id="rId10" Type="http://schemas.openxmlformats.org/officeDocument/2006/relationships/image" Target="../media/image24.wmf"/><Relationship Id="rId4" Type="http://schemas.openxmlformats.org/officeDocument/2006/relationships/audio" Target="../media/audio2.wav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12" Type="http://schemas.openxmlformats.org/officeDocument/2006/relationships/image" Target="../media/image24.wmf"/><Relationship Id="rId2" Type="http://schemas.openxmlformats.org/officeDocument/2006/relationships/audio" Target="file:///C:\Documents%20and%20Settings\alreem%20computer\Desktop\Hho\Who%20Wants%20to%20Be%20a%20Millionaire.wav" TargetMode="External"/><Relationship Id="rId1" Type="http://schemas.openxmlformats.org/officeDocument/2006/relationships/audio" Target="file:///C:\Documents%20and%20Settings\alreem%20computer\Desktop\Hho\New%20Question.wav" TargetMode="External"/><Relationship Id="rId6" Type="http://schemas.openxmlformats.org/officeDocument/2006/relationships/audio" Target="../media/audio4.wav"/><Relationship Id="rId11" Type="http://schemas.openxmlformats.org/officeDocument/2006/relationships/image" Target="../media/image23.png"/><Relationship Id="rId5" Type="http://schemas.openxmlformats.org/officeDocument/2006/relationships/audio" Target="../media/audio3.wav"/><Relationship Id="rId10" Type="http://schemas.openxmlformats.org/officeDocument/2006/relationships/image" Target="../media/image22.gif"/><Relationship Id="rId4" Type="http://schemas.openxmlformats.org/officeDocument/2006/relationships/audio" Target="../media/audio2.wav"/><Relationship Id="rId9" Type="http://schemas.openxmlformats.org/officeDocument/2006/relationships/slide" Target="slide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room, computer, table&#10;&#10;Description automatically generated">
            <a:extLst>
              <a:ext uri="{FF2B5EF4-FFF2-40B4-BE49-F238E27FC236}">
                <a16:creationId xmlns:a16="http://schemas.microsoft.com/office/drawing/2014/main" id="{E1E07F47-0DC4-4266-8D1C-0CED54C79E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538"/>
          <a:stretch/>
        </p:blipFill>
        <p:spPr>
          <a:xfrm>
            <a:off x="555453" y="0"/>
            <a:ext cx="11081094" cy="67555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60AAD6-E578-4C8D-8FA3-BB13165A6EBB}"/>
              </a:ext>
            </a:extLst>
          </p:cNvPr>
          <p:cNvSpPr txBox="1"/>
          <p:nvPr/>
        </p:nvSpPr>
        <p:spPr>
          <a:xfrm>
            <a:off x="3049346" y="1768611"/>
            <a:ext cx="60933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اليـــــوم : الإثنين</a:t>
            </a:r>
            <a:endParaRPr lang="ar-SA" sz="4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التاريخ: </a:t>
            </a:r>
            <a:r>
              <a:rPr lang="ar-AE" sz="4000" b="1" dirty="0">
                <a:latin typeface="Calibri" panose="020F0502020204030204" pitchFamily="34" charset="0"/>
                <a:cs typeface="Calibri" panose="020F0502020204030204" pitchFamily="34" charset="0"/>
              </a:rPr>
              <a:t>16-1-2022</a:t>
            </a:r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</a:t>
            </a:r>
            <a:r>
              <a:rPr lang="en-US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 من جمادى الآخرة 1444هـ.</a:t>
            </a:r>
          </a:p>
          <a:p>
            <a:pPr algn="r"/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المـــادة : </a:t>
            </a:r>
            <a:r>
              <a:rPr lang="ar-AE" sz="4000" b="1" dirty="0">
                <a:latin typeface="Calibri" panose="020F0502020204030204" pitchFamily="34" charset="0"/>
                <a:cs typeface="Calibri" panose="020F0502020204030204" pitchFamily="34" charset="0"/>
              </a:rPr>
              <a:t>اللغة العربية</a:t>
            </a:r>
            <a:r>
              <a:rPr lang="ar-AE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4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r"/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عنوان الدرس : </a:t>
            </a:r>
            <a:r>
              <a:rPr lang="ar-SA" sz="4000" b="1" dirty="0">
                <a:latin typeface="Calibri" panose="020F0502020204030204" pitchFamily="34" charset="0"/>
                <a:cs typeface="Calibri" panose="020F0502020204030204" pitchFamily="34" charset="0"/>
              </a:rPr>
              <a:t>نحو</a:t>
            </a:r>
            <a:r>
              <a:rPr lang="ar-SA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0" algn="r"/>
            <a:r>
              <a:rPr lang="ar-SA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</a:t>
            </a:r>
            <a:r>
              <a:rPr lang="ar-AE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 ...................)</a:t>
            </a:r>
            <a:endParaRPr lang="en-US" sz="4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r"/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المدرسة</a:t>
            </a:r>
            <a:r>
              <a:rPr lang="ar-SA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r>
              <a:rPr lang="ar-AE" sz="4000" b="1" dirty="0">
                <a:solidFill>
                  <a:srgbClr val="F7DF9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AE" sz="4000" b="1" dirty="0">
                <a:latin typeface="Calibri" panose="020F0502020204030204" pitchFamily="34" charset="0"/>
                <a:cs typeface="Calibri" panose="020F0502020204030204" pitchFamily="34" charset="0"/>
              </a:rPr>
              <a:t>العين التمهيدية</a:t>
            </a:r>
          </a:p>
        </p:txBody>
      </p:sp>
      <p:pic>
        <p:nvPicPr>
          <p:cNvPr id="6" name="Picture 2" descr="هيئة الشارقة للتعليم الخاص - مدرسة صناع الغد الخاصة">
            <a:extLst>
              <a:ext uri="{FF2B5EF4-FFF2-40B4-BE49-F238E27FC236}">
                <a16:creationId xmlns:a16="http://schemas.microsoft.com/office/drawing/2014/main" id="{B9BDBBEA-2550-406B-AB3D-5F72180CB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53" y="0"/>
            <a:ext cx="2515577" cy="149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F9DAC141-5CA5-8B3E-3F50-AC4477A028F6}"/>
              </a:ext>
            </a:extLst>
          </p:cNvPr>
          <p:cNvGrpSpPr/>
          <p:nvPr/>
        </p:nvGrpSpPr>
        <p:grpSpPr>
          <a:xfrm>
            <a:off x="5120942" y="3119874"/>
            <a:ext cx="3257550" cy="771525"/>
            <a:chOff x="0" y="0"/>
            <a:chExt cx="3257550" cy="771525"/>
          </a:xfrm>
        </p:grpSpPr>
        <p:sp>
          <p:nvSpPr>
            <p:cNvPr id="7" name="Text Box 241">
              <a:extLst>
                <a:ext uri="{FF2B5EF4-FFF2-40B4-BE49-F238E27FC236}">
                  <a16:creationId xmlns:a16="http://schemas.microsoft.com/office/drawing/2014/main" id="{B137104E-8EE2-4B4D-AB17-1AC9749DAE91}"/>
                </a:ext>
              </a:extLst>
            </p:cNvPr>
            <p:cNvSpPr txBox="1"/>
            <p:nvPr/>
          </p:nvSpPr>
          <p:spPr>
            <a:xfrm>
              <a:off x="2647950" y="0"/>
              <a:ext cx="609600" cy="180975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GB" sz="700" b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KS2 </a:t>
              </a:r>
              <a:r>
                <a:rPr lang="en-US" sz="700" b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5</a:t>
              </a:r>
              <a:r>
                <a:rPr lang="en-GB" sz="700" b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ABCD</a:t>
              </a:r>
              <a:endParaRPr lang="en-US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 Box 242">
              <a:extLst>
                <a:ext uri="{FF2B5EF4-FFF2-40B4-BE49-F238E27FC236}">
                  <a16:creationId xmlns:a16="http://schemas.microsoft.com/office/drawing/2014/main" id="{EDD22904-6B5B-C3DF-3851-150FCBDBC7A9}"/>
                </a:ext>
              </a:extLst>
            </p:cNvPr>
            <p:cNvSpPr txBox="1"/>
            <p:nvPr/>
          </p:nvSpPr>
          <p:spPr>
            <a:xfrm>
              <a:off x="0" y="571500"/>
              <a:ext cx="857250" cy="200025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700" b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Mona Mohamed</a:t>
              </a:r>
              <a:endParaRPr lang="en-US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1428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FF20582-9356-403E-AC3B-7207EB8E8A9D}"/>
              </a:ext>
            </a:extLst>
          </p:cNvPr>
          <p:cNvSpPr/>
          <p:nvPr/>
        </p:nvSpPr>
        <p:spPr>
          <a:xfrm>
            <a:off x="185530" y="369276"/>
            <a:ext cx="5884308" cy="6362827"/>
          </a:xfrm>
          <a:prstGeom prst="roundRect">
            <a:avLst>
              <a:gd name="adj" fmla="val 3717"/>
            </a:avLst>
          </a:prstGeom>
          <a:solidFill>
            <a:schemeClr val="tx1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652268E-718D-4BFE-9A67-FF1370DD7C6E}"/>
              </a:ext>
            </a:extLst>
          </p:cNvPr>
          <p:cNvSpPr/>
          <p:nvPr/>
        </p:nvSpPr>
        <p:spPr>
          <a:xfrm>
            <a:off x="6150742" y="369275"/>
            <a:ext cx="6041257" cy="6362828"/>
          </a:xfrm>
          <a:prstGeom prst="roundRect">
            <a:avLst>
              <a:gd name="adj" fmla="val 3717"/>
            </a:avLst>
          </a:prstGeom>
          <a:solidFill>
            <a:schemeClr val="tx1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6C398583-4361-40AC-A09A-C9F798109225}"/>
              </a:ext>
            </a:extLst>
          </p:cNvPr>
          <p:cNvSpPr/>
          <p:nvPr/>
        </p:nvSpPr>
        <p:spPr>
          <a:xfrm>
            <a:off x="6978221" y="-132700"/>
            <a:ext cx="875174" cy="821306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69D893E9-4F04-47E6-9046-40F72AFF63A0}"/>
              </a:ext>
            </a:extLst>
          </p:cNvPr>
          <p:cNvSpPr/>
          <p:nvPr/>
        </p:nvSpPr>
        <p:spPr>
          <a:xfrm>
            <a:off x="9015931" y="164624"/>
            <a:ext cx="875174" cy="821306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FA0571C9-BF2B-42C9-8971-3F216CBC909B}"/>
              </a:ext>
            </a:extLst>
          </p:cNvPr>
          <p:cNvSpPr/>
          <p:nvPr/>
        </p:nvSpPr>
        <p:spPr>
          <a:xfrm>
            <a:off x="9967834" y="164624"/>
            <a:ext cx="875174" cy="821306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BC5769FB-F3CE-4465-BBB2-88BB340C541B}"/>
              </a:ext>
            </a:extLst>
          </p:cNvPr>
          <p:cNvSpPr/>
          <p:nvPr/>
        </p:nvSpPr>
        <p:spPr>
          <a:xfrm>
            <a:off x="10910381" y="148688"/>
            <a:ext cx="875174" cy="821306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5B75E15-0323-4DBC-B855-730B90567A4E}"/>
              </a:ext>
            </a:extLst>
          </p:cNvPr>
          <p:cNvSpPr/>
          <p:nvPr/>
        </p:nvSpPr>
        <p:spPr>
          <a:xfrm>
            <a:off x="304800" y="552448"/>
            <a:ext cx="5678401" cy="5936274"/>
          </a:xfrm>
          <a:prstGeom prst="roundRect">
            <a:avLst>
              <a:gd name="adj" fmla="val 0"/>
            </a:avLst>
          </a:prstGeom>
          <a:solidFill>
            <a:srgbClr val="EEEEEE"/>
          </a:solidFill>
          <a:ln>
            <a:solidFill>
              <a:srgbClr val="E5E5E5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3743DF8A-DAC2-4228-99BE-F1397F1AA7D4}"/>
              </a:ext>
            </a:extLst>
          </p:cNvPr>
          <p:cNvSpPr/>
          <p:nvPr/>
        </p:nvSpPr>
        <p:spPr>
          <a:xfrm>
            <a:off x="6233032" y="539198"/>
            <a:ext cx="5773438" cy="5949524"/>
          </a:xfrm>
          <a:custGeom>
            <a:avLst/>
            <a:gdLst>
              <a:gd name="connsiteX0" fmla="*/ 0 w 4236721"/>
              <a:gd name="connsiteY0" fmla="*/ 0 h 5753100"/>
              <a:gd name="connsiteX1" fmla="*/ 410225 w 4236721"/>
              <a:gd name="connsiteY1" fmla="*/ 0 h 5753100"/>
              <a:gd name="connsiteX2" fmla="*/ 410225 w 4236721"/>
              <a:gd name="connsiteY2" fmla="*/ 110300 h 5753100"/>
              <a:gd name="connsiteX3" fmla="*/ 1285399 w 4236721"/>
              <a:gd name="connsiteY3" fmla="*/ 110300 h 5753100"/>
              <a:gd name="connsiteX4" fmla="*/ 1285399 w 4236721"/>
              <a:gd name="connsiteY4" fmla="*/ 0 h 5753100"/>
              <a:gd name="connsiteX5" fmla="*/ 4236721 w 4236721"/>
              <a:gd name="connsiteY5" fmla="*/ 0 h 5753100"/>
              <a:gd name="connsiteX6" fmla="*/ 4236721 w 4236721"/>
              <a:gd name="connsiteY6" fmla="*/ 5753100 h 5753100"/>
              <a:gd name="connsiteX7" fmla="*/ 0 w 4236721"/>
              <a:gd name="connsiteY7" fmla="*/ 5753100 h 575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36721" h="5753100">
                <a:moveTo>
                  <a:pt x="0" y="0"/>
                </a:moveTo>
                <a:lnTo>
                  <a:pt x="410225" y="0"/>
                </a:lnTo>
                <a:lnTo>
                  <a:pt x="410225" y="110300"/>
                </a:lnTo>
                <a:lnTo>
                  <a:pt x="1285399" y="110300"/>
                </a:lnTo>
                <a:lnTo>
                  <a:pt x="1285399" y="0"/>
                </a:lnTo>
                <a:lnTo>
                  <a:pt x="4236721" y="0"/>
                </a:lnTo>
                <a:lnTo>
                  <a:pt x="4236721" y="5753100"/>
                </a:lnTo>
                <a:lnTo>
                  <a:pt x="0" y="57531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A74B43D8-5547-4107-943E-53E8A578E48D}"/>
              </a:ext>
            </a:extLst>
          </p:cNvPr>
          <p:cNvGrpSpPr/>
          <p:nvPr/>
        </p:nvGrpSpPr>
        <p:grpSpPr>
          <a:xfrm>
            <a:off x="5808660" y="870284"/>
            <a:ext cx="609520" cy="5094860"/>
            <a:chOff x="5808660" y="870284"/>
            <a:chExt cx="609520" cy="509486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EF8171CB-A044-4495-9C76-499478646FEF}"/>
                </a:ext>
              </a:extLst>
            </p:cNvPr>
            <p:cNvGrpSpPr/>
            <p:nvPr/>
          </p:nvGrpSpPr>
          <p:grpSpPr>
            <a:xfrm>
              <a:off x="5808660" y="870284"/>
              <a:ext cx="609520" cy="152948"/>
              <a:chOff x="5793283" y="870284"/>
              <a:chExt cx="609520" cy="152948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7DF0C5A9-0DC1-4516-8BC0-7E3DF9F00088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E3FDC497-BF16-422C-ADAA-066A7E3B2557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EAF95FA4-A24D-4477-B476-84A2665DF452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11" name="Rectangle: Rounded Corners 10">
                  <a:extLst>
                    <a:ext uri="{FF2B5EF4-FFF2-40B4-BE49-F238E27FC236}">
                      <a16:creationId xmlns:a16="http://schemas.microsoft.com/office/drawing/2014/main" id="{C372D790-4608-493F-A04D-0C087B41E625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Rectangle: Rounded Corners 11">
                  <a:extLst>
                    <a:ext uri="{FF2B5EF4-FFF2-40B4-BE49-F238E27FC236}">
                      <a16:creationId xmlns:a16="http://schemas.microsoft.com/office/drawing/2014/main" id="{A959B029-620C-4CDE-8638-6D84684FBD96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F14E29C-630A-4232-8E09-0DBABFF80ABA}"/>
                </a:ext>
              </a:extLst>
            </p:cNvPr>
            <p:cNvGrpSpPr/>
            <p:nvPr/>
          </p:nvGrpSpPr>
          <p:grpSpPr>
            <a:xfrm>
              <a:off x="5808660" y="1282110"/>
              <a:ext cx="609520" cy="152948"/>
              <a:chOff x="5793283" y="870284"/>
              <a:chExt cx="609520" cy="152948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7628AD56-8D1C-4180-BA85-433DB8766540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04157DEB-456F-4B39-83A6-02DE43735C08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5CA3EC80-9D6A-4AE9-B385-8132D1620259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19" name="Rectangle: Rounded Corners 18">
                  <a:extLst>
                    <a:ext uri="{FF2B5EF4-FFF2-40B4-BE49-F238E27FC236}">
                      <a16:creationId xmlns:a16="http://schemas.microsoft.com/office/drawing/2014/main" id="{6DAAF944-B5D9-4A71-9540-D57C4B9AEF45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Rectangle: Rounded Corners 19">
                  <a:extLst>
                    <a:ext uri="{FF2B5EF4-FFF2-40B4-BE49-F238E27FC236}">
                      <a16:creationId xmlns:a16="http://schemas.microsoft.com/office/drawing/2014/main" id="{614D89AC-CCF5-4341-8933-4B2E06304590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D58B6D0-6B61-461E-BA25-FBBC655FBEB3}"/>
                </a:ext>
              </a:extLst>
            </p:cNvPr>
            <p:cNvGrpSpPr/>
            <p:nvPr/>
          </p:nvGrpSpPr>
          <p:grpSpPr>
            <a:xfrm>
              <a:off x="5808660" y="1693936"/>
              <a:ext cx="609520" cy="152948"/>
              <a:chOff x="5793283" y="870284"/>
              <a:chExt cx="609520" cy="152948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295ADAFF-18D8-4B43-9C36-19A50D56EE75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DD6C6296-1D19-4A39-BB0C-CEBDD153C2F8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837920B9-280D-4597-B5E3-C6FFF93B1B3D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25" name="Rectangle: Rounded Corners 24">
                  <a:extLst>
                    <a:ext uri="{FF2B5EF4-FFF2-40B4-BE49-F238E27FC236}">
                      <a16:creationId xmlns:a16="http://schemas.microsoft.com/office/drawing/2014/main" id="{D4C3A8BD-8F29-4D52-BC04-099056F7D95F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: Rounded Corners 25">
                  <a:extLst>
                    <a:ext uri="{FF2B5EF4-FFF2-40B4-BE49-F238E27FC236}">
                      <a16:creationId xmlns:a16="http://schemas.microsoft.com/office/drawing/2014/main" id="{5B4A56B6-BD65-4447-BBD9-B1F64353FB72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75841E0D-EDF8-4E3B-995C-68F58552ADE9}"/>
                </a:ext>
              </a:extLst>
            </p:cNvPr>
            <p:cNvGrpSpPr/>
            <p:nvPr/>
          </p:nvGrpSpPr>
          <p:grpSpPr>
            <a:xfrm>
              <a:off x="5808660" y="2105762"/>
              <a:ext cx="609520" cy="152948"/>
              <a:chOff x="5793283" y="870284"/>
              <a:chExt cx="609520" cy="152948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234854B8-7296-4829-B85B-F53F2238D86A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8966C220-C5F4-438C-A568-4DFF77A1A9F6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8A981A3C-1E00-40DD-959D-322947B3C924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31" name="Rectangle: Rounded Corners 30">
                  <a:extLst>
                    <a:ext uri="{FF2B5EF4-FFF2-40B4-BE49-F238E27FC236}">
                      <a16:creationId xmlns:a16="http://schemas.microsoft.com/office/drawing/2014/main" id="{26A9D1DD-5CA1-4258-82E1-C1D05F5C016E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2" name="Rectangle: Rounded Corners 31">
                  <a:extLst>
                    <a:ext uri="{FF2B5EF4-FFF2-40B4-BE49-F238E27FC236}">
                      <a16:creationId xmlns:a16="http://schemas.microsoft.com/office/drawing/2014/main" id="{CC824339-8175-4CDD-B062-C59CDA488F5F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D3D036D9-35A2-4DBD-8FB7-49826CD5CAA1}"/>
                </a:ext>
              </a:extLst>
            </p:cNvPr>
            <p:cNvGrpSpPr/>
            <p:nvPr/>
          </p:nvGrpSpPr>
          <p:grpSpPr>
            <a:xfrm>
              <a:off x="5808660" y="2517588"/>
              <a:ext cx="609520" cy="152948"/>
              <a:chOff x="5793283" y="870284"/>
              <a:chExt cx="609520" cy="152948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DBD9E21E-4429-4DE4-B8A7-759B97640C8A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B54C4596-7480-4B36-BD87-2CD6E584797B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24434BA4-43E0-4034-B389-EB4F0DB98A6C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37" name="Rectangle: Rounded Corners 36">
                  <a:extLst>
                    <a:ext uri="{FF2B5EF4-FFF2-40B4-BE49-F238E27FC236}">
                      <a16:creationId xmlns:a16="http://schemas.microsoft.com/office/drawing/2014/main" id="{E9774A72-85C8-4CDB-B3E5-0E54B5A1DAF7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8" name="Rectangle: Rounded Corners 37">
                  <a:extLst>
                    <a:ext uri="{FF2B5EF4-FFF2-40B4-BE49-F238E27FC236}">
                      <a16:creationId xmlns:a16="http://schemas.microsoft.com/office/drawing/2014/main" id="{5D0C0C5E-4424-48F2-A04F-B1935D6D0179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6DBC52E-3D40-4F47-A88E-ABDE8735F041}"/>
                </a:ext>
              </a:extLst>
            </p:cNvPr>
            <p:cNvGrpSpPr/>
            <p:nvPr/>
          </p:nvGrpSpPr>
          <p:grpSpPr>
            <a:xfrm>
              <a:off x="5808660" y="2929414"/>
              <a:ext cx="609520" cy="152948"/>
              <a:chOff x="5793283" y="870284"/>
              <a:chExt cx="609520" cy="152948"/>
            </a:xfrm>
          </p:grpSpPr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BBFC164D-96C4-42FC-909C-70602EF33678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6CBC3157-546D-456E-8260-410D49DD8350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B27510D3-FA5D-4282-89D1-99B376491071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43" name="Rectangle: Rounded Corners 42">
                  <a:extLst>
                    <a:ext uri="{FF2B5EF4-FFF2-40B4-BE49-F238E27FC236}">
                      <a16:creationId xmlns:a16="http://schemas.microsoft.com/office/drawing/2014/main" id="{791D557B-2993-438D-AB4A-052F3DE77AEA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Rectangle: Rounded Corners 43">
                  <a:extLst>
                    <a:ext uri="{FF2B5EF4-FFF2-40B4-BE49-F238E27FC236}">
                      <a16:creationId xmlns:a16="http://schemas.microsoft.com/office/drawing/2014/main" id="{2377357F-2328-4E28-B408-13A314AE183C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B3E074A-B590-47A2-9F0A-F526472DBD5F}"/>
                </a:ext>
              </a:extLst>
            </p:cNvPr>
            <p:cNvGrpSpPr/>
            <p:nvPr/>
          </p:nvGrpSpPr>
          <p:grpSpPr>
            <a:xfrm>
              <a:off x="5808660" y="3341240"/>
              <a:ext cx="609520" cy="152948"/>
              <a:chOff x="5793283" y="870284"/>
              <a:chExt cx="609520" cy="152948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1EED4FCA-ED65-47EF-B95B-F7BD379C52B0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3469BE45-1D99-4045-8590-947C88961794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A5EF357D-0546-4342-BAE4-A3FBAB0D8D05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49" name="Rectangle: Rounded Corners 48">
                  <a:extLst>
                    <a:ext uri="{FF2B5EF4-FFF2-40B4-BE49-F238E27FC236}">
                      <a16:creationId xmlns:a16="http://schemas.microsoft.com/office/drawing/2014/main" id="{B2785B5F-F030-44F1-B898-BC19FB9C7EFF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50" name="Rectangle: Rounded Corners 49">
                  <a:extLst>
                    <a:ext uri="{FF2B5EF4-FFF2-40B4-BE49-F238E27FC236}">
                      <a16:creationId xmlns:a16="http://schemas.microsoft.com/office/drawing/2014/main" id="{0324873C-EEBE-4526-96CE-FACAE1D93CFC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3B7D523D-A018-48B7-AE8A-B6BBE7A93C3E}"/>
                </a:ext>
              </a:extLst>
            </p:cNvPr>
            <p:cNvGrpSpPr/>
            <p:nvPr/>
          </p:nvGrpSpPr>
          <p:grpSpPr>
            <a:xfrm>
              <a:off x="5808660" y="3753066"/>
              <a:ext cx="609520" cy="152948"/>
              <a:chOff x="5793283" y="870284"/>
              <a:chExt cx="609520" cy="152948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40A302E5-52F4-4A96-9473-C772E7E56EFD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669B4864-1D1E-4FC9-B90D-48660779B8B5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D52A3B7E-195F-4A7A-9E80-6807D8CC025A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55" name="Rectangle: Rounded Corners 54">
                  <a:extLst>
                    <a:ext uri="{FF2B5EF4-FFF2-40B4-BE49-F238E27FC236}">
                      <a16:creationId xmlns:a16="http://schemas.microsoft.com/office/drawing/2014/main" id="{9142197D-A0DA-43B4-BD3F-F6DA136B0647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56" name="Rectangle: Rounded Corners 55">
                  <a:extLst>
                    <a:ext uri="{FF2B5EF4-FFF2-40B4-BE49-F238E27FC236}">
                      <a16:creationId xmlns:a16="http://schemas.microsoft.com/office/drawing/2014/main" id="{3B2B0362-3892-482B-9625-D6C4699D15D1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22A74295-CCC3-4D70-8A78-2401856A8922}"/>
                </a:ext>
              </a:extLst>
            </p:cNvPr>
            <p:cNvGrpSpPr/>
            <p:nvPr/>
          </p:nvGrpSpPr>
          <p:grpSpPr>
            <a:xfrm>
              <a:off x="5808660" y="4164892"/>
              <a:ext cx="609520" cy="152948"/>
              <a:chOff x="5793283" y="870284"/>
              <a:chExt cx="609520" cy="152948"/>
            </a:xfrm>
          </p:grpSpPr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D0634C38-0051-410B-838B-CC37C44925B3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C867F2E4-AB3A-4B90-85A0-957858DC78EB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35F9B2A9-B5F5-4EA1-A1BB-59BF8B497B9C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61" name="Rectangle: Rounded Corners 60">
                  <a:extLst>
                    <a:ext uri="{FF2B5EF4-FFF2-40B4-BE49-F238E27FC236}">
                      <a16:creationId xmlns:a16="http://schemas.microsoft.com/office/drawing/2014/main" id="{406756C3-7525-41A1-A53D-A5CFED246631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Rectangle: Rounded Corners 61">
                  <a:extLst>
                    <a:ext uri="{FF2B5EF4-FFF2-40B4-BE49-F238E27FC236}">
                      <a16:creationId xmlns:a16="http://schemas.microsoft.com/office/drawing/2014/main" id="{19A8A866-3897-4640-B0E5-4012D125FA34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5FE29CE8-AD5E-4A3D-9564-B420FDDACA13}"/>
                </a:ext>
              </a:extLst>
            </p:cNvPr>
            <p:cNvGrpSpPr/>
            <p:nvPr/>
          </p:nvGrpSpPr>
          <p:grpSpPr>
            <a:xfrm>
              <a:off x="5808660" y="4576718"/>
              <a:ext cx="609520" cy="152948"/>
              <a:chOff x="5793283" y="870284"/>
              <a:chExt cx="609520" cy="152948"/>
            </a:xfrm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74587D69-4493-4824-BA9D-F2CA7423B52D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95C2E3D9-E977-4486-B030-6BA5A79C74CD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7A658B12-5215-421C-A89C-7425A7FA3C38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67" name="Rectangle: Rounded Corners 66">
                  <a:extLst>
                    <a:ext uri="{FF2B5EF4-FFF2-40B4-BE49-F238E27FC236}">
                      <a16:creationId xmlns:a16="http://schemas.microsoft.com/office/drawing/2014/main" id="{7D0770EB-2990-4E25-8524-589E5DAD57BC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8" name="Rectangle: Rounded Corners 67">
                  <a:extLst>
                    <a:ext uri="{FF2B5EF4-FFF2-40B4-BE49-F238E27FC236}">
                      <a16:creationId xmlns:a16="http://schemas.microsoft.com/office/drawing/2014/main" id="{E57A80F5-3275-4BC7-8F53-47359ABD5664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6097AE39-ECEE-4003-B921-1A3839AF623E}"/>
                </a:ext>
              </a:extLst>
            </p:cNvPr>
            <p:cNvGrpSpPr/>
            <p:nvPr/>
          </p:nvGrpSpPr>
          <p:grpSpPr>
            <a:xfrm>
              <a:off x="5808660" y="4988544"/>
              <a:ext cx="609520" cy="152948"/>
              <a:chOff x="5793283" y="870284"/>
              <a:chExt cx="609520" cy="152948"/>
            </a:xfrm>
          </p:grpSpPr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55A5E813-81A0-4343-9B43-2F602E906375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8D3C55AA-6C51-485B-9B4B-13C0F1CAE5E0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78152EB4-AE12-4DD3-A967-C08E0EA53362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73" name="Rectangle: Rounded Corners 72">
                  <a:extLst>
                    <a:ext uri="{FF2B5EF4-FFF2-40B4-BE49-F238E27FC236}">
                      <a16:creationId xmlns:a16="http://schemas.microsoft.com/office/drawing/2014/main" id="{84B34C67-A7DE-454E-A761-7D6413226790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Rectangle: Rounded Corners 73">
                  <a:extLst>
                    <a:ext uri="{FF2B5EF4-FFF2-40B4-BE49-F238E27FC236}">
                      <a16:creationId xmlns:a16="http://schemas.microsoft.com/office/drawing/2014/main" id="{A42F140D-9674-4EA1-8831-F90729C20DC4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0FAC75C9-25E1-42EC-B411-CDB2A85C93D5}"/>
                </a:ext>
              </a:extLst>
            </p:cNvPr>
            <p:cNvGrpSpPr/>
            <p:nvPr/>
          </p:nvGrpSpPr>
          <p:grpSpPr>
            <a:xfrm>
              <a:off x="5808660" y="5400370"/>
              <a:ext cx="609520" cy="152948"/>
              <a:chOff x="5793283" y="870284"/>
              <a:chExt cx="609520" cy="152948"/>
            </a:xfrm>
          </p:grpSpPr>
          <p:sp>
            <p:nvSpPr>
              <p:cNvPr id="76" name="Oval 75">
                <a:extLst>
                  <a:ext uri="{FF2B5EF4-FFF2-40B4-BE49-F238E27FC236}">
                    <a16:creationId xmlns:a16="http://schemas.microsoft.com/office/drawing/2014/main" id="{F4432236-A631-42AB-B95F-84C245E1BD6B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7" name="Oval 76">
                <a:extLst>
                  <a:ext uri="{FF2B5EF4-FFF2-40B4-BE49-F238E27FC236}">
                    <a16:creationId xmlns:a16="http://schemas.microsoft.com/office/drawing/2014/main" id="{C13D7DB2-E2C1-459B-8F53-1DBBC7B86300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id="{CCD7A5B4-94C0-448B-9520-2089D7BCE70C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79" name="Rectangle: Rounded Corners 78">
                  <a:extLst>
                    <a:ext uri="{FF2B5EF4-FFF2-40B4-BE49-F238E27FC236}">
                      <a16:creationId xmlns:a16="http://schemas.microsoft.com/office/drawing/2014/main" id="{41B096B5-F781-4374-B4EA-A1E02DD7BCF9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0" name="Rectangle: Rounded Corners 79">
                  <a:extLst>
                    <a:ext uri="{FF2B5EF4-FFF2-40B4-BE49-F238E27FC236}">
                      <a16:creationId xmlns:a16="http://schemas.microsoft.com/office/drawing/2014/main" id="{13C4B27D-335E-4EB3-AE0A-182F7C6520E8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CFC1DF8A-35E1-4279-9B72-140FDF29E7B3}"/>
                </a:ext>
              </a:extLst>
            </p:cNvPr>
            <p:cNvGrpSpPr/>
            <p:nvPr/>
          </p:nvGrpSpPr>
          <p:grpSpPr>
            <a:xfrm>
              <a:off x="5808660" y="5812196"/>
              <a:ext cx="609520" cy="152948"/>
              <a:chOff x="5793283" y="870284"/>
              <a:chExt cx="609520" cy="152948"/>
            </a:xfrm>
          </p:grpSpPr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5778A8CC-D4A6-417E-AF70-A282811EF26C}"/>
                  </a:ext>
                </a:extLst>
              </p:cNvPr>
              <p:cNvSpPr/>
              <p:nvPr/>
            </p:nvSpPr>
            <p:spPr>
              <a:xfrm>
                <a:off x="6249855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scene3d>
                <a:camera prst="perspectiveLef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D189CCB7-612A-44BB-B604-9C9CEDBDC281}"/>
                  </a:ext>
                </a:extLst>
              </p:cNvPr>
              <p:cNvSpPr/>
              <p:nvPr/>
            </p:nvSpPr>
            <p:spPr>
              <a:xfrm>
                <a:off x="5793283" y="870284"/>
                <a:ext cx="152948" cy="152948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84" name="Group 83">
                <a:extLst>
                  <a:ext uri="{FF2B5EF4-FFF2-40B4-BE49-F238E27FC236}">
                    <a16:creationId xmlns:a16="http://schemas.microsoft.com/office/drawing/2014/main" id="{E4C4C07B-EAA7-44ED-8821-16F4F05A9F9A}"/>
                  </a:ext>
                </a:extLst>
              </p:cNvPr>
              <p:cNvGrpSpPr/>
              <p:nvPr/>
            </p:nvGrpSpPr>
            <p:grpSpPr>
              <a:xfrm>
                <a:off x="5869757" y="887802"/>
                <a:ext cx="449412" cy="120988"/>
                <a:chOff x="5869757" y="887802"/>
                <a:chExt cx="449412" cy="120988"/>
              </a:xfrm>
            </p:grpSpPr>
            <p:sp>
              <p:nvSpPr>
                <p:cNvPr id="85" name="Rectangle: Rounded Corners 84">
                  <a:extLst>
                    <a:ext uri="{FF2B5EF4-FFF2-40B4-BE49-F238E27FC236}">
                      <a16:creationId xmlns:a16="http://schemas.microsoft.com/office/drawing/2014/main" id="{52DA6DB8-0556-4641-92CD-0B63C7F625A2}"/>
                    </a:ext>
                  </a:extLst>
                </p:cNvPr>
                <p:cNvSpPr/>
                <p:nvPr/>
              </p:nvSpPr>
              <p:spPr>
                <a:xfrm>
                  <a:off x="5869757" y="887802"/>
                  <a:ext cx="446963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6" name="Rectangle: Rounded Corners 85">
                  <a:extLst>
                    <a:ext uri="{FF2B5EF4-FFF2-40B4-BE49-F238E27FC236}">
                      <a16:creationId xmlns:a16="http://schemas.microsoft.com/office/drawing/2014/main" id="{8CE1D8F5-63E8-41AC-881C-A2E430ED4D96}"/>
                    </a:ext>
                  </a:extLst>
                </p:cNvPr>
                <p:cNvSpPr/>
                <p:nvPr/>
              </p:nvSpPr>
              <p:spPr>
                <a:xfrm>
                  <a:off x="5873175" y="963071"/>
                  <a:ext cx="445994" cy="45719"/>
                </a:xfrm>
                <a:prstGeom prst="roundRect">
                  <a:avLst/>
                </a:prstGeom>
                <a:solidFill>
                  <a:srgbClr val="FFFFFF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415429D-9756-4269-8065-D34B347810FC}"/>
              </a:ext>
            </a:extLst>
          </p:cNvPr>
          <p:cNvSpPr/>
          <p:nvPr/>
        </p:nvSpPr>
        <p:spPr>
          <a:xfrm>
            <a:off x="304800" y="6068385"/>
            <a:ext cx="5684520" cy="2404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655EFB1E-3004-4154-80F4-846958364CD0}"/>
              </a:ext>
            </a:extLst>
          </p:cNvPr>
          <p:cNvSpPr/>
          <p:nvPr/>
        </p:nvSpPr>
        <p:spPr>
          <a:xfrm>
            <a:off x="6219666" y="6136536"/>
            <a:ext cx="5773438" cy="24464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EA1EADE5-9173-4015-83B0-6441BAB1487E}"/>
              </a:ext>
            </a:extLst>
          </p:cNvPr>
          <p:cNvSpPr txBox="1"/>
          <p:nvPr/>
        </p:nvSpPr>
        <p:spPr>
          <a:xfrm>
            <a:off x="394728" y="914348"/>
            <a:ext cx="5315578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سنبدأ الآن بتسجيل الحضور والغياب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F0387B3B-AC85-4EEE-B8AF-6C5FF1414A5E}"/>
              </a:ext>
            </a:extLst>
          </p:cNvPr>
          <p:cNvSpPr txBox="1"/>
          <p:nvPr/>
        </p:nvSpPr>
        <p:spPr>
          <a:xfrm>
            <a:off x="6593008" y="846967"/>
            <a:ext cx="5315578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D3571D6A-ADAF-4127-9FDC-A0AF8D544B6F}"/>
              </a:ext>
            </a:extLst>
          </p:cNvPr>
          <p:cNvSpPr/>
          <p:nvPr/>
        </p:nvSpPr>
        <p:spPr>
          <a:xfrm>
            <a:off x="6801098" y="891842"/>
            <a:ext cx="4696696" cy="5616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الحضور والغياب</a:t>
            </a:r>
            <a:endParaRPr kumimoji="0" lang="en-US" sz="3200" b="1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22FACF6-F8BA-4133-8CFF-A49236558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6E7952-178D-498B-A523-A7EA7F12D51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88096E4C-07A8-43C9-BD03-218D1DEB7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008" y="1636393"/>
            <a:ext cx="5192547" cy="4267390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D4D20564-99AD-425C-930C-15AD77B1F7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6" r="13358" b="2"/>
          <a:stretch/>
        </p:blipFill>
        <p:spPr>
          <a:xfrm>
            <a:off x="8310518" y="2295108"/>
            <a:ext cx="2286000" cy="2434558"/>
          </a:xfrm>
          <a:prstGeom prst="rect">
            <a:avLst/>
          </a:prstGeom>
        </p:spPr>
      </p:pic>
      <p:pic>
        <p:nvPicPr>
          <p:cNvPr id="91" name="Picture 90" descr="نتيجة بحث الصور عن ملتزمون يا وطن">
            <a:hlinkClick r:id="rId4"/>
            <a:extLst>
              <a:ext uri="{FF2B5EF4-FFF2-40B4-BE49-F238E27FC236}">
                <a16:creationId xmlns:a16="http://schemas.microsoft.com/office/drawing/2014/main" id="{F1D9F645-870C-4C3C-AD58-C48021515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51619" r="57500"/>
          <a:stretch>
            <a:fillRect/>
          </a:stretch>
        </p:blipFill>
        <p:spPr bwMode="auto">
          <a:xfrm>
            <a:off x="10677422" y="4683126"/>
            <a:ext cx="1022358" cy="1060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3951655-4E65-4CCE-ABE6-8FCD81B513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917" y="1740951"/>
            <a:ext cx="4935650" cy="413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96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apezoid 6">
            <a:extLst>
              <a:ext uri="{FF2B5EF4-FFF2-40B4-BE49-F238E27FC236}">
                <a16:creationId xmlns:a16="http://schemas.microsoft.com/office/drawing/2014/main" id="{3B937E33-48A3-4276-AA11-BC97061C1A21}"/>
              </a:ext>
            </a:extLst>
          </p:cNvPr>
          <p:cNvSpPr/>
          <p:nvPr/>
        </p:nvSpPr>
        <p:spPr>
          <a:xfrm>
            <a:off x="1285793" y="418141"/>
            <a:ext cx="9410774" cy="743494"/>
          </a:xfrm>
          <a:custGeom>
            <a:avLst/>
            <a:gdLst>
              <a:gd name="connsiteX0" fmla="*/ 0 w 9404333"/>
              <a:gd name="connsiteY0" fmla="*/ 554807 h 554807"/>
              <a:gd name="connsiteX1" fmla="*/ 138702 w 9404333"/>
              <a:gd name="connsiteY1" fmla="*/ 0 h 554807"/>
              <a:gd name="connsiteX2" fmla="*/ 9265631 w 9404333"/>
              <a:gd name="connsiteY2" fmla="*/ 0 h 554807"/>
              <a:gd name="connsiteX3" fmla="*/ 9404333 w 9404333"/>
              <a:gd name="connsiteY3" fmla="*/ 554807 h 554807"/>
              <a:gd name="connsiteX4" fmla="*/ 0 w 9404333"/>
              <a:gd name="connsiteY4" fmla="*/ 554807 h 554807"/>
              <a:gd name="connsiteX0" fmla="*/ 267698 w 9265631"/>
              <a:gd name="connsiteY0" fmla="*/ 583836 h 583836"/>
              <a:gd name="connsiteX1" fmla="*/ 0 w 9265631"/>
              <a:gd name="connsiteY1" fmla="*/ 0 h 583836"/>
              <a:gd name="connsiteX2" fmla="*/ 9126929 w 9265631"/>
              <a:gd name="connsiteY2" fmla="*/ 0 h 583836"/>
              <a:gd name="connsiteX3" fmla="*/ 9265631 w 9265631"/>
              <a:gd name="connsiteY3" fmla="*/ 554807 h 583836"/>
              <a:gd name="connsiteX4" fmla="*/ 267698 w 9265631"/>
              <a:gd name="connsiteY4" fmla="*/ 583836 h 583836"/>
              <a:gd name="connsiteX0" fmla="*/ 398326 w 9396259"/>
              <a:gd name="connsiteY0" fmla="*/ 743494 h 743494"/>
              <a:gd name="connsiteX1" fmla="*/ 0 w 9396259"/>
              <a:gd name="connsiteY1" fmla="*/ 0 h 743494"/>
              <a:gd name="connsiteX2" fmla="*/ 9257557 w 9396259"/>
              <a:gd name="connsiteY2" fmla="*/ 159658 h 743494"/>
              <a:gd name="connsiteX3" fmla="*/ 9396259 w 9396259"/>
              <a:gd name="connsiteY3" fmla="*/ 714465 h 743494"/>
              <a:gd name="connsiteX4" fmla="*/ 398326 w 9396259"/>
              <a:gd name="connsiteY4" fmla="*/ 743494 h 743494"/>
              <a:gd name="connsiteX0" fmla="*/ 398326 w 9396259"/>
              <a:gd name="connsiteY0" fmla="*/ 743494 h 743494"/>
              <a:gd name="connsiteX1" fmla="*/ 0 w 9396259"/>
              <a:gd name="connsiteY1" fmla="*/ 0 h 743494"/>
              <a:gd name="connsiteX2" fmla="*/ 9286586 w 9396259"/>
              <a:gd name="connsiteY2" fmla="*/ 116116 h 743494"/>
              <a:gd name="connsiteX3" fmla="*/ 9396259 w 9396259"/>
              <a:gd name="connsiteY3" fmla="*/ 714465 h 743494"/>
              <a:gd name="connsiteX4" fmla="*/ 398326 w 9396259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286586 w 9410774"/>
              <a:gd name="connsiteY2" fmla="*/ 116116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141443 w 9410774"/>
              <a:gd name="connsiteY2" fmla="*/ 217716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141443 w 9410774"/>
              <a:gd name="connsiteY2" fmla="*/ 145145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10774" h="743494">
                <a:moveTo>
                  <a:pt x="398326" y="743494"/>
                </a:moveTo>
                <a:lnTo>
                  <a:pt x="0" y="0"/>
                </a:lnTo>
                <a:lnTo>
                  <a:pt x="9141443" y="145145"/>
                </a:lnTo>
                <a:lnTo>
                  <a:pt x="9410774" y="685436"/>
                </a:lnTo>
                <a:lnTo>
                  <a:pt x="398326" y="743494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alpha val="74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770B1AF-50EA-4B04-8D16-FFD8EAD8D549}"/>
              </a:ext>
            </a:extLst>
          </p:cNvPr>
          <p:cNvSpPr/>
          <p:nvPr/>
        </p:nvSpPr>
        <p:spPr>
          <a:xfrm>
            <a:off x="1499607" y="150301"/>
            <a:ext cx="9510486" cy="7655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190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C3D2FB-878E-4317-B67F-993A16206C10}"/>
              </a:ext>
            </a:extLst>
          </p:cNvPr>
          <p:cNvSpPr/>
          <p:nvPr/>
        </p:nvSpPr>
        <p:spPr>
          <a:xfrm>
            <a:off x="1925978" y="334589"/>
            <a:ext cx="8657744" cy="351579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610F450-2927-44D5-940D-B2422147550C}"/>
              </a:ext>
            </a:extLst>
          </p:cNvPr>
          <p:cNvGrpSpPr/>
          <p:nvPr/>
        </p:nvGrpSpPr>
        <p:grpSpPr>
          <a:xfrm>
            <a:off x="3609374" y="150301"/>
            <a:ext cx="2208628" cy="4712558"/>
            <a:chOff x="6679891" y="388313"/>
            <a:chExt cx="2208628" cy="4712558"/>
          </a:xfrm>
        </p:grpSpPr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8516214F-E766-4B62-9E82-8040C5E96E93}"/>
                </a:ext>
              </a:extLst>
            </p:cNvPr>
            <p:cNvSpPr/>
            <p:nvPr/>
          </p:nvSpPr>
          <p:spPr>
            <a:xfrm>
              <a:off x="7745571" y="2821152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3094720-7C51-4532-8AE1-235B96FCE28E}"/>
                </a:ext>
              </a:extLst>
            </p:cNvPr>
            <p:cNvSpPr/>
            <p:nvPr/>
          </p:nvSpPr>
          <p:spPr>
            <a:xfrm>
              <a:off x="6679891" y="2844360"/>
              <a:ext cx="2208628" cy="2208628"/>
            </a:xfrm>
            <a:custGeom>
              <a:avLst/>
              <a:gdLst>
                <a:gd name="connsiteX0" fmla="*/ 1104314 w 2208628"/>
                <a:gd name="connsiteY0" fmla="*/ 137153 h 2208628"/>
                <a:gd name="connsiteX1" fmla="*/ 996529 w 2208628"/>
                <a:gd name="connsiteY1" fmla="*/ 244938 h 2208628"/>
                <a:gd name="connsiteX2" fmla="*/ 1104314 w 2208628"/>
                <a:gd name="connsiteY2" fmla="*/ 352723 h 2208628"/>
                <a:gd name="connsiteX3" fmla="*/ 1212099 w 2208628"/>
                <a:gd name="connsiteY3" fmla="*/ 244938 h 2208628"/>
                <a:gd name="connsiteX4" fmla="*/ 1104314 w 2208628"/>
                <a:gd name="connsiteY4" fmla="*/ 137153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37153"/>
                  </a:moveTo>
                  <a:cubicBezTo>
                    <a:pt x="1044786" y="137153"/>
                    <a:pt x="996529" y="185410"/>
                    <a:pt x="996529" y="244938"/>
                  </a:cubicBezTo>
                  <a:cubicBezTo>
                    <a:pt x="996529" y="304466"/>
                    <a:pt x="1044786" y="352723"/>
                    <a:pt x="1104314" y="352723"/>
                  </a:cubicBezTo>
                  <a:cubicBezTo>
                    <a:pt x="1163842" y="352723"/>
                    <a:pt x="1212099" y="304466"/>
                    <a:pt x="1212099" y="244938"/>
                  </a:cubicBezTo>
                  <a:cubicBezTo>
                    <a:pt x="1212099" y="185410"/>
                    <a:pt x="1163842" y="137153"/>
                    <a:pt x="1104314" y="137153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0066">
                    <a:alpha val="50000"/>
                  </a:srgbClr>
                </a:gs>
                <a:gs pos="100000">
                  <a:srgbClr val="CC00CC">
                    <a:alpha val="69804"/>
                  </a:srgbClr>
                </a:gs>
              </a:gsLst>
              <a:lin ang="0" scaled="0"/>
              <a:tileRect/>
            </a:gradFill>
            <a:ln>
              <a:gradFill>
                <a:gsLst>
                  <a:gs pos="0">
                    <a:srgbClr val="660066"/>
                  </a:gs>
                  <a:gs pos="100000">
                    <a:srgbClr val="CC00CC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  <a:scene3d>
              <a:camera prst="orthographicFront"/>
              <a:lightRig rig="chilly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A0DB7FCD-B0F9-4DE5-BD77-ABD0320C9B7C}"/>
                </a:ext>
              </a:extLst>
            </p:cNvPr>
            <p:cNvGrpSpPr/>
            <p:nvPr/>
          </p:nvGrpSpPr>
          <p:grpSpPr>
            <a:xfrm>
              <a:off x="7399576" y="388313"/>
              <a:ext cx="769257" cy="769257"/>
              <a:chOff x="5877141" y="400287"/>
              <a:chExt cx="769257" cy="769257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5EA17841-E8C7-40F1-996D-32016E82F0FB}"/>
                  </a:ext>
                </a:extLst>
              </p:cNvPr>
              <p:cNvSpPr/>
              <p:nvPr/>
            </p:nvSpPr>
            <p:spPr>
              <a:xfrm>
                <a:off x="5877141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A7085B4D-A1A9-4696-B928-149384449E98}"/>
                  </a:ext>
                </a:extLst>
              </p:cNvPr>
              <p:cNvSpPr/>
              <p:nvPr/>
            </p:nvSpPr>
            <p:spPr>
              <a:xfrm>
                <a:off x="6052450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660066"/>
                  </a:gs>
                  <a:gs pos="100000">
                    <a:srgbClr val="CC00CC"/>
                  </a:gs>
                </a:gsLst>
                <a:lin ang="0" scaled="0"/>
                <a:tileRect/>
              </a:gradFill>
              <a:ln>
                <a:gradFill>
                  <a:gsLst>
                    <a:gs pos="0">
                      <a:srgbClr val="660066"/>
                    </a:gs>
                    <a:gs pos="100000">
                      <a:srgbClr val="CC00CC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  <a:scene3d>
                <a:camera prst="orthographicFront"/>
                <a:lightRig rig="chilly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9214B9F5-8F54-475D-8D32-5042F28DBA43}"/>
                </a:ext>
              </a:extLst>
            </p:cNvPr>
            <p:cNvCxnSpPr>
              <a:cxnSpLocks/>
              <a:stCxn id="34" idx="4"/>
              <a:endCxn id="22" idx="5"/>
            </p:cNvCxnSpPr>
            <p:nvPr/>
          </p:nvCxnSpPr>
          <p:spPr>
            <a:xfrm>
              <a:off x="7784205" y="1157570"/>
              <a:ext cx="0" cy="16867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D9D41BF1-B65C-4E42-B050-1A4A55E7E054}"/>
                </a:ext>
              </a:extLst>
            </p:cNvPr>
            <p:cNvSpPr/>
            <p:nvPr/>
          </p:nvSpPr>
          <p:spPr>
            <a:xfrm>
              <a:off x="7777118" y="2826093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0CD65818-302D-465E-B1EC-0A491351A345}"/>
                </a:ext>
              </a:extLst>
            </p:cNvPr>
            <p:cNvSpPr/>
            <p:nvPr/>
          </p:nvSpPr>
          <p:spPr>
            <a:xfrm>
              <a:off x="7751413" y="2804004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B23C4DBF-7BD5-4D3A-A172-0F460697E89D}"/>
                </a:ext>
              </a:extLst>
            </p:cNvPr>
            <p:cNvSpPr/>
            <p:nvPr/>
          </p:nvSpPr>
          <p:spPr>
            <a:xfrm>
              <a:off x="7758079" y="2784951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169E80C6-F659-4F10-BD85-5611702E25FD}"/>
                </a:ext>
              </a:extLst>
            </p:cNvPr>
            <p:cNvSpPr/>
            <p:nvPr/>
          </p:nvSpPr>
          <p:spPr>
            <a:xfrm>
              <a:off x="6909288" y="5029874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090A4C6-0ACE-4A8F-802F-CA2D618C13AC}"/>
              </a:ext>
            </a:extLst>
          </p:cNvPr>
          <p:cNvGrpSpPr/>
          <p:nvPr/>
        </p:nvGrpSpPr>
        <p:grpSpPr>
          <a:xfrm>
            <a:off x="1571337" y="225222"/>
            <a:ext cx="2208628" cy="5326454"/>
            <a:chOff x="8496628" y="435429"/>
            <a:chExt cx="2208628" cy="5326454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CCA6C05-9E12-4153-8A2C-8B007D98B6FA}"/>
                </a:ext>
              </a:extLst>
            </p:cNvPr>
            <p:cNvSpPr/>
            <p:nvPr/>
          </p:nvSpPr>
          <p:spPr>
            <a:xfrm>
              <a:off x="9562617" y="3441238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CB42899-DD88-45DE-930E-0A28FB23B5EF}"/>
                </a:ext>
              </a:extLst>
            </p:cNvPr>
            <p:cNvSpPr/>
            <p:nvPr/>
          </p:nvSpPr>
          <p:spPr>
            <a:xfrm>
              <a:off x="8496628" y="3462887"/>
              <a:ext cx="2208628" cy="2208628"/>
            </a:xfrm>
            <a:custGeom>
              <a:avLst/>
              <a:gdLst>
                <a:gd name="connsiteX0" fmla="*/ 1104314 w 2208628"/>
                <a:gd name="connsiteY0" fmla="*/ 124227 h 2208628"/>
                <a:gd name="connsiteX1" fmla="*/ 996529 w 2208628"/>
                <a:gd name="connsiteY1" fmla="*/ 232012 h 2208628"/>
                <a:gd name="connsiteX2" fmla="*/ 1104314 w 2208628"/>
                <a:gd name="connsiteY2" fmla="*/ 339797 h 2208628"/>
                <a:gd name="connsiteX3" fmla="*/ 1212099 w 2208628"/>
                <a:gd name="connsiteY3" fmla="*/ 232012 h 2208628"/>
                <a:gd name="connsiteX4" fmla="*/ 1104314 w 2208628"/>
                <a:gd name="connsiteY4" fmla="*/ 124227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24227"/>
                  </a:moveTo>
                  <a:cubicBezTo>
                    <a:pt x="1044786" y="124227"/>
                    <a:pt x="996529" y="172484"/>
                    <a:pt x="996529" y="232012"/>
                  </a:cubicBezTo>
                  <a:cubicBezTo>
                    <a:pt x="996529" y="291540"/>
                    <a:pt x="1044786" y="339797"/>
                    <a:pt x="1104314" y="339797"/>
                  </a:cubicBezTo>
                  <a:cubicBezTo>
                    <a:pt x="1163842" y="339797"/>
                    <a:pt x="1212099" y="291540"/>
                    <a:pt x="1212099" y="232012"/>
                  </a:cubicBezTo>
                  <a:cubicBezTo>
                    <a:pt x="1212099" y="172484"/>
                    <a:pt x="1163842" y="124227"/>
                    <a:pt x="1104314" y="124227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66">
                    <a:alpha val="49804"/>
                  </a:srgbClr>
                </a:gs>
                <a:gs pos="100000">
                  <a:srgbClr val="FF3399">
                    <a:alpha val="69804"/>
                  </a:srgbClr>
                </a:gs>
              </a:gsLst>
              <a:lin ang="0" scaled="0"/>
              <a:tileRect/>
            </a:gradFill>
            <a:ln>
              <a:gradFill>
                <a:gsLst>
                  <a:gs pos="0">
                    <a:srgbClr val="FF0066"/>
                  </a:gs>
                  <a:gs pos="100000">
                    <a:srgbClr val="FF3399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  <a:scene3d>
              <a:camera prst="orthographicFront"/>
              <a:lightRig rig="chilly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A28B76C-5107-436E-B803-6592BADC7185}"/>
                </a:ext>
              </a:extLst>
            </p:cNvPr>
            <p:cNvGrpSpPr/>
            <p:nvPr/>
          </p:nvGrpSpPr>
          <p:grpSpPr>
            <a:xfrm>
              <a:off x="9217095" y="435429"/>
              <a:ext cx="769257" cy="769257"/>
              <a:chOff x="7255412" y="400287"/>
              <a:chExt cx="769257" cy="769257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AE32F8C6-A1E2-4A41-ACB9-A9D887FE8A80}"/>
                  </a:ext>
                </a:extLst>
              </p:cNvPr>
              <p:cNvSpPr/>
              <p:nvPr/>
            </p:nvSpPr>
            <p:spPr>
              <a:xfrm>
                <a:off x="7255412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08B37D97-0B59-4F86-8678-171A761C541D}"/>
                  </a:ext>
                </a:extLst>
              </p:cNvPr>
              <p:cNvSpPr/>
              <p:nvPr/>
            </p:nvSpPr>
            <p:spPr>
              <a:xfrm>
                <a:off x="7430721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FF0066"/>
                  </a:gs>
                  <a:gs pos="100000">
                    <a:srgbClr val="FF3399"/>
                  </a:gs>
                </a:gsLst>
                <a:lin ang="0" scaled="0"/>
                <a:tileRect/>
              </a:gradFill>
              <a:ln>
                <a:gradFill>
                  <a:gsLst>
                    <a:gs pos="0">
                      <a:srgbClr val="FF0066"/>
                    </a:gs>
                    <a:gs pos="100000">
                      <a:srgbClr val="FF3399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  <a:scene3d>
                <a:camera prst="orthographicFront"/>
                <a:lightRig rig="chilly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5D97D61-3B74-473E-B47D-20E6942675C3}"/>
                </a:ext>
              </a:extLst>
            </p:cNvPr>
            <p:cNvCxnSpPr>
              <a:cxnSpLocks/>
              <a:stCxn id="36" idx="4"/>
              <a:endCxn id="23" idx="5"/>
            </p:cNvCxnSpPr>
            <p:nvPr/>
          </p:nvCxnSpPr>
          <p:spPr>
            <a:xfrm flipH="1">
              <a:off x="9600942" y="1204686"/>
              <a:ext cx="782" cy="22582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2A2AEA3-0A47-404D-BA63-A6A151284C7A}"/>
                </a:ext>
              </a:extLst>
            </p:cNvPr>
            <p:cNvSpPr/>
            <p:nvPr/>
          </p:nvSpPr>
          <p:spPr>
            <a:xfrm>
              <a:off x="9594164" y="3446179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A58B8F7C-74DA-4C48-AF4F-AC70DAA0F081}"/>
                </a:ext>
              </a:extLst>
            </p:cNvPr>
            <p:cNvSpPr/>
            <p:nvPr/>
          </p:nvSpPr>
          <p:spPr>
            <a:xfrm>
              <a:off x="9568459" y="3424090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2A0E65F2-9997-4D1C-84DC-F85F573B215D}"/>
                </a:ext>
              </a:extLst>
            </p:cNvPr>
            <p:cNvSpPr/>
            <p:nvPr/>
          </p:nvSpPr>
          <p:spPr>
            <a:xfrm>
              <a:off x="9575125" y="3405037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46CD492D-9EE2-49DC-BCB4-B7D0D832510B}"/>
                </a:ext>
              </a:extLst>
            </p:cNvPr>
            <p:cNvSpPr/>
            <p:nvPr/>
          </p:nvSpPr>
          <p:spPr>
            <a:xfrm>
              <a:off x="8742514" y="5690886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8FA8295-C1A7-4773-88C6-725B3B35F50D}"/>
              </a:ext>
            </a:extLst>
          </p:cNvPr>
          <p:cNvGrpSpPr/>
          <p:nvPr/>
        </p:nvGrpSpPr>
        <p:grpSpPr>
          <a:xfrm>
            <a:off x="7476146" y="225222"/>
            <a:ext cx="2208628" cy="5188114"/>
            <a:chOff x="2946244" y="414801"/>
            <a:chExt cx="2208628" cy="5188114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D7BE03DD-D845-433B-8D65-3F374AC9FB91}"/>
                </a:ext>
              </a:extLst>
            </p:cNvPr>
            <p:cNvSpPr/>
            <p:nvPr/>
          </p:nvSpPr>
          <p:spPr>
            <a:xfrm>
              <a:off x="4011925" y="3297855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89F9BD3-AFE2-479D-8EFA-651C98F06908}"/>
                </a:ext>
              </a:extLst>
            </p:cNvPr>
            <p:cNvSpPr/>
            <p:nvPr/>
          </p:nvSpPr>
          <p:spPr>
            <a:xfrm>
              <a:off x="2946244" y="3308817"/>
              <a:ext cx="2208628" cy="2208628"/>
            </a:xfrm>
            <a:custGeom>
              <a:avLst/>
              <a:gdLst>
                <a:gd name="connsiteX0" fmla="*/ 1104314 w 2208628"/>
                <a:gd name="connsiteY0" fmla="*/ 123187 h 2208628"/>
                <a:gd name="connsiteX1" fmla="*/ 996529 w 2208628"/>
                <a:gd name="connsiteY1" fmla="*/ 230972 h 2208628"/>
                <a:gd name="connsiteX2" fmla="*/ 1104314 w 2208628"/>
                <a:gd name="connsiteY2" fmla="*/ 338757 h 2208628"/>
                <a:gd name="connsiteX3" fmla="*/ 1212099 w 2208628"/>
                <a:gd name="connsiteY3" fmla="*/ 230972 h 2208628"/>
                <a:gd name="connsiteX4" fmla="*/ 1104314 w 2208628"/>
                <a:gd name="connsiteY4" fmla="*/ 123187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23187"/>
                  </a:moveTo>
                  <a:cubicBezTo>
                    <a:pt x="1044786" y="123187"/>
                    <a:pt x="996529" y="171444"/>
                    <a:pt x="996529" y="230972"/>
                  </a:cubicBezTo>
                  <a:cubicBezTo>
                    <a:pt x="996529" y="290500"/>
                    <a:pt x="1044786" y="338757"/>
                    <a:pt x="1104314" y="338757"/>
                  </a:cubicBezTo>
                  <a:cubicBezTo>
                    <a:pt x="1163842" y="338757"/>
                    <a:pt x="1212099" y="290500"/>
                    <a:pt x="1212099" y="230972"/>
                  </a:cubicBezTo>
                  <a:cubicBezTo>
                    <a:pt x="1212099" y="171444"/>
                    <a:pt x="1163842" y="123187"/>
                    <a:pt x="1104314" y="123187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CC">
                    <a:alpha val="49804"/>
                  </a:srgbClr>
                </a:gs>
                <a:gs pos="100000">
                  <a:srgbClr val="00CCFF">
                    <a:alpha val="69804"/>
                  </a:srgbClr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0099CC"/>
                  </a:gs>
                  <a:gs pos="100000">
                    <a:srgbClr val="00CCFF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A283ED2C-FB38-4E24-BB58-E4DD922AE5D3}"/>
                </a:ext>
              </a:extLst>
            </p:cNvPr>
            <p:cNvGrpSpPr/>
            <p:nvPr/>
          </p:nvGrpSpPr>
          <p:grpSpPr>
            <a:xfrm>
              <a:off x="3657625" y="414801"/>
              <a:ext cx="769257" cy="769257"/>
              <a:chOff x="3120599" y="400287"/>
              <a:chExt cx="769257" cy="769257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4722BFA1-8133-4D7D-98FB-358C29FC0D02}"/>
                  </a:ext>
                </a:extLst>
              </p:cNvPr>
              <p:cNvSpPr/>
              <p:nvPr/>
            </p:nvSpPr>
            <p:spPr>
              <a:xfrm>
                <a:off x="3120599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546ADDB2-FE29-4DBC-9B09-410876138581}"/>
                  </a:ext>
                </a:extLst>
              </p:cNvPr>
              <p:cNvSpPr/>
              <p:nvPr/>
            </p:nvSpPr>
            <p:spPr>
              <a:xfrm>
                <a:off x="3295908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CC"/>
                  </a:gs>
                  <a:gs pos="100000">
                    <a:srgbClr val="00CCFF"/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0099CC"/>
                    </a:gs>
                    <a:gs pos="100000">
                      <a:srgbClr val="00CCFF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AB7DF42-404C-4667-ACEF-E1455B4B57F8}"/>
                </a:ext>
              </a:extLst>
            </p:cNvPr>
            <p:cNvCxnSpPr>
              <a:cxnSpLocks/>
              <a:stCxn id="30" idx="4"/>
              <a:endCxn id="19" idx="5"/>
            </p:cNvCxnSpPr>
            <p:nvPr/>
          </p:nvCxnSpPr>
          <p:spPr>
            <a:xfrm>
              <a:off x="4042254" y="1184058"/>
              <a:ext cx="8304" cy="212475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1654E2A-E43B-4221-AFC7-1E564C660AFB}"/>
                </a:ext>
              </a:extLst>
            </p:cNvPr>
            <p:cNvSpPr/>
            <p:nvPr/>
          </p:nvSpPr>
          <p:spPr>
            <a:xfrm>
              <a:off x="4043472" y="3302796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7B0A1992-ADCB-478E-ACC2-C977A99DD7AF}"/>
                </a:ext>
              </a:extLst>
            </p:cNvPr>
            <p:cNvSpPr/>
            <p:nvPr/>
          </p:nvSpPr>
          <p:spPr>
            <a:xfrm>
              <a:off x="4017767" y="3280707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E64F327D-3774-4617-B795-F3350EC95C25}"/>
                </a:ext>
              </a:extLst>
            </p:cNvPr>
            <p:cNvSpPr/>
            <p:nvPr/>
          </p:nvSpPr>
          <p:spPr>
            <a:xfrm>
              <a:off x="4024433" y="3261654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70AB8EA1-3F30-4177-82AE-0C56809CBE97}"/>
                </a:ext>
              </a:extLst>
            </p:cNvPr>
            <p:cNvSpPr/>
            <p:nvPr/>
          </p:nvSpPr>
          <p:spPr>
            <a:xfrm>
              <a:off x="3168962" y="5531918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E74503D-3E31-4501-ACC1-9E54432DCB14}"/>
              </a:ext>
            </a:extLst>
          </p:cNvPr>
          <p:cNvGrpSpPr/>
          <p:nvPr/>
        </p:nvGrpSpPr>
        <p:grpSpPr>
          <a:xfrm>
            <a:off x="5570161" y="152695"/>
            <a:ext cx="2208628" cy="5340577"/>
            <a:chOff x="4864290" y="359569"/>
            <a:chExt cx="2208628" cy="5340577"/>
          </a:xfrm>
        </p:grpSpPr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0055088-77BD-4D23-A1E1-B07EFB6D84D5}"/>
                </a:ext>
              </a:extLst>
            </p:cNvPr>
            <p:cNvSpPr/>
            <p:nvPr/>
          </p:nvSpPr>
          <p:spPr>
            <a:xfrm>
              <a:off x="5937057" y="3411066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7E04C9-A934-4BBF-93A0-2A48D7BB8F9B}"/>
                </a:ext>
              </a:extLst>
            </p:cNvPr>
            <p:cNvSpPr/>
            <p:nvPr/>
          </p:nvSpPr>
          <p:spPr>
            <a:xfrm>
              <a:off x="4864290" y="3429000"/>
              <a:ext cx="2208628" cy="2208628"/>
            </a:xfrm>
            <a:custGeom>
              <a:avLst/>
              <a:gdLst>
                <a:gd name="connsiteX0" fmla="*/ 1104314 w 2208628"/>
                <a:gd name="connsiteY0" fmla="*/ 143598 h 2208628"/>
                <a:gd name="connsiteX1" fmla="*/ 996529 w 2208628"/>
                <a:gd name="connsiteY1" fmla="*/ 251383 h 2208628"/>
                <a:gd name="connsiteX2" fmla="*/ 1104314 w 2208628"/>
                <a:gd name="connsiteY2" fmla="*/ 359168 h 2208628"/>
                <a:gd name="connsiteX3" fmla="*/ 1212099 w 2208628"/>
                <a:gd name="connsiteY3" fmla="*/ 251383 h 2208628"/>
                <a:gd name="connsiteX4" fmla="*/ 1104314 w 2208628"/>
                <a:gd name="connsiteY4" fmla="*/ 143598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43598"/>
                  </a:moveTo>
                  <a:cubicBezTo>
                    <a:pt x="1044786" y="143598"/>
                    <a:pt x="996529" y="191855"/>
                    <a:pt x="996529" y="251383"/>
                  </a:cubicBezTo>
                  <a:cubicBezTo>
                    <a:pt x="996529" y="310911"/>
                    <a:pt x="1044786" y="359168"/>
                    <a:pt x="1104314" y="359168"/>
                  </a:cubicBezTo>
                  <a:cubicBezTo>
                    <a:pt x="1163842" y="359168"/>
                    <a:pt x="1212099" y="310911"/>
                    <a:pt x="1212099" y="251383"/>
                  </a:cubicBezTo>
                  <a:cubicBezTo>
                    <a:pt x="1212099" y="191855"/>
                    <a:pt x="1163842" y="143598"/>
                    <a:pt x="1104314" y="143598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9900">
                    <a:lumMod val="88000"/>
                    <a:lumOff val="12000"/>
                    <a:alpha val="50000"/>
                  </a:srgbClr>
                </a:gs>
                <a:gs pos="100000">
                  <a:srgbClr val="FFCC00">
                    <a:alpha val="70000"/>
                  </a:srgbClr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FF9900"/>
                  </a:gs>
                  <a:gs pos="100000">
                    <a:srgbClr val="FFCC00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C0D0F899-833F-420E-82CB-CA929109DE37}"/>
                </a:ext>
              </a:extLst>
            </p:cNvPr>
            <p:cNvGrpSpPr/>
            <p:nvPr/>
          </p:nvGrpSpPr>
          <p:grpSpPr>
            <a:xfrm>
              <a:off x="5588567" y="359569"/>
              <a:ext cx="769257" cy="769257"/>
              <a:chOff x="4498870" y="400287"/>
              <a:chExt cx="769257" cy="769257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96746E8F-9175-45A0-A65A-11E5F0492B2D}"/>
                  </a:ext>
                </a:extLst>
              </p:cNvPr>
              <p:cNvSpPr/>
              <p:nvPr/>
            </p:nvSpPr>
            <p:spPr>
              <a:xfrm>
                <a:off x="4498870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62897699-3D79-4867-97B6-52C3DCD0AE86}"/>
                  </a:ext>
                </a:extLst>
              </p:cNvPr>
              <p:cNvSpPr/>
              <p:nvPr/>
            </p:nvSpPr>
            <p:spPr>
              <a:xfrm>
                <a:off x="4674179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FF9900">
                      <a:lumMod val="88000"/>
                      <a:lumOff val="12000"/>
                    </a:srgbClr>
                  </a:gs>
                  <a:gs pos="100000">
                    <a:srgbClr val="FFCC00"/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FF9900"/>
                    </a:gs>
                    <a:gs pos="100000">
                      <a:srgbClr val="FFCC00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CCCF36B1-C983-4D8D-A2BC-232598546795}"/>
                </a:ext>
              </a:extLst>
            </p:cNvPr>
            <p:cNvCxnSpPr>
              <a:cxnSpLocks/>
              <a:stCxn id="32" idx="4"/>
              <a:endCxn id="20" idx="5"/>
            </p:cNvCxnSpPr>
            <p:nvPr/>
          </p:nvCxnSpPr>
          <p:spPr>
            <a:xfrm flipH="1">
              <a:off x="5968604" y="1128826"/>
              <a:ext cx="4592" cy="230017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DF28B970-B7D3-4943-A2E6-16F51889E37C}"/>
                </a:ext>
              </a:extLst>
            </p:cNvPr>
            <p:cNvSpPr/>
            <p:nvPr/>
          </p:nvSpPr>
          <p:spPr>
            <a:xfrm>
              <a:off x="5968604" y="3416007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FECCF5FF-84C7-47BB-BCD9-02FEDF2DA590}"/>
                </a:ext>
              </a:extLst>
            </p:cNvPr>
            <p:cNvSpPr/>
            <p:nvPr/>
          </p:nvSpPr>
          <p:spPr>
            <a:xfrm>
              <a:off x="5942899" y="3393918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B27476EE-CF2F-4028-90E6-07F9ADE09488}"/>
                </a:ext>
              </a:extLst>
            </p:cNvPr>
            <p:cNvSpPr/>
            <p:nvPr/>
          </p:nvSpPr>
          <p:spPr>
            <a:xfrm>
              <a:off x="5949565" y="3374865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5F52D426-5001-48C3-B633-FA67C69E28CE}"/>
                </a:ext>
              </a:extLst>
            </p:cNvPr>
            <p:cNvSpPr/>
            <p:nvPr/>
          </p:nvSpPr>
          <p:spPr>
            <a:xfrm>
              <a:off x="5039688" y="5629149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E9257BD5-7609-4C83-AD03-33FF14164024}"/>
              </a:ext>
            </a:extLst>
          </p:cNvPr>
          <p:cNvGrpSpPr/>
          <p:nvPr/>
        </p:nvGrpSpPr>
        <p:grpSpPr>
          <a:xfrm>
            <a:off x="9119872" y="153195"/>
            <a:ext cx="2208628" cy="5714698"/>
            <a:chOff x="1231952" y="400287"/>
            <a:chExt cx="2208628" cy="5714698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1BC12887-63DE-4338-9904-5BC6DB12E994}"/>
                </a:ext>
              </a:extLst>
            </p:cNvPr>
            <p:cNvSpPr/>
            <p:nvPr/>
          </p:nvSpPr>
          <p:spPr>
            <a:xfrm>
              <a:off x="1480949" y="6043988"/>
              <a:ext cx="1794737" cy="7099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4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71133609-A0B5-4EDE-943C-F54CE0DDB654}"/>
                </a:ext>
              </a:extLst>
            </p:cNvPr>
            <p:cNvSpPr/>
            <p:nvPr/>
          </p:nvSpPr>
          <p:spPr>
            <a:xfrm>
              <a:off x="2303571" y="3809048"/>
              <a:ext cx="45719" cy="190237"/>
            </a:xfrm>
            <a:custGeom>
              <a:avLst/>
              <a:gdLst>
                <a:gd name="connsiteX0" fmla="*/ 31547 w 31547"/>
                <a:gd name="connsiteY0" fmla="*/ 142875 h 142875"/>
                <a:gd name="connsiteX1" fmla="*/ 114 w 31547"/>
                <a:gd name="connsiteY1" fmla="*/ 74295 h 142875"/>
                <a:gd name="connsiteX2" fmla="*/ 22974 w 31547"/>
                <a:gd name="connsiteY2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547" h="142875">
                  <a:moveTo>
                    <a:pt x="31547" y="142875"/>
                  </a:moveTo>
                  <a:cubicBezTo>
                    <a:pt x="16545" y="120491"/>
                    <a:pt x="1543" y="98107"/>
                    <a:pt x="114" y="74295"/>
                  </a:cubicBezTo>
                  <a:cubicBezTo>
                    <a:pt x="-1315" y="50483"/>
                    <a:pt x="10829" y="25241"/>
                    <a:pt x="2297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899EDD3-847E-47AF-8465-D234924B1AA2}"/>
                </a:ext>
              </a:extLst>
            </p:cNvPr>
            <p:cNvSpPr/>
            <p:nvPr/>
          </p:nvSpPr>
          <p:spPr>
            <a:xfrm>
              <a:off x="1231952" y="3820887"/>
              <a:ext cx="2208628" cy="2208628"/>
            </a:xfrm>
            <a:custGeom>
              <a:avLst/>
              <a:gdLst>
                <a:gd name="connsiteX0" fmla="*/ 1104314 w 2208628"/>
                <a:gd name="connsiteY0" fmla="*/ 115856 h 2208628"/>
                <a:gd name="connsiteX1" fmla="*/ 996529 w 2208628"/>
                <a:gd name="connsiteY1" fmla="*/ 223641 h 2208628"/>
                <a:gd name="connsiteX2" fmla="*/ 1104314 w 2208628"/>
                <a:gd name="connsiteY2" fmla="*/ 331426 h 2208628"/>
                <a:gd name="connsiteX3" fmla="*/ 1212099 w 2208628"/>
                <a:gd name="connsiteY3" fmla="*/ 223641 h 2208628"/>
                <a:gd name="connsiteX4" fmla="*/ 1104314 w 2208628"/>
                <a:gd name="connsiteY4" fmla="*/ 115856 h 2208628"/>
                <a:gd name="connsiteX5" fmla="*/ 1104314 w 2208628"/>
                <a:gd name="connsiteY5" fmla="*/ 0 h 2208628"/>
                <a:gd name="connsiteX6" fmla="*/ 2208628 w 2208628"/>
                <a:gd name="connsiteY6" fmla="*/ 1104314 h 2208628"/>
                <a:gd name="connsiteX7" fmla="*/ 1104314 w 2208628"/>
                <a:gd name="connsiteY7" fmla="*/ 2208628 h 2208628"/>
                <a:gd name="connsiteX8" fmla="*/ 0 w 2208628"/>
                <a:gd name="connsiteY8" fmla="*/ 1104314 h 2208628"/>
                <a:gd name="connsiteX9" fmla="*/ 1104314 w 2208628"/>
                <a:gd name="connsiteY9" fmla="*/ 0 h 220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8628" h="2208628">
                  <a:moveTo>
                    <a:pt x="1104314" y="115856"/>
                  </a:moveTo>
                  <a:cubicBezTo>
                    <a:pt x="1044786" y="115856"/>
                    <a:pt x="996529" y="164113"/>
                    <a:pt x="996529" y="223641"/>
                  </a:cubicBezTo>
                  <a:cubicBezTo>
                    <a:pt x="996529" y="283169"/>
                    <a:pt x="1044786" y="331426"/>
                    <a:pt x="1104314" y="331426"/>
                  </a:cubicBezTo>
                  <a:cubicBezTo>
                    <a:pt x="1163842" y="331426"/>
                    <a:pt x="1212099" y="283169"/>
                    <a:pt x="1212099" y="223641"/>
                  </a:cubicBezTo>
                  <a:cubicBezTo>
                    <a:pt x="1212099" y="164113"/>
                    <a:pt x="1163842" y="115856"/>
                    <a:pt x="1104314" y="115856"/>
                  </a:cubicBezTo>
                  <a:close/>
                  <a:moveTo>
                    <a:pt x="1104314" y="0"/>
                  </a:moveTo>
                  <a:cubicBezTo>
                    <a:pt x="1714210" y="0"/>
                    <a:pt x="2208628" y="494418"/>
                    <a:pt x="2208628" y="1104314"/>
                  </a:cubicBezTo>
                  <a:cubicBezTo>
                    <a:pt x="2208628" y="1714210"/>
                    <a:pt x="1714210" y="2208628"/>
                    <a:pt x="1104314" y="2208628"/>
                  </a:cubicBezTo>
                  <a:cubicBezTo>
                    <a:pt x="494418" y="2208628"/>
                    <a:pt x="0" y="1714210"/>
                    <a:pt x="0" y="1104314"/>
                  </a:cubicBezTo>
                  <a:cubicBezTo>
                    <a:pt x="0" y="494418"/>
                    <a:pt x="494418" y="0"/>
                    <a:pt x="110431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33CC33">
                    <a:alpha val="49804"/>
                  </a:srgbClr>
                </a:gs>
                <a:gs pos="100000">
                  <a:srgbClr val="00FF00">
                    <a:alpha val="69804"/>
                  </a:srgbClr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33CC33"/>
                  </a:gs>
                  <a:gs pos="100000">
                    <a:srgbClr val="00FF00">
                      <a:alpha val="0"/>
                    </a:srgbClr>
                  </a:gs>
                </a:gsLst>
                <a:lin ang="19200000" scaled="0"/>
              </a:gradFill>
            </a:ln>
            <a:effectLst>
              <a:innerShdw blurRad="317500" dir="8400000">
                <a:schemeClr val="bg1"/>
              </a:innerShdw>
              <a:reflection blurRad="6350" stA="35000" endPos="90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2F64701E-F31D-4C6B-9219-1EE401EA8FC0}"/>
                </a:ext>
              </a:extLst>
            </p:cNvPr>
            <p:cNvGrpSpPr/>
            <p:nvPr/>
          </p:nvGrpSpPr>
          <p:grpSpPr>
            <a:xfrm>
              <a:off x="1960039" y="400287"/>
              <a:ext cx="769257" cy="769257"/>
              <a:chOff x="1742328" y="400287"/>
              <a:chExt cx="769257" cy="769257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982E62F5-DD20-4F0B-BB5C-E1CB87472CE4}"/>
                  </a:ext>
                </a:extLst>
              </p:cNvPr>
              <p:cNvSpPr/>
              <p:nvPr/>
            </p:nvSpPr>
            <p:spPr>
              <a:xfrm>
                <a:off x="1742328" y="400287"/>
                <a:ext cx="769257" cy="76925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34B2BBF9-0535-47F9-8B63-D311C6F9FADA}"/>
                  </a:ext>
                </a:extLst>
              </p:cNvPr>
              <p:cNvSpPr/>
              <p:nvPr/>
            </p:nvSpPr>
            <p:spPr>
              <a:xfrm>
                <a:off x="1917637" y="575111"/>
                <a:ext cx="418638" cy="418638"/>
              </a:xfrm>
              <a:prstGeom prst="ellipse">
                <a:avLst/>
              </a:prstGeom>
              <a:gradFill flip="none" rotWithShape="1">
                <a:gsLst>
                  <a:gs pos="0">
                    <a:srgbClr val="33CC33"/>
                  </a:gs>
                  <a:gs pos="100000">
                    <a:srgbClr val="00FF00"/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33CC33"/>
                    </a:gs>
                    <a:gs pos="100000">
                      <a:srgbClr val="00FF00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1AFB019-8DC7-4C04-9081-61E2B3AF30CF}"/>
                </a:ext>
              </a:extLst>
            </p:cNvPr>
            <p:cNvCxnSpPr>
              <a:cxnSpLocks/>
              <a:stCxn id="28" idx="4"/>
              <a:endCxn id="18" idx="5"/>
            </p:cNvCxnSpPr>
            <p:nvPr/>
          </p:nvCxnSpPr>
          <p:spPr>
            <a:xfrm flipH="1">
              <a:off x="2336266" y="1169544"/>
              <a:ext cx="8402" cy="265134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ADA01CA7-6449-460B-ACCF-C315808172CD}"/>
                </a:ext>
              </a:extLst>
            </p:cNvPr>
            <p:cNvSpPr/>
            <p:nvPr/>
          </p:nvSpPr>
          <p:spPr>
            <a:xfrm>
              <a:off x="2335118" y="3813989"/>
              <a:ext cx="45719" cy="182438"/>
            </a:xfrm>
            <a:custGeom>
              <a:avLst/>
              <a:gdLst>
                <a:gd name="connsiteX0" fmla="*/ 0 w 64970"/>
                <a:gd name="connsiteY0" fmla="*/ 11823 h 147491"/>
                <a:gd name="connsiteX1" fmla="*/ 62865 w 64970"/>
                <a:gd name="connsiteY1" fmla="*/ 11823 h 147491"/>
                <a:gd name="connsiteX2" fmla="*/ 45720 w 64970"/>
                <a:gd name="connsiteY2" fmla="*/ 134696 h 147491"/>
                <a:gd name="connsiteX3" fmla="*/ 2857 w 64970"/>
                <a:gd name="connsiteY3" fmla="*/ 137553 h 147491"/>
                <a:gd name="connsiteX0" fmla="*/ 0 w 49664"/>
                <a:gd name="connsiteY0" fmla="*/ 3631 h 137775"/>
                <a:gd name="connsiteX1" fmla="*/ 42563 w 49664"/>
                <a:gd name="connsiteY1" fmla="*/ 26491 h 137775"/>
                <a:gd name="connsiteX2" fmla="*/ 45720 w 49664"/>
                <a:gd name="connsiteY2" fmla="*/ 126504 h 137775"/>
                <a:gd name="connsiteX3" fmla="*/ 2857 w 49664"/>
                <a:gd name="connsiteY3" fmla="*/ 129361 h 13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664" h="137775">
                  <a:moveTo>
                    <a:pt x="0" y="3631"/>
                  </a:moveTo>
                  <a:cubicBezTo>
                    <a:pt x="27622" y="-6609"/>
                    <a:pt x="34943" y="6012"/>
                    <a:pt x="42563" y="26491"/>
                  </a:cubicBezTo>
                  <a:cubicBezTo>
                    <a:pt x="50183" y="46970"/>
                    <a:pt x="52338" y="109359"/>
                    <a:pt x="45720" y="126504"/>
                  </a:cubicBezTo>
                  <a:cubicBezTo>
                    <a:pt x="39102" y="143649"/>
                    <a:pt x="19288" y="138410"/>
                    <a:pt x="2857" y="129361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C33A24A7-874A-4143-807A-C35217BBCB01}"/>
                </a:ext>
              </a:extLst>
            </p:cNvPr>
            <p:cNvSpPr/>
            <p:nvPr/>
          </p:nvSpPr>
          <p:spPr>
            <a:xfrm>
              <a:off x="2309413" y="3791900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653C0446-6D36-4BBD-A0FD-4716481F8107}"/>
                </a:ext>
              </a:extLst>
            </p:cNvPr>
            <p:cNvSpPr/>
            <p:nvPr/>
          </p:nvSpPr>
          <p:spPr>
            <a:xfrm>
              <a:off x="2316079" y="3772847"/>
              <a:ext cx="48578" cy="37147"/>
            </a:xfrm>
            <a:custGeom>
              <a:avLst/>
              <a:gdLst>
                <a:gd name="connsiteX0" fmla="*/ 0 w 48578"/>
                <a:gd name="connsiteY0" fmla="*/ 37147 h 37147"/>
                <a:gd name="connsiteX1" fmla="*/ 48578 w 48578"/>
                <a:gd name="connsiteY1" fmla="*/ 0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578" h="37147">
                  <a:moveTo>
                    <a:pt x="0" y="37147"/>
                  </a:moveTo>
                  <a:lnTo>
                    <a:pt x="48578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30AB8D3D-0B6D-4A3E-AEA3-75150ED9E562}"/>
                </a:ext>
              </a:extLst>
            </p:cNvPr>
            <p:cNvSpPr txBox="1"/>
            <p:nvPr/>
          </p:nvSpPr>
          <p:spPr>
            <a:xfrm>
              <a:off x="1444220" y="4207680"/>
              <a:ext cx="175400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SA" sz="5400" b="1" spc="50" dirty="0">
                  <a:ln w="9525" cmpd="sng">
                    <a:solidFill>
                      <a:srgbClr val="4472C4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rgbClr val="4472C4">
                        <a:alpha val="40000"/>
                      </a:srgbClr>
                    </a:glow>
                  </a:effectLst>
                  <a:latin typeface="Calibri"/>
                  <a:cs typeface="Arial" panose="020B0604020202020204" pitchFamily="34" charset="0"/>
                </a:rPr>
                <a:t>التهيئة</a:t>
              </a:r>
              <a:r>
                <a:rPr kumimoji="0" lang="ar-SA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7783583" y="3361500"/>
            <a:ext cx="142936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54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Calibri"/>
                <a:cs typeface="Arial" panose="020B0604020202020204" pitchFamily="34" charset="0"/>
              </a:rPr>
              <a:t>نواتج التعلم</a:t>
            </a:r>
            <a:endParaRPr kumimoji="0" lang="en-US" sz="5400" b="1" i="0" u="none" strike="noStrike" kern="120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78743" y="3325014"/>
            <a:ext cx="237408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5B9BD5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عرض الدرس</a:t>
            </a:r>
            <a:endParaRPr kumimoji="0" lang="en-US" sz="54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5B9BD5"/>
              </a:solidFill>
              <a:effectLst>
                <a:outerShdw blurRad="12700" dist="38100" dir="2700000" algn="tl" rotWithShape="0">
                  <a:srgbClr val="5B9BD5">
                    <a:lumMod val="60000"/>
                    <a:lumOff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87707" y="3341768"/>
            <a:ext cx="15792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5400" b="1" i="0" u="none" strike="noStrike" kern="1200" cap="none" spc="50" normalizeH="0" baseline="0" noProof="0" dirty="0">
                <a:ln w="9525" cmpd="sng">
                  <a:solidFill>
                    <a:srgbClr val="4472C4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4472C4">
                      <a:alpha val="40000"/>
                    </a:srgbClr>
                  </a:glo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التقييم</a:t>
            </a:r>
            <a:endParaRPr kumimoji="0" lang="en-US" sz="5400" b="1" i="0" u="none" strike="noStrike" kern="1200" cap="none" spc="50" normalizeH="0" baseline="0" noProof="0" dirty="0">
              <a:ln w="9525" cmpd="sng">
                <a:solidFill>
                  <a:srgbClr val="4472C4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4472C4">
                    <a:alpha val="40000"/>
                  </a:srgbClr>
                </a:glo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96625" y="3918938"/>
            <a:ext cx="1782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1" i="0" u="none" strike="noStrike" kern="1200" cap="none" spc="0" normalizeH="0" baseline="0" noProof="0" dirty="0">
                <a:ln/>
                <a:solidFill>
                  <a:srgbClr val="A5A5A5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الخاتمة</a:t>
            </a:r>
            <a:endParaRPr kumimoji="0" lang="en-US" sz="5400" b="1" i="0" u="none" strike="noStrike" kern="1200" cap="none" spc="0" normalizeH="0" baseline="0" noProof="0" dirty="0">
              <a:ln/>
              <a:solidFill>
                <a:srgbClr val="A5A5A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F4E45C4B-2EB8-4BDE-B04C-22869A66B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2794" y="225222"/>
            <a:ext cx="932769" cy="780356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48D2C6CC-7E98-4377-9BB0-289E5FA10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8277" y="5578555"/>
            <a:ext cx="1481456" cy="1316850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0265560-BE76-4D1F-9851-8697C97DEC2B}"/>
              </a:ext>
            </a:extLst>
          </p:cNvPr>
          <p:cNvSpPr/>
          <p:nvPr/>
        </p:nvSpPr>
        <p:spPr>
          <a:xfrm>
            <a:off x="8841412" y="1022268"/>
            <a:ext cx="3346317" cy="6655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dirty="0">
                <a:highlight>
                  <a:srgbClr val="FFFF00"/>
                </a:highlight>
              </a:rPr>
              <a:t>خطة سير الدرس</a:t>
            </a:r>
          </a:p>
        </p:txBody>
      </p:sp>
    </p:spTree>
    <p:extLst>
      <p:ext uri="{BB962C8B-B14F-4D97-AF65-F5344CB8AC3E}">
        <p14:creationId xmlns:p14="http://schemas.microsoft.com/office/powerpoint/2010/main" val="113165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9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4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6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2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0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2" accel="28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2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3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2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2" accel="2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8301467" y="220688"/>
            <a:ext cx="3890533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None/>
            </a:pPr>
            <a:r>
              <a:rPr lang="ar-SA" altLang="zh-CN" sz="4400" b="1" dirty="0"/>
              <a:t>تهيئة حافزة: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B3E2D2-649E-FE96-9EF0-487F1B79ECE2}"/>
              </a:ext>
            </a:extLst>
          </p:cNvPr>
          <p:cNvSpPr txBox="1"/>
          <p:nvPr/>
        </p:nvSpPr>
        <p:spPr>
          <a:xfrm>
            <a:off x="171675" y="820812"/>
            <a:ext cx="8401879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3600" dirty="0"/>
              <a:t>العب وتعلم: اختر من الكلمات التي في الصندوق وكون جملة اسمية تخلو من أي فعل، ثم أعربها.</a:t>
            </a:r>
            <a:endParaRPr lang="en-US" sz="36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A8C8733-473C-7E3D-A9F6-C37243B6D14A}"/>
              </a:ext>
            </a:extLst>
          </p:cNvPr>
          <p:cNvSpPr/>
          <p:nvPr/>
        </p:nvSpPr>
        <p:spPr>
          <a:xfrm>
            <a:off x="1489468" y="2907195"/>
            <a:ext cx="9213063" cy="10436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الطالب – السماء – نظر – إلى – مجتهد – جميلة -  في – يلعب – الحديقة - 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4233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B04380E-0548-039C-AA13-6AEDA99C0DBE}"/>
              </a:ext>
            </a:extLst>
          </p:cNvPr>
          <p:cNvSpPr/>
          <p:nvPr/>
        </p:nvSpPr>
        <p:spPr>
          <a:xfrm>
            <a:off x="637308" y="471054"/>
            <a:ext cx="10598727" cy="8866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5400" dirty="0"/>
              <a:t>الطالب مجتهد.          -        السماء جميلة.</a:t>
            </a:r>
            <a:endParaRPr lang="en-US" sz="5400"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1AC1C014-EA3E-D9A4-A2D4-9DF981947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598310"/>
              </p:ext>
            </p:extLst>
          </p:nvPr>
        </p:nvGraphicFramePr>
        <p:xfrm>
          <a:off x="408708" y="2132830"/>
          <a:ext cx="11374584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7292">
                  <a:extLst>
                    <a:ext uri="{9D8B030D-6E8A-4147-A177-3AD203B41FA5}">
                      <a16:colId xmlns:a16="http://schemas.microsoft.com/office/drawing/2014/main" val="918321138"/>
                    </a:ext>
                  </a:extLst>
                </a:gridCol>
                <a:gridCol w="5687292">
                  <a:extLst>
                    <a:ext uri="{9D8B030D-6E8A-4147-A177-3AD203B41FA5}">
                      <a16:colId xmlns:a16="http://schemas.microsoft.com/office/drawing/2014/main" val="6765528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AE" sz="4400" dirty="0"/>
                        <a:t>مجتهد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4400" dirty="0"/>
                        <a:t>الطالب</a:t>
                      </a:r>
                      <a:endParaRPr lang="en-US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3738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AE" sz="4400" dirty="0"/>
                        <a:t>جميلة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4400" dirty="0"/>
                        <a:t>السماء</a:t>
                      </a:r>
                      <a:endParaRPr lang="en-US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34809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AE" sz="4000" dirty="0"/>
                        <a:t>خبر مرفوع وعلامة رفعه الضمة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4000" dirty="0"/>
                        <a:t>مبتدأ مرفوع وعلامة رفعه الضمة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88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AE" sz="4400" dirty="0"/>
                        <a:t>في الحديقة ( خبر شبه جملة)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4400" dirty="0"/>
                        <a:t>الطالب</a:t>
                      </a:r>
                      <a:endParaRPr lang="en-US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7347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704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10257183" y="220688"/>
            <a:ext cx="1934817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None/>
            </a:pPr>
            <a:r>
              <a:rPr lang="ar-AE" altLang="zh-CN" sz="4400" b="1" dirty="0"/>
              <a:t>يتابع</a:t>
            </a:r>
            <a:endParaRPr lang="ar-SA" altLang="zh-CN" sz="4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B3E2D2-649E-FE96-9EF0-487F1B79ECE2}"/>
              </a:ext>
            </a:extLst>
          </p:cNvPr>
          <p:cNvSpPr txBox="1"/>
          <p:nvPr/>
        </p:nvSpPr>
        <p:spPr>
          <a:xfrm>
            <a:off x="1489468" y="677888"/>
            <a:ext cx="8401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3600" dirty="0"/>
              <a:t>هيا أجب عن الأسئلة الآتية، ثم استنتج عنوان الدرس:</a:t>
            </a:r>
            <a:endParaRPr lang="en-US" sz="36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A8C8733-473C-7E3D-A9F6-C37243B6D14A}"/>
              </a:ext>
            </a:extLst>
          </p:cNvPr>
          <p:cNvSpPr/>
          <p:nvPr/>
        </p:nvSpPr>
        <p:spPr>
          <a:xfrm>
            <a:off x="2345635" y="1493353"/>
            <a:ext cx="9576097" cy="11305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الجمل التي استخرجناها كانت تسمى </a:t>
            </a:r>
            <a:r>
              <a:rPr lang="ar-AE" sz="2400" dirty="0"/>
              <a:t>....................</a:t>
            </a:r>
            <a:r>
              <a:rPr lang="ar-AE" sz="3600" dirty="0"/>
              <a:t> وتتكون من </a:t>
            </a:r>
            <a:r>
              <a:rPr lang="ar-AE" sz="2400" dirty="0"/>
              <a:t>...............،.......................</a:t>
            </a:r>
            <a:endParaRPr lang="en-US" sz="36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57B471D-E3F0-5271-56CA-7992F1199B84}"/>
              </a:ext>
            </a:extLst>
          </p:cNvPr>
          <p:cNvSpPr/>
          <p:nvPr/>
        </p:nvSpPr>
        <p:spPr>
          <a:xfrm>
            <a:off x="463826" y="3311947"/>
            <a:ext cx="11457906" cy="9563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المعنى في الجمل الاسمية يدل على </a:t>
            </a:r>
            <a:r>
              <a:rPr lang="ar-AE" sz="2000" dirty="0"/>
              <a:t>.................</a:t>
            </a:r>
            <a:r>
              <a:rPr lang="ar-AE" sz="3600" dirty="0"/>
              <a:t>   ( الثبات – الماضي – الأمر )</a:t>
            </a:r>
            <a:endParaRPr lang="en-US" sz="3600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C4A0730-2C73-E9EF-412B-BE7AEBAD74DA}"/>
              </a:ext>
            </a:extLst>
          </p:cNvPr>
          <p:cNvSpPr/>
          <p:nvPr/>
        </p:nvSpPr>
        <p:spPr>
          <a:xfrm>
            <a:off x="463826" y="4746106"/>
            <a:ext cx="11457906" cy="11380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كيف يمكن تحويل الجملة إلى زمن الماضي بدون تغيير المعنى؟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9491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10257183" y="220688"/>
            <a:ext cx="1934817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None/>
            </a:pPr>
            <a:r>
              <a:rPr lang="ar-AE" altLang="zh-CN" sz="4400" b="1" dirty="0"/>
              <a:t>يتابع</a:t>
            </a:r>
            <a:endParaRPr lang="ar-SA" altLang="zh-CN" sz="4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B3E2D2-649E-FE96-9EF0-487F1B79ECE2}"/>
              </a:ext>
            </a:extLst>
          </p:cNvPr>
          <p:cNvSpPr txBox="1"/>
          <p:nvPr/>
        </p:nvSpPr>
        <p:spPr>
          <a:xfrm>
            <a:off x="1489468" y="677888"/>
            <a:ext cx="8401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3600" dirty="0"/>
              <a:t>هيا أجب عن الأسئلة الآتية، ثم استنتج عنوان الدرس:</a:t>
            </a:r>
            <a:endParaRPr lang="en-US" sz="36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A8C8733-473C-7E3D-A9F6-C37243B6D14A}"/>
              </a:ext>
            </a:extLst>
          </p:cNvPr>
          <p:cNvSpPr/>
          <p:nvPr/>
        </p:nvSpPr>
        <p:spPr>
          <a:xfrm>
            <a:off x="2345635" y="1493353"/>
            <a:ext cx="9576097" cy="11305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الجمل التي استخرجناها كانت تسمى </a:t>
            </a:r>
            <a:r>
              <a:rPr lang="ar-AE" sz="2400" dirty="0"/>
              <a:t>....................</a:t>
            </a:r>
            <a:r>
              <a:rPr lang="ar-AE" sz="3600" dirty="0"/>
              <a:t> وتتكون من </a:t>
            </a:r>
            <a:r>
              <a:rPr lang="ar-AE" sz="2400" dirty="0"/>
              <a:t>...............،.......................</a:t>
            </a:r>
            <a:endParaRPr lang="en-US" sz="36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57B471D-E3F0-5271-56CA-7992F1199B84}"/>
              </a:ext>
            </a:extLst>
          </p:cNvPr>
          <p:cNvSpPr/>
          <p:nvPr/>
        </p:nvSpPr>
        <p:spPr>
          <a:xfrm>
            <a:off x="463826" y="3293127"/>
            <a:ext cx="11457906" cy="9563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المعنى في الجمل الاسمية يدل على </a:t>
            </a:r>
            <a:r>
              <a:rPr lang="ar-AE" sz="2000" dirty="0"/>
              <a:t>.................</a:t>
            </a:r>
            <a:r>
              <a:rPr lang="ar-AE" sz="3600" dirty="0"/>
              <a:t>   ( </a:t>
            </a:r>
            <a:r>
              <a:rPr lang="ar-AE" sz="3600" dirty="0">
                <a:highlight>
                  <a:srgbClr val="FFFF00"/>
                </a:highlight>
              </a:rPr>
              <a:t>الثبات</a:t>
            </a:r>
            <a:r>
              <a:rPr lang="ar-AE" sz="3600" dirty="0"/>
              <a:t> – الماضي – الأمر )</a:t>
            </a:r>
            <a:endParaRPr lang="en-US" sz="3600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8D59AB0-8C34-BB2F-A57F-A7C7633F13FE}"/>
              </a:ext>
            </a:extLst>
          </p:cNvPr>
          <p:cNvSpPr/>
          <p:nvPr/>
        </p:nvSpPr>
        <p:spPr>
          <a:xfrm>
            <a:off x="4211782" y="1493353"/>
            <a:ext cx="2119745" cy="64633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>
                <a:highlight>
                  <a:srgbClr val="FFFF00"/>
                </a:highlight>
              </a:rPr>
              <a:t>جملًا اسمية</a:t>
            </a:r>
            <a:endParaRPr lang="en-US" sz="3600" dirty="0">
              <a:highlight>
                <a:srgbClr val="FFFF00"/>
              </a:highlight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E42F12A-6D12-AD7B-2351-326D3960496A}"/>
              </a:ext>
            </a:extLst>
          </p:cNvPr>
          <p:cNvSpPr/>
          <p:nvPr/>
        </p:nvSpPr>
        <p:spPr>
          <a:xfrm>
            <a:off x="5690407" y="2053750"/>
            <a:ext cx="1304835" cy="64633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>
                <a:highlight>
                  <a:srgbClr val="FFFF00"/>
                </a:highlight>
              </a:rPr>
              <a:t>خبرًا</a:t>
            </a:r>
            <a:endParaRPr lang="en-US" sz="3600" dirty="0">
              <a:highlight>
                <a:srgbClr val="FFFF00"/>
              </a:highlight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9DFABF8-2238-119C-5B1C-1816A9FD6D2D}"/>
              </a:ext>
            </a:extLst>
          </p:cNvPr>
          <p:cNvSpPr/>
          <p:nvPr/>
        </p:nvSpPr>
        <p:spPr>
          <a:xfrm>
            <a:off x="7724610" y="2028047"/>
            <a:ext cx="1402019" cy="64633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>
                <a:highlight>
                  <a:srgbClr val="FFFF00"/>
                </a:highlight>
              </a:rPr>
              <a:t>مبتدأ </a:t>
            </a:r>
            <a:endParaRPr lang="en-US" sz="3600" dirty="0">
              <a:highlight>
                <a:srgbClr val="FFFF00"/>
              </a:highlight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630071D-6A1B-9F38-2FFD-C7119C2AD9E5}"/>
              </a:ext>
            </a:extLst>
          </p:cNvPr>
          <p:cNvSpPr/>
          <p:nvPr/>
        </p:nvSpPr>
        <p:spPr>
          <a:xfrm>
            <a:off x="2743200" y="4868231"/>
            <a:ext cx="6383429" cy="1089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كيف نحول الجمل إلى زمن الماضي فقط؟</a:t>
            </a:r>
            <a:endParaRPr lang="en-US" sz="3600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49456A7-E1AF-B770-0D2F-BDE5EC05BD24}"/>
              </a:ext>
            </a:extLst>
          </p:cNvPr>
          <p:cNvSpPr/>
          <p:nvPr/>
        </p:nvSpPr>
        <p:spPr>
          <a:xfrm rot="20016627">
            <a:off x="1404730" y="2873961"/>
            <a:ext cx="9576097" cy="838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dirty="0"/>
              <a:t>درسنا اليوم هو: الأفعال الناسخة (كان وأخواتها)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01508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FCFF83E-232D-45C0-BDFE-7A868056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6E7952-178D-498B-A523-A7EA7F12D51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3384BEFD-087A-4103-80A1-F9DF1BE292CA}"/>
              </a:ext>
            </a:extLst>
          </p:cNvPr>
          <p:cNvSpPr/>
          <p:nvPr/>
        </p:nvSpPr>
        <p:spPr>
          <a:xfrm>
            <a:off x="228501" y="2504003"/>
            <a:ext cx="5867499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3600" i="0" u="none" strike="noStrike" kern="1200" cap="none" spc="0" normalizeH="0" baseline="0" noProof="0" dirty="0">
                <a:ln/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هل يمكن أن تعتمد اللغة العربية على الجمل الفعلية فقط؟ وضح ذلك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B0EDB7CF-DC59-4FC2-81F2-5961F4391A92}"/>
              </a:ext>
            </a:extLst>
          </p:cNvPr>
          <p:cNvSpPr txBox="1"/>
          <p:nvPr/>
        </p:nvSpPr>
        <p:spPr>
          <a:xfrm>
            <a:off x="6832581" y="385849"/>
            <a:ext cx="5315578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سؤال التفكير الناقد: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84EAEB-910D-41B8-AC17-5BE614B13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581" y="1351064"/>
            <a:ext cx="5359419" cy="550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38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44">
            <a:extLst>
              <a:ext uri="{FF2B5EF4-FFF2-40B4-BE49-F238E27FC236}">
                <a16:creationId xmlns:a16="http://schemas.microsoft.com/office/drawing/2014/main" id="{B1E2A071-62F1-495D-9EEC-3303C5A33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914400"/>
            <a:ext cx="5029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rtl="0" latinLnBrk="0">
              <a:spcBef>
                <a:spcPct val="0"/>
              </a:spcBef>
              <a:buFontTx/>
              <a:buNone/>
            </a:pPr>
            <a:r>
              <a:rPr lang="zh-CN" altLang="en-US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أنواع الجملة </a:t>
            </a:r>
            <a:endParaRPr lang="en-US" alt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364" name="Straight Connector 2">
            <a:extLst>
              <a:ext uri="{FF2B5EF4-FFF2-40B4-BE49-F238E27FC236}">
                <a16:creationId xmlns:a16="http://schemas.microsoft.com/office/drawing/2014/main" id="{2B4C0673-4DF0-4808-B961-B4484A53DD5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03838" y="2420938"/>
            <a:ext cx="41767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65" name="Straight Arrow Connector 4">
            <a:extLst>
              <a:ext uri="{FF2B5EF4-FFF2-40B4-BE49-F238E27FC236}">
                <a16:creationId xmlns:a16="http://schemas.microsoft.com/office/drawing/2014/main" id="{CA3A0A26-804F-4D0B-8518-BBEE6836BD5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480550" y="2420939"/>
            <a:ext cx="0" cy="7207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66" name="Straight Arrow Connector 6">
            <a:extLst>
              <a:ext uri="{FF2B5EF4-FFF2-40B4-BE49-F238E27FC236}">
                <a16:creationId xmlns:a16="http://schemas.microsoft.com/office/drawing/2014/main" id="{07B5FAD5-902F-4E5C-B564-4072B6E391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03838" y="2420939"/>
            <a:ext cx="0" cy="7207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Rectangle 144">
            <a:extLst>
              <a:ext uri="{FF2B5EF4-FFF2-40B4-BE49-F238E27FC236}">
                <a16:creationId xmlns:a16="http://schemas.microsoft.com/office/drawing/2014/main" id="{72D636F5-CA40-43D0-B417-1B07017D7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3255964"/>
            <a:ext cx="50292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5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جملة اسمية </a:t>
            </a:r>
            <a:endParaRPr lang="en-US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44">
            <a:extLst>
              <a:ext uri="{FF2B5EF4-FFF2-40B4-BE49-F238E27FC236}">
                <a16:creationId xmlns:a16="http://schemas.microsoft.com/office/drawing/2014/main" id="{DAEEB66C-095F-495C-8A14-A3C010575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4100" y="3255964"/>
            <a:ext cx="50292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5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جملة فعلية </a:t>
            </a:r>
            <a:endParaRPr lang="en-US" altLang="en-US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369" name="Straight Arrow Connector 9">
            <a:extLst>
              <a:ext uri="{FF2B5EF4-FFF2-40B4-BE49-F238E27FC236}">
                <a16:creationId xmlns:a16="http://schemas.microsoft.com/office/drawing/2014/main" id="{1D5D822A-3288-472A-8945-833A6B1923C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391400" y="1912938"/>
            <a:ext cx="0" cy="508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0" name="Straight Connector 15">
            <a:extLst>
              <a:ext uri="{FF2B5EF4-FFF2-40B4-BE49-F238E27FC236}">
                <a16:creationId xmlns:a16="http://schemas.microsoft.com/office/drawing/2014/main" id="{F4BFAA26-0F97-4987-BD13-B499DC08981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67563" y="4581525"/>
            <a:ext cx="3173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1" name="Straight Arrow Connector 16">
            <a:extLst>
              <a:ext uri="{FF2B5EF4-FFF2-40B4-BE49-F238E27FC236}">
                <a16:creationId xmlns:a16="http://schemas.microsoft.com/office/drawing/2014/main" id="{A56B13FB-7922-4B21-89EC-C22DB8F38F4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340975" y="4581525"/>
            <a:ext cx="0" cy="6477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2" name="Straight Arrow Connector 17">
            <a:extLst>
              <a:ext uri="{FF2B5EF4-FFF2-40B4-BE49-F238E27FC236}">
                <a16:creationId xmlns:a16="http://schemas.microsoft.com/office/drawing/2014/main" id="{7B2799FF-D301-46C6-A418-B96A2158EDF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69150" y="4581525"/>
            <a:ext cx="0" cy="71913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3" name="Straight Arrow Connector 18">
            <a:extLst>
              <a:ext uri="{FF2B5EF4-FFF2-40B4-BE49-F238E27FC236}">
                <a16:creationId xmlns:a16="http://schemas.microsoft.com/office/drawing/2014/main" id="{78834E4B-408B-46DD-99E0-060DC313F98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8777288" y="4073525"/>
            <a:ext cx="0" cy="508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4" name="Straight Connector 31">
            <a:extLst>
              <a:ext uri="{FF2B5EF4-FFF2-40B4-BE49-F238E27FC236}">
                <a16:creationId xmlns:a16="http://schemas.microsoft.com/office/drawing/2014/main" id="{4FCE1993-4E8A-493E-84EE-DEB7911103E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40013" y="4581525"/>
            <a:ext cx="3173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5" name="Straight Arrow Connector 32">
            <a:extLst>
              <a:ext uri="{FF2B5EF4-FFF2-40B4-BE49-F238E27FC236}">
                <a16:creationId xmlns:a16="http://schemas.microsoft.com/office/drawing/2014/main" id="{BD776F7D-4C39-45E7-A32B-BA117102CDE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813425" y="4581525"/>
            <a:ext cx="0" cy="6477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6" name="Straight Arrow Connector 33">
            <a:extLst>
              <a:ext uri="{FF2B5EF4-FFF2-40B4-BE49-F238E27FC236}">
                <a16:creationId xmlns:a16="http://schemas.microsoft.com/office/drawing/2014/main" id="{458ACCA3-D262-47CA-8AD6-7FD848FA1B2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41600" y="4581525"/>
            <a:ext cx="0" cy="71913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7" name="Straight Arrow Connector 34">
            <a:extLst>
              <a:ext uri="{FF2B5EF4-FFF2-40B4-BE49-F238E27FC236}">
                <a16:creationId xmlns:a16="http://schemas.microsoft.com/office/drawing/2014/main" id="{96278DE2-FF83-488C-880A-4347922DE1B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029075" y="4095751"/>
            <a:ext cx="0" cy="102076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Rectangle 144">
            <a:extLst>
              <a:ext uri="{FF2B5EF4-FFF2-40B4-BE49-F238E27FC236}">
                <a16:creationId xmlns:a16="http://schemas.microsoft.com/office/drawing/2014/main" id="{16DC145E-562D-4890-8B70-B29E447B0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588" y="5246689"/>
            <a:ext cx="3173412" cy="7699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zh-CN" altLang="en-US" sz="4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4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مبتدأ </a:t>
            </a:r>
            <a:endParaRPr lang="en-US" altLang="en-US" sz="105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144">
            <a:extLst>
              <a:ext uri="{FF2B5EF4-FFF2-40B4-BE49-F238E27FC236}">
                <a16:creationId xmlns:a16="http://schemas.microsoft.com/office/drawing/2014/main" id="{FA153D09-E116-4057-BB65-0CF8CA65C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5788" y="5318125"/>
            <a:ext cx="3173412" cy="7699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zh-CN" altLang="en-US" sz="4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4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خبر </a:t>
            </a:r>
            <a:endParaRPr lang="en-US" altLang="en-US" sz="105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144">
            <a:extLst>
              <a:ext uri="{FF2B5EF4-FFF2-40B4-BE49-F238E27FC236}">
                <a16:creationId xmlns:a16="http://schemas.microsoft.com/office/drawing/2014/main" id="{5C021887-F396-4788-879E-39DCA53B4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6513" y="5075239"/>
            <a:ext cx="3175000" cy="7699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zh-CN" alt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فعل </a:t>
            </a:r>
            <a:endParaRPr lang="en-US" altLang="en-US" sz="105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ectangle 144">
            <a:extLst>
              <a:ext uri="{FF2B5EF4-FFF2-40B4-BE49-F238E27FC236}">
                <a16:creationId xmlns:a16="http://schemas.microsoft.com/office/drawing/2014/main" id="{19F1B8EF-FEF9-4C46-BD4E-42DD38DDF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451" y="5094288"/>
            <a:ext cx="3173413" cy="768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zh-CN" alt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فاعل  </a:t>
            </a:r>
            <a:endParaRPr lang="en-US" altLang="en-US" sz="105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144">
            <a:extLst>
              <a:ext uri="{FF2B5EF4-FFF2-40B4-BE49-F238E27FC236}">
                <a16:creationId xmlns:a16="http://schemas.microsoft.com/office/drawing/2014/main" id="{5184C784-DFD8-4B27-B66A-1529B4C0E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201" y="5057775"/>
            <a:ext cx="3173413" cy="768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zh-CN" alt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altLang="zh-CN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مفعول به </a:t>
            </a:r>
            <a:endParaRPr lang="en-US" altLang="en-US" sz="105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E5B593-7F95-4303-94F1-7B6E18F0C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5300" y="-42325"/>
            <a:ext cx="403905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80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تغذية راجعة</a:t>
            </a:r>
            <a:endParaRPr lang="en-US" altLang="en-US" sz="80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273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36" grpId="0"/>
      <p:bldP spid="37" grpId="0"/>
      <p:bldP spid="40" grpId="0"/>
      <p:bldP spid="41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54" y="2627496"/>
            <a:ext cx="4122297" cy="36206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126582" y="261800"/>
            <a:ext cx="2764897" cy="5749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نواتج التعلم:</a:t>
            </a:r>
            <a:endParaRPr lang="ar-S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136855" y="3641533"/>
            <a:ext cx="5754624" cy="6799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يحدد الأفعال الناسخة واسمها وخبرها.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136855" y="2069174"/>
            <a:ext cx="5754624" cy="6799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AE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يقرأ الطالب الأمثلة قراءة جهرية صحيحة.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040D68B-10FE-F154-6A96-9C44FA040627}"/>
              </a:ext>
            </a:extLst>
          </p:cNvPr>
          <p:cNvSpPr txBox="1">
            <a:spLocks/>
          </p:cNvSpPr>
          <p:nvPr/>
        </p:nvSpPr>
        <p:spPr>
          <a:xfrm>
            <a:off x="6136855" y="5197957"/>
            <a:ext cx="5754624" cy="6799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AE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يعرب الطالب جملة كان وأخواتها إعرابًا صحيحًا.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D4E88E-A4AE-0A3B-35FD-83003EB73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696" y="-70522"/>
            <a:ext cx="457766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60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ماذا سنتعلم اليوم ؟</a:t>
            </a:r>
            <a:endParaRPr lang="en-US" altLang="en-US" sz="60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782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1B21B57-67F7-403B-B80A-61B842216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81869">
            <a:off x="9403490" y="5684673"/>
            <a:ext cx="704850" cy="7239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D8D700-8309-49C1-AAF7-B72D1DA83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3324" y="5851372"/>
            <a:ext cx="645795" cy="68791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8C5521-C516-4D48-A016-93E93DDFDC06}"/>
              </a:ext>
            </a:extLst>
          </p:cNvPr>
          <p:cNvSpPr/>
          <p:nvPr/>
        </p:nvSpPr>
        <p:spPr>
          <a:xfrm>
            <a:off x="3696221" y="4108862"/>
            <a:ext cx="6885580" cy="96207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>
              <a:spcAft>
                <a:spcPts val="600"/>
              </a:spcAft>
            </a:pPr>
            <a:r>
              <a:rPr lang="ar-AE" sz="5400" b="1" cap="none" spc="0" dirty="0">
                <a:ln/>
                <a:solidFill>
                  <a:srgbClr val="0000FF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تتكون جملة كان من ثلاثة عناصر:</a:t>
            </a:r>
            <a:endParaRPr lang="ar-SA" sz="8800" b="1" cap="none" spc="0" dirty="0">
              <a:ln/>
              <a:solidFill>
                <a:srgbClr val="0000FF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مستطيل 3">
            <a:extLst>
              <a:ext uri="{FF2B5EF4-FFF2-40B4-BE49-F238E27FC236}">
                <a16:creationId xmlns:a16="http://schemas.microsoft.com/office/drawing/2014/main" id="{3EFE6C7A-36A9-4BAA-BACA-23D9025B2879}"/>
              </a:ext>
            </a:extLst>
          </p:cNvPr>
          <p:cNvSpPr/>
          <p:nvPr/>
        </p:nvSpPr>
        <p:spPr>
          <a:xfrm>
            <a:off x="8403770" y="139347"/>
            <a:ext cx="3500707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600"/>
              </a:spcAft>
            </a:pPr>
            <a:r>
              <a:rPr lang="ar-AE" sz="4800" b="1" cap="none" spc="0" dirty="0">
                <a:ln/>
                <a:solidFill>
                  <a:srgbClr val="00B05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سنتعلّــــــــم :</a:t>
            </a:r>
            <a:endParaRPr lang="ar-SA" sz="8000" b="1" cap="none" spc="0" dirty="0">
              <a:ln/>
              <a:solidFill>
                <a:srgbClr val="00B050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9" name="صورة 5">
            <a:extLst>
              <a:ext uri="{FF2B5EF4-FFF2-40B4-BE49-F238E27FC236}">
                <a16:creationId xmlns:a16="http://schemas.microsoft.com/office/drawing/2014/main" id="{08B81861-0749-4F47-B435-4B42940402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160104" cy="2062103"/>
          </a:xfrm>
          <a:prstGeom prst="rect">
            <a:avLst/>
          </a:prstGeom>
        </p:spPr>
      </p:pic>
      <p:sp>
        <p:nvSpPr>
          <p:cNvPr id="10" name="مستطيل 6">
            <a:extLst>
              <a:ext uri="{FF2B5EF4-FFF2-40B4-BE49-F238E27FC236}">
                <a16:creationId xmlns:a16="http://schemas.microsoft.com/office/drawing/2014/main" id="{2EB974AE-D6AB-4F8A-A3D7-31B6379EB41E}"/>
              </a:ext>
            </a:extLst>
          </p:cNvPr>
          <p:cNvSpPr/>
          <p:nvPr/>
        </p:nvSpPr>
        <p:spPr>
          <a:xfrm>
            <a:off x="8049490" y="1152907"/>
            <a:ext cx="3854987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600"/>
              </a:spcAft>
            </a:pPr>
            <a:r>
              <a:rPr lang="ar-AE" sz="4800" b="1" cap="none" spc="0" dirty="0">
                <a:ln/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عناصر جملة كان :</a:t>
            </a:r>
            <a:endParaRPr lang="ar-SA" sz="8000" b="1" cap="none" spc="0" dirty="0">
              <a:ln/>
              <a:solidFill>
                <a:srgbClr val="FF0000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74F396BA-A086-479B-9337-C5FB6B6C58EC}"/>
              </a:ext>
            </a:extLst>
          </p:cNvPr>
          <p:cNvSpPr/>
          <p:nvPr/>
        </p:nvSpPr>
        <p:spPr>
          <a:xfrm>
            <a:off x="3519054" y="2350544"/>
            <a:ext cx="8385423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just" rtl="1">
              <a:spcAft>
                <a:spcPts val="600"/>
              </a:spcAft>
            </a:pPr>
            <a:r>
              <a:rPr lang="ar-AE" sz="3200" b="1" cap="none" spc="0" dirty="0">
                <a:ln/>
                <a:solidFill>
                  <a:srgbClr val="6633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المقصود </a:t>
            </a:r>
            <a:r>
              <a:rPr lang="ar-AE" sz="3200" b="1" cap="none" spc="0" dirty="0">
                <a:ln/>
                <a:solidFill>
                  <a:schemeClr val="accent1">
                    <a:lumMod val="75000"/>
                  </a:schemeClr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بعناصر الجملة: </a:t>
            </a:r>
            <a:r>
              <a:rPr lang="ar-AE" sz="3200" b="1" cap="none" spc="0" dirty="0">
                <a:ln/>
                <a:solidFill>
                  <a:srgbClr val="6633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هي العناصر الأساسية التي لا تستقيم الجملة إلا بوجودها مجتمعة .</a:t>
            </a:r>
            <a:endParaRPr lang="ar-SA" sz="5400" b="1" cap="none" spc="0" dirty="0">
              <a:ln/>
              <a:solidFill>
                <a:srgbClr val="663300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D32A6C-E793-47B0-886E-9F1445F39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81869">
            <a:off x="6448582" y="5745240"/>
            <a:ext cx="704850" cy="7239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8C447B0-F142-4984-8B75-33ABAB01045B}"/>
              </a:ext>
            </a:extLst>
          </p:cNvPr>
          <p:cNvSpPr/>
          <p:nvPr/>
        </p:nvSpPr>
        <p:spPr>
          <a:xfrm>
            <a:off x="7050161" y="5728485"/>
            <a:ext cx="2280791" cy="6952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dirty="0"/>
              <a:t>اسمها</a:t>
            </a:r>
            <a:endParaRPr lang="en-US" sz="6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C70996-5B9C-48DF-BFA1-743885DBD01A}"/>
              </a:ext>
            </a:extLst>
          </p:cNvPr>
          <p:cNvSpPr/>
          <p:nvPr/>
        </p:nvSpPr>
        <p:spPr>
          <a:xfrm>
            <a:off x="4164175" y="5699002"/>
            <a:ext cx="2197470" cy="6952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dirty="0"/>
              <a:t>خبرها</a:t>
            </a:r>
            <a:endParaRPr lang="en-US" sz="60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19221A9-36BA-4D63-85FC-5CA20D402B8D}"/>
              </a:ext>
            </a:extLst>
          </p:cNvPr>
          <p:cNvSpPr/>
          <p:nvPr/>
        </p:nvSpPr>
        <p:spPr>
          <a:xfrm>
            <a:off x="10375831" y="5728485"/>
            <a:ext cx="1740447" cy="6952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dirty="0"/>
              <a:t>كان </a:t>
            </a:r>
            <a:endParaRPr lang="en-US" sz="6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2D94E4B-ADA7-4DD3-ABBD-E0F7C3269ED7}"/>
              </a:ext>
            </a:extLst>
          </p:cNvPr>
          <p:cNvSpPr/>
          <p:nvPr/>
        </p:nvSpPr>
        <p:spPr>
          <a:xfrm>
            <a:off x="75722" y="5678642"/>
            <a:ext cx="3283202" cy="69524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dirty="0"/>
              <a:t>جملة كان</a:t>
            </a:r>
            <a:endParaRPr lang="en-US" sz="6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B7D978-D80A-83AA-A769-9D939A7C9C2C}"/>
              </a:ext>
            </a:extLst>
          </p:cNvPr>
          <p:cNvSpPr txBox="1"/>
          <p:nvPr/>
        </p:nvSpPr>
        <p:spPr>
          <a:xfrm>
            <a:off x="235852" y="4703651"/>
            <a:ext cx="3283202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r-AE" sz="3200" b="1" dirty="0"/>
              <a:t>الربط بمادة الرياضيات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34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10" grpId="0" animBg="1"/>
      <p:bldP spid="12" grpId="0" animBg="1"/>
      <p:bldP spid="2" grpId="0" animBg="1"/>
      <p:bldP spid="3" grpId="0" animBg="1"/>
      <p:bldP spid="21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6">
            <a:extLst>
              <a:ext uri="{FF2B5EF4-FFF2-40B4-BE49-F238E27FC236}">
                <a16:creationId xmlns:a16="http://schemas.microsoft.com/office/drawing/2014/main" id="{4EA302B9-7C85-4EEF-8FFA-23643895D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7631" y="738131"/>
            <a:ext cx="5395687" cy="707886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AE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اقرأ الأمثلة الآتية ولاحظ الفرق: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44">
            <a:extLst>
              <a:ext uri="{FF2B5EF4-FFF2-40B4-BE49-F238E27FC236}">
                <a16:creationId xmlns:a16="http://schemas.microsoft.com/office/drawing/2014/main" id="{965E7FCB-B0C8-4FAA-BCA4-1BF7AB427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9887" y="1661835"/>
            <a:ext cx="383505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الماءُ ساخنٌ.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44">
            <a:extLst>
              <a:ext uri="{FF2B5EF4-FFF2-40B4-BE49-F238E27FC236}">
                <a16:creationId xmlns:a16="http://schemas.microsoft.com/office/drawing/2014/main" id="{C52308AC-9438-4D45-BB6B-2C3E943276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4449" y="1661835"/>
            <a:ext cx="3483573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كانَ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الماءُ ساخن</a:t>
            </a: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اً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144">
            <a:extLst>
              <a:ext uri="{FF2B5EF4-FFF2-40B4-BE49-F238E27FC236}">
                <a16:creationId xmlns:a16="http://schemas.microsoft.com/office/drawing/2014/main" id="{2C52168B-BA73-4A1E-9204-A4F5D9D8E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6036" y="2995026"/>
            <a:ext cx="408890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 الشجرةُ مورقةٌ.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144">
            <a:extLst>
              <a:ext uri="{FF2B5EF4-FFF2-40B4-BE49-F238E27FC236}">
                <a16:creationId xmlns:a16="http://schemas.microsoft.com/office/drawing/2014/main" id="{E317540A-ECCF-4EE1-975A-712B9D55A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119" y="2947048"/>
            <a:ext cx="494123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AE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أصبحت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الشجرةُ مورق</a:t>
            </a: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ة</a:t>
            </a:r>
            <a:r>
              <a:rPr lang="ar-AE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ً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44">
            <a:extLst>
              <a:ext uri="{FF2B5EF4-FFF2-40B4-BE49-F238E27FC236}">
                <a16:creationId xmlns:a16="http://schemas.microsoft.com/office/drawing/2014/main" id="{83F18138-3012-4F5B-803B-EFBC66FF3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6036" y="4634394"/>
            <a:ext cx="408890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 الشارعُ مزدحمٌ.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44">
            <a:extLst>
              <a:ext uri="{FF2B5EF4-FFF2-40B4-BE49-F238E27FC236}">
                <a16:creationId xmlns:a16="http://schemas.microsoft.com/office/drawing/2014/main" id="{AD621419-A214-42E9-9401-6366305CD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0255" y="4586056"/>
            <a:ext cx="463643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AE" altLang="zh-CN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أمسى</a:t>
            </a:r>
            <a:r>
              <a:rPr lang="ar-SA" altLang="zh-CN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الشارعُ مزدحمً</a:t>
            </a:r>
            <a:r>
              <a:rPr lang="ar-SA" altLang="zh-CN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</a:t>
            </a: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5D6B406-102F-4C73-94DC-CEFF2AF12642}"/>
              </a:ext>
            </a:extLst>
          </p:cNvPr>
          <p:cNvCxnSpPr>
            <a:cxnSpLocks/>
          </p:cNvCxnSpPr>
          <p:nvPr/>
        </p:nvCxnSpPr>
        <p:spPr>
          <a:xfrm flipH="1">
            <a:off x="6409355" y="1661834"/>
            <a:ext cx="3" cy="3976966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56">
            <a:extLst>
              <a:ext uri="{FF2B5EF4-FFF2-40B4-BE49-F238E27FC236}">
                <a16:creationId xmlns:a16="http://schemas.microsoft.com/office/drawing/2014/main" id="{72810AA0-F432-49D6-8BDF-31ECA4492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5724" y="6034722"/>
            <a:ext cx="3029530" cy="769441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en-US" sz="4400" b="1" dirty="0">
                <a:solidFill>
                  <a:srgbClr val="7030A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ما الذي تغيّر ؟ </a:t>
            </a:r>
            <a:endParaRPr lang="en-US" altLang="en-US" sz="2000" dirty="0">
              <a:solidFill>
                <a:srgbClr val="7030A0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56">
            <a:extLst>
              <a:ext uri="{FF2B5EF4-FFF2-40B4-BE49-F238E27FC236}">
                <a16:creationId xmlns:a16="http://schemas.microsoft.com/office/drawing/2014/main" id="{70A75EB5-642D-4DE8-8C3E-E5B1BCA15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2144" y="6092868"/>
            <a:ext cx="2805487" cy="70788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1- حركة الخبر 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6">
            <a:extLst>
              <a:ext uri="{FF2B5EF4-FFF2-40B4-BE49-F238E27FC236}">
                <a16:creationId xmlns:a16="http://schemas.microsoft.com/office/drawing/2014/main" id="{C81E82DC-BFD7-41EC-BB8D-8168109B8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111" y="6088559"/>
            <a:ext cx="2805487" cy="70788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2- تحوّل</a:t>
            </a:r>
            <a:r>
              <a:rPr lang="ar-AE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الزمن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64E02B-44D4-CDB0-8608-6ACF74AF9DFA}"/>
              </a:ext>
            </a:extLst>
          </p:cNvPr>
          <p:cNvSpPr txBox="1">
            <a:spLocks/>
          </p:cNvSpPr>
          <p:nvPr/>
        </p:nvSpPr>
        <p:spPr>
          <a:xfrm>
            <a:off x="8045539" y="201779"/>
            <a:ext cx="4146461" cy="4857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4">
                <a:lumMod val="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AE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أن يقرأ الطالب الأمثلة قراءة جهرية صحيحة.</a:t>
            </a:r>
          </a:p>
        </p:txBody>
      </p:sp>
    </p:spTree>
    <p:extLst>
      <p:ext uri="{BB962C8B-B14F-4D97-AF65-F5344CB8AC3E}">
        <p14:creationId xmlns:p14="http://schemas.microsoft.com/office/powerpoint/2010/main" val="13268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7" grpId="0"/>
      <p:bldP spid="9" grpId="0"/>
      <p:bldP spid="11" grpId="0"/>
      <p:bldP spid="12" grpId="0"/>
      <p:bldP spid="14" grpId="0"/>
      <p:bldP spid="15" grpId="0" animBg="1"/>
      <p:bldP spid="16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6">
            <a:extLst>
              <a:ext uri="{FF2B5EF4-FFF2-40B4-BE49-F238E27FC236}">
                <a16:creationId xmlns:a16="http://schemas.microsoft.com/office/drawing/2014/main" id="{4EA302B9-7C85-4EEF-8FFA-23643895D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8149" y="386163"/>
            <a:ext cx="3074126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كان وأخواتها:  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44">
            <a:extLst>
              <a:ext uri="{FF2B5EF4-FFF2-40B4-BE49-F238E27FC236}">
                <a16:creationId xmlns:a16="http://schemas.microsoft.com/office/drawing/2014/main" id="{965E7FCB-B0C8-4FAA-BCA4-1BF7AB427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5734" y="1256946"/>
            <a:ext cx="6078721" cy="230832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1-تدخل على الجملة الاسمية. </a:t>
            </a:r>
          </a:p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2-أفعالٌ ناسخة</a:t>
            </a:r>
          </a:p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3– أفعالٌ ناقصة </a:t>
            </a:r>
            <a:endParaRPr lang="en-US" altLang="en-US" sz="11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0C7908A8-A666-4411-9641-5A87BFF1394A}"/>
              </a:ext>
            </a:extLst>
          </p:cNvPr>
          <p:cNvSpPr/>
          <p:nvPr/>
        </p:nvSpPr>
        <p:spPr>
          <a:xfrm>
            <a:off x="7833345" y="3565270"/>
            <a:ext cx="914400" cy="1569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E32C7ABE-5865-4B78-8583-E4FD4EA5036B}"/>
              </a:ext>
            </a:extLst>
          </p:cNvPr>
          <p:cNvSpPr/>
          <p:nvPr/>
        </p:nvSpPr>
        <p:spPr>
          <a:xfrm>
            <a:off x="2067221" y="3565269"/>
            <a:ext cx="914400" cy="1569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56">
            <a:extLst>
              <a:ext uri="{FF2B5EF4-FFF2-40B4-BE49-F238E27FC236}">
                <a16:creationId xmlns:a16="http://schemas.microsoft.com/office/drawing/2014/main" id="{8ECC80AD-949E-4ECE-BC20-3D7BA5037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3927" y="5134929"/>
            <a:ext cx="4713236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يغير الحركة ( الإعراب )</a:t>
            </a:r>
          </a:p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وتُغير المعنى  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56">
            <a:extLst>
              <a:ext uri="{FF2B5EF4-FFF2-40B4-BE49-F238E27FC236}">
                <a16:creationId xmlns:a16="http://schemas.microsoft.com/office/drawing/2014/main" id="{05A70AD2-DE8A-4753-95BB-4C77CF634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645" y="5134929"/>
            <a:ext cx="3533553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لا يتم معناه إلا بوجود الخبر 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603FC3-ACA4-36D8-9077-88498DBB0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59" b="91216" l="8527" r="89147">
                        <a14:foregroundMark x1="26357" y1="38851" x2="26357" y2="38851"/>
                        <a14:foregroundMark x1="13178" y1="31081" x2="13178" y2="31081"/>
                        <a14:foregroundMark x1="69767" y1="42905" x2="69767" y2="42905"/>
                        <a14:foregroundMark x1="69767" y1="41216" x2="69767" y2="41216"/>
                        <a14:foregroundMark x1="70543" y1="9797" x2="70543" y2="9797"/>
                        <a14:foregroundMark x1="59690" y1="12838" x2="59690" y2="12838"/>
                        <a14:foregroundMark x1="61240" y1="17568" x2="61240" y2="17568"/>
                        <a14:foregroundMark x1="69767" y1="36149" x2="69767" y2="36149"/>
                        <a14:foregroundMark x1="76744" y1="89865" x2="76744" y2="89865"/>
                        <a14:foregroundMark x1="61240" y1="89865" x2="61240" y2="89865"/>
                        <a14:foregroundMark x1="41085" y1="89865" x2="41085" y2="89865"/>
                        <a14:foregroundMark x1="49612" y1="89865" x2="49612" y2="89865"/>
                        <a14:foregroundMark x1="54264" y1="89865" x2="61240" y2="89865"/>
                        <a14:foregroundMark x1="62791" y1="89865" x2="48837" y2="89865"/>
                        <a14:foregroundMark x1="32558" y1="90541" x2="32558" y2="90541"/>
                        <a14:foregroundMark x1="32558" y1="90541" x2="33333" y2="90541"/>
                        <a14:foregroundMark x1="27132" y1="90541" x2="24031" y2="90541"/>
                        <a14:foregroundMark x1="82946" y1="89865" x2="85271" y2="91216"/>
                        <a14:foregroundMark x1="37984" y1="43243" x2="37984" y2="43243"/>
                        <a14:backgroundMark x1="15504" y1="22297" x2="15504" y2="22297"/>
                        <a14:backgroundMark x1="17829" y1="44257" x2="17829" y2="44257"/>
                        <a14:backgroundMark x1="18605" y1="39189" x2="18605" y2="39189"/>
                        <a14:backgroundMark x1="19380" y1="34459" x2="19380" y2="34459"/>
                        <a14:backgroundMark x1="11628" y1="31757" x2="11628" y2="31757"/>
                        <a14:backgroundMark x1="10853" y1="31081" x2="10853" y2="31081"/>
                        <a14:backgroundMark x1="13178" y1="31081" x2="13178" y2="31081"/>
                        <a14:backgroundMark x1="31008" y1="40541" x2="31008" y2="40541"/>
                        <a14:backgroundMark x1="26357" y1="39189" x2="26357" y2="39189"/>
                        <a14:backgroundMark x1="51938" y1="50000" x2="50388" y2="50338"/>
                        <a14:backgroundMark x1="46512" y1="49324" x2="46512" y2="49324"/>
                        <a14:backgroundMark x1="46512" y1="48311" x2="46512" y2="48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418" y="-331439"/>
            <a:ext cx="3527061" cy="542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61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 animBg="1"/>
      <p:bldP spid="8" grpId="0" animBg="1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6">
            <a:extLst>
              <a:ext uri="{FF2B5EF4-FFF2-40B4-BE49-F238E27FC236}">
                <a16:creationId xmlns:a16="http://schemas.microsoft.com/office/drawing/2014/main" id="{4EA302B9-7C85-4EEF-8FFA-23643895D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8717" y="728243"/>
            <a:ext cx="8714791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الاستنتاج :   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44">
            <a:extLst>
              <a:ext uri="{FF2B5EF4-FFF2-40B4-BE49-F238E27FC236}">
                <a16:creationId xmlns:a16="http://schemas.microsoft.com/office/drawing/2014/main" id="{965E7FCB-B0C8-4FAA-BCA4-1BF7AB427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43035" y="1995610"/>
            <a:ext cx="10836543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rtl="0" latinLnBrk="0">
              <a:spcBef>
                <a:spcPct val="0"/>
              </a:spcBef>
              <a:buFontTx/>
              <a:buNone/>
              <a:defRPr/>
            </a:pPr>
            <a:r>
              <a:rPr lang="ar-SA" altLang="zh-CN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1-على أي جملة تدخل كان ؟ </a:t>
            </a:r>
          </a:p>
          <a:p>
            <a:pPr rtl="0" latinLnBrk="0">
              <a:spcBef>
                <a:spcPct val="0"/>
              </a:spcBef>
              <a:buFontTx/>
              <a:buNone/>
              <a:defRPr/>
            </a:pPr>
            <a:r>
              <a:rPr lang="ar-SA" altLang="zh-CN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 لماذا تعتبر فعلاً ناسخاً   3– لماذا تعتبر فعلا ناقصاً . </a:t>
            </a:r>
            <a:endParaRPr lang="en-US" altLang="en-US" sz="9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0C7908A8-A666-4411-9641-5A87BFF1394A}"/>
              </a:ext>
            </a:extLst>
          </p:cNvPr>
          <p:cNvSpPr/>
          <p:nvPr/>
        </p:nvSpPr>
        <p:spPr>
          <a:xfrm>
            <a:off x="7288626" y="3098403"/>
            <a:ext cx="914400" cy="1569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E32C7ABE-5865-4B78-8583-E4FD4EA5036B}"/>
              </a:ext>
            </a:extLst>
          </p:cNvPr>
          <p:cNvSpPr/>
          <p:nvPr/>
        </p:nvSpPr>
        <p:spPr>
          <a:xfrm>
            <a:off x="3084103" y="3290157"/>
            <a:ext cx="914400" cy="1569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56">
            <a:extLst>
              <a:ext uri="{FF2B5EF4-FFF2-40B4-BE49-F238E27FC236}">
                <a16:creationId xmlns:a16="http://schemas.microsoft.com/office/drawing/2014/main" id="{8ECC80AD-949E-4ECE-BC20-3D7BA5037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5533" y="4722484"/>
            <a:ext cx="5355932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تغير الحركة أو( الإعراب ) </a:t>
            </a:r>
          </a:p>
        </p:txBody>
      </p:sp>
      <p:sp>
        <p:nvSpPr>
          <p:cNvPr id="10" name="Rectangle 156">
            <a:extLst>
              <a:ext uri="{FF2B5EF4-FFF2-40B4-BE49-F238E27FC236}">
                <a16:creationId xmlns:a16="http://schemas.microsoft.com/office/drawing/2014/main" id="{05A70AD2-DE8A-4753-95BB-4C77CF634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137" y="4859817"/>
            <a:ext cx="5355932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لا يتم معناها إلا بوجود الخبر</a:t>
            </a:r>
          </a:p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وتدل على الزمن فقط  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9648ED-332C-175D-FC7C-789918579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59" b="91216" l="8527" r="89147">
                        <a14:foregroundMark x1="26357" y1="38851" x2="26357" y2="38851"/>
                        <a14:foregroundMark x1="13178" y1="31081" x2="13178" y2="31081"/>
                        <a14:foregroundMark x1="69767" y1="42905" x2="69767" y2="42905"/>
                        <a14:foregroundMark x1="69767" y1="41216" x2="69767" y2="41216"/>
                        <a14:foregroundMark x1="70543" y1="9797" x2="70543" y2="9797"/>
                        <a14:foregroundMark x1="59690" y1="12838" x2="59690" y2="12838"/>
                        <a14:foregroundMark x1="61240" y1="17568" x2="61240" y2="17568"/>
                        <a14:foregroundMark x1="69767" y1="36149" x2="69767" y2="36149"/>
                        <a14:foregroundMark x1="76744" y1="89865" x2="76744" y2="89865"/>
                        <a14:foregroundMark x1="61240" y1="89865" x2="61240" y2="89865"/>
                        <a14:foregroundMark x1="41085" y1="89865" x2="41085" y2="89865"/>
                        <a14:foregroundMark x1="49612" y1="89865" x2="49612" y2="89865"/>
                        <a14:foregroundMark x1="54264" y1="89865" x2="61240" y2="89865"/>
                        <a14:foregroundMark x1="62791" y1="89865" x2="48837" y2="89865"/>
                        <a14:foregroundMark x1="32558" y1="90541" x2="32558" y2="90541"/>
                        <a14:foregroundMark x1="32558" y1="90541" x2="33333" y2="90541"/>
                        <a14:foregroundMark x1="27132" y1="90541" x2="24031" y2="90541"/>
                        <a14:foregroundMark x1="82946" y1="89865" x2="85271" y2="91216"/>
                        <a14:foregroundMark x1="37984" y1="43243" x2="37984" y2="43243"/>
                        <a14:backgroundMark x1="15504" y1="22297" x2="15504" y2="22297"/>
                        <a14:backgroundMark x1="17829" y1="44257" x2="17829" y2="44257"/>
                        <a14:backgroundMark x1="18605" y1="39189" x2="18605" y2="39189"/>
                        <a14:backgroundMark x1="19380" y1="34459" x2="19380" y2="34459"/>
                        <a14:backgroundMark x1="11628" y1="31757" x2="11628" y2="31757"/>
                        <a14:backgroundMark x1="10853" y1="31081" x2="10853" y2="31081"/>
                        <a14:backgroundMark x1="13178" y1="31081" x2="13178" y2="31081"/>
                        <a14:backgroundMark x1="31008" y1="40541" x2="31008" y2="40541"/>
                        <a14:backgroundMark x1="26357" y1="39189" x2="26357" y2="39189"/>
                        <a14:backgroundMark x1="51938" y1="50000" x2="50388" y2="50338"/>
                        <a14:backgroundMark x1="46512" y1="49324" x2="46512" y2="49324"/>
                        <a14:backgroundMark x1="46512" y1="48311" x2="46512" y2="48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434" y="-349033"/>
            <a:ext cx="3527061" cy="542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2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 animBg="1"/>
      <p:bldP spid="8" grpId="0" animBg="1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41DDB3B-97D9-4808-B0AE-2A50BB992C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196439"/>
              </p:ext>
            </p:extLst>
          </p:nvPr>
        </p:nvGraphicFramePr>
        <p:xfrm>
          <a:off x="1361767" y="1457285"/>
          <a:ext cx="9881420" cy="49378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716">
                  <a:extLst>
                    <a:ext uri="{9D8B030D-6E8A-4147-A177-3AD203B41FA5}">
                      <a16:colId xmlns:a16="http://schemas.microsoft.com/office/drawing/2014/main" val="830514806"/>
                    </a:ext>
                  </a:extLst>
                </a:gridCol>
                <a:gridCol w="4999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73">
                <a:tc>
                  <a:txBody>
                    <a:bodyPr/>
                    <a:lstStyle/>
                    <a:p>
                      <a:pPr algn="ctr"/>
                      <a:r>
                        <a:rPr lang="ar-SA" sz="4800" dirty="0"/>
                        <a:t>جملة كانَ</a:t>
                      </a:r>
                      <a:endParaRPr lang="en-US" sz="4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4800" dirty="0"/>
                        <a:t>الجملة</a:t>
                      </a:r>
                      <a:r>
                        <a:rPr lang="en-US" sz="4800" dirty="0"/>
                        <a:t>  </a:t>
                      </a:r>
                      <a:r>
                        <a:rPr lang="ar-SA" sz="4800" dirty="0"/>
                        <a:t> الاسمية</a:t>
                      </a:r>
                      <a:r>
                        <a:rPr lang="ar-AE" sz="4800" dirty="0"/>
                        <a:t> </a:t>
                      </a:r>
                      <a:endParaRPr lang="en-US" sz="4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173">
                <a:tc>
                  <a:txBody>
                    <a:bodyPr/>
                    <a:lstStyle/>
                    <a:p>
                      <a:pPr algn="r"/>
                      <a:endParaRPr lang="en-US" sz="4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r"/>
                      <a:r>
                        <a:rPr lang="ar-SA" sz="4800" dirty="0"/>
                        <a:t>الملعبُ</a:t>
                      </a:r>
                      <a:r>
                        <a:rPr lang="ar-AE" sz="4800" dirty="0"/>
                        <a:t> </a:t>
                      </a:r>
                      <a:r>
                        <a:rPr lang="ar-SA" sz="4800" dirty="0"/>
                        <a:t>واسعٌ</a:t>
                      </a:r>
                      <a:r>
                        <a:rPr lang="ar-AE" sz="4800" dirty="0"/>
                        <a:t> . </a:t>
                      </a:r>
                      <a:endParaRPr lang="en-US" sz="4800" dirty="0">
                        <a:solidFill>
                          <a:srgbClr val="FF0000"/>
                        </a:solidFill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173">
                <a:tc>
                  <a:txBody>
                    <a:bodyPr/>
                    <a:lstStyle/>
                    <a:p>
                      <a:pPr algn="r"/>
                      <a:endParaRPr lang="en-US" sz="4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r"/>
                      <a:r>
                        <a:rPr lang="ar-AE" sz="4800" dirty="0"/>
                        <a:t>ال</a:t>
                      </a:r>
                      <a:r>
                        <a:rPr lang="ar-SA" sz="4800" dirty="0"/>
                        <a:t>بنتُ</a:t>
                      </a:r>
                      <a:r>
                        <a:rPr lang="ar-AE" sz="4800" dirty="0"/>
                        <a:t> </a:t>
                      </a:r>
                      <a:r>
                        <a:rPr lang="ar-SA" sz="4800" dirty="0"/>
                        <a:t>مهذبةٌ</a:t>
                      </a:r>
                      <a:r>
                        <a:rPr lang="ar-AE" sz="4800" dirty="0"/>
                        <a:t> . </a:t>
                      </a:r>
                      <a:endParaRPr lang="en-US" sz="4800" dirty="0">
                        <a:solidFill>
                          <a:srgbClr val="0070C0"/>
                        </a:solidFill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73">
                <a:tc>
                  <a:txBody>
                    <a:bodyPr/>
                    <a:lstStyle/>
                    <a:p>
                      <a:pPr algn="r"/>
                      <a:endParaRPr lang="en-US" sz="4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r"/>
                      <a:r>
                        <a:rPr lang="ar-AE" sz="4800" dirty="0"/>
                        <a:t>الولدُ </a:t>
                      </a:r>
                      <a:r>
                        <a:rPr lang="ar-SA" sz="4800" dirty="0"/>
                        <a:t>نائمٌ</a:t>
                      </a:r>
                      <a:r>
                        <a:rPr lang="ar-AE" sz="4800" dirty="0"/>
                        <a:t>. </a:t>
                      </a:r>
                      <a:endParaRPr lang="en-US" sz="4800" dirty="0">
                        <a:solidFill>
                          <a:srgbClr val="7030A0"/>
                        </a:solidFill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9173">
                <a:tc>
                  <a:txBody>
                    <a:bodyPr/>
                    <a:lstStyle/>
                    <a:p>
                      <a:pPr algn="r"/>
                      <a:endParaRPr lang="en-US" sz="4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r"/>
                      <a:r>
                        <a:rPr lang="ar-AE" sz="4800" dirty="0"/>
                        <a:t>العصفورُ </a:t>
                      </a:r>
                      <a:r>
                        <a:rPr lang="ar-SA" sz="4800" dirty="0"/>
                        <a:t>صغيرٌ</a:t>
                      </a:r>
                      <a:r>
                        <a:rPr lang="ar-AE" sz="4800" dirty="0"/>
                        <a:t>. </a:t>
                      </a:r>
                      <a:endParaRPr lang="ar-AE" sz="4800" dirty="0">
                        <a:solidFill>
                          <a:srgbClr val="00B050"/>
                        </a:solidFill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173">
                <a:tc>
                  <a:txBody>
                    <a:bodyPr/>
                    <a:lstStyle/>
                    <a:p>
                      <a:pPr algn="r"/>
                      <a:endParaRPr lang="en-US" sz="4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r"/>
                      <a:r>
                        <a:rPr lang="ar-SA" sz="4800" dirty="0"/>
                        <a:t>الأسماكُ</a:t>
                      </a:r>
                      <a:r>
                        <a:rPr lang="ar-AE" sz="4800" dirty="0"/>
                        <a:t> </a:t>
                      </a:r>
                      <a:r>
                        <a:rPr lang="ar-SA" sz="4800" dirty="0"/>
                        <a:t>ملونةٌ</a:t>
                      </a:r>
                      <a:r>
                        <a:rPr lang="ar-AE" sz="4800" dirty="0"/>
                        <a:t>. </a:t>
                      </a:r>
                      <a:endParaRPr lang="en-US" sz="4800" dirty="0">
                        <a:solidFill>
                          <a:srgbClr val="0070C0"/>
                        </a:solidFill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D854A55-FAF6-4AED-83E3-AF8013D14676}"/>
              </a:ext>
            </a:extLst>
          </p:cNvPr>
          <p:cNvSpPr txBox="1"/>
          <p:nvPr/>
        </p:nvSpPr>
        <p:spPr>
          <a:xfrm>
            <a:off x="1548151" y="2317544"/>
            <a:ext cx="3849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كانَ </a:t>
            </a:r>
            <a:r>
              <a:rPr lang="ar-SA" sz="4000" dirty="0">
                <a:solidFill>
                  <a:srgbClr val="0000FF"/>
                </a:solidFill>
              </a:rPr>
              <a:t>الملعبُ</a:t>
            </a:r>
            <a:r>
              <a:rPr lang="ar-SA" sz="4000" dirty="0"/>
              <a:t> واسع</a:t>
            </a:r>
            <a:r>
              <a:rPr lang="ar-AE" sz="4000" dirty="0"/>
              <a:t>ً</a:t>
            </a:r>
            <a:r>
              <a:rPr lang="ar-SA" sz="4000" dirty="0">
                <a:solidFill>
                  <a:srgbClr val="FF0000"/>
                </a:solidFill>
              </a:rPr>
              <a:t>ا</a:t>
            </a:r>
            <a:r>
              <a:rPr lang="ar-SA" sz="4000" dirty="0"/>
              <a:t> .</a:t>
            </a:r>
            <a:endParaRPr lang="en-US" sz="4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779354-036F-421F-A0F1-2D97CC981EE7}"/>
              </a:ext>
            </a:extLst>
          </p:cNvPr>
          <p:cNvSpPr txBox="1"/>
          <p:nvPr/>
        </p:nvSpPr>
        <p:spPr>
          <a:xfrm>
            <a:off x="1742338" y="3233294"/>
            <a:ext cx="43536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dirty="0"/>
              <a:t>أصبجت</a:t>
            </a:r>
            <a:r>
              <a:rPr lang="ar-SA" sz="4000" dirty="0"/>
              <a:t> </a:t>
            </a:r>
            <a:r>
              <a:rPr lang="ar-SA" sz="4000" dirty="0">
                <a:solidFill>
                  <a:srgbClr val="0000FF"/>
                </a:solidFill>
              </a:rPr>
              <a:t>البنتُ</a:t>
            </a:r>
            <a:r>
              <a:rPr lang="ar-SA" sz="4000" dirty="0"/>
              <a:t> مهذب</a:t>
            </a:r>
            <a:r>
              <a:rPr lang="ar-SA" sz="4000" dirty="0">
                <a:solidFill>
                  <a:srgbClr val="FF0000"/>
                </a:solidFill>
              </a:rPr>
              <a:t>ةً </a:t>
            </a:r>
            <a:r>
              <a:rPr lang="ar-SA" sz="4000" dirty="0"/>
              <a:t>.</a:t>
            </a:r>
            <a:endParaRPr 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7E3185-2282-443D-8436-3091BADD0B65}"/>
              </a:ext>
            </a:extLst>
          </p:cNvPr>
          <p:cNvSpPr txBox="1"/>
          <p:nvPr/>
        </p:nvSpPr>
        <p:spPr>
          <a:xfrm>
            <a:off x="1742338" y="3989447"/>
            <a:ext cx="3913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dirty="0"/>
              <a:t>أمسى</a:t>
            </a:r>
            <a:r>
              <a:rPr lang="ar-SA" sz="4000" dirty="0"/>
              <a:t> </a:t>
            </a:r>
            <a:r>
              <a:rPr lang="ar-SA" sz="4000" dirty="0">
                <a:solidFill>
                  <a:srgbClr val="0000FF"/>
                </a:solidFill>
              </a:rPr>
              <a:t>الولدُ</a:t>
            </a:r>
            <a:r>
              <a:rPr lang="ar-SA" sz="4000" dirty="0"/>
              <a:t> نائم</a:t>
            </a:r>
            <a:r>
              <a:rPr lang="ar-AE" sz="4000" dirty="0"/>
              <a:t>ً</a:t>
            </a:r>
            <a:r>
              <a:rPr lang="ar-SA" sz="4000" dirty="0">
                <a:solidFill>
                  <a:srgbClr val="FF0000"/>
                </a:solidFill>
              </a:rPr>
              <a:t>ا.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3D6F08-E7B0-41BC-841E-F076E53FE001}"/>
              </a:ext>
            </a:extLst>
          </p:cNvPr>
          <p:cNvSpPr txBox="1"/>
          <p:nvPr/>
        </p:nvSpPr>
        <p:spPr>
          <a:xfrm>
            <a:off x="1346589" y="4751832"/>
            <a:ext cx="4689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كانَ </a:t>
            </a:r>
            <a:r>
              <a:rPr lang="ar-SA" sz="4000" dirty="0">
                <a:solidFill>
                  <a:srgbClr val="0000FF"/>
                </a:solidFill>
              </a:rPr>
              <a:t>العصفورُ</a:t>
            </a:r>
            <a:r>
              <a:rPr lang="ar-SA" sz="4000" dirty="0"/>
              <a:t> صغير</a:t>
            </a:r>
            <a:r>
              <a:rPr lang="ar-AE" sz="4000" dirty="0"/>
              <a:t>ً</a:t>
            </a:r>
            <a:r>
              <a:rPr lang="ar-SA" sz="4000" dirty="0">
                <a:solidFill>
                  <a:srgbClr val="FF0000"/>
                </a:solidFill>
              </a:rPr>
              <a:t>ا</a:t>
            </a:r>
            <a:r>
              <a:rPr lang="ar-SA" sz="4000" dirty="0"/>
              <a:t>. </a:t>
            </a:r>
            <a:endParaRPr lang="en-US" sz="4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6AD30C3-1103-4CE2-81DE-EC21CEDF1109}"/>
              </a:ext>
            </a:extLst>
          </p:cNvPr>
          <p:cNvSpPr txBox="1"/>
          <p:nvPr/>
        </p:nvSpPr>
        <p:spPr>
          <a:xfrm>
            <a:off x="1361339" y="5667583"/>
            <a:ext cx="4675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كانتْ </a:t>
            </a:r>
            <a:r>
              <a:rPr lang="ar-SA" sz="4000" dirty="0">
                <a:solidFill>
                  <a:srgbClr val="0000FF"/>
                </a:solidFill>
              </a:rPr>
              <a:t>الأسماكُ</a:t>
            </a:r>
            <a:r>
              <a:rPr lang="ar-SA" sz="4000" dirty="0"/>
              <a:t> ملون</a:t>
            </a:r>
            <a:r>
              <a:rPr lang="ar-SA" sz="4000" dirty="0">
                <a:solidFill>
                  <a:srgbClr val="FF0000"/>
                </a:solidFill>
              </a:rPr>
              <a:t>ةً </a:t>
            </a:r>
            <a:r>
              <a:rPr lang="ar-SA" sz="4000" dirty="0"/>
              <a:t>.</a:t>
            </a:r>
            <a:endParaRPr lang="en-US" sz="4000" dirty="0"/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1F13B0F9-8112-4954-A03D-4FA92D6A4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7673" y="-62768"/>
            <a:ext cx="952726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0"/>
              </a:spcBef>
              <a:buFontTx/>
              <a:buNone/>
            </a:pPr>
            <a:r>
              <a:rPr lang="ar-AE" altLang="en-US" sz="4800" b="1" dirty="0">
                <a:solidFill>
                  <a:srgbClr val="FF0000"/>
                </a:solidFill>
                <a:highlight>
                  <a:srgbClr val="FFFF0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نشاط 1:  (فكر..زاوج...شارك)</a:t>
            </a:r>
          </a:p>
          <a:p>
            <a:pPr rtl="0" eaLnBrk="1" hangingPunct="1">
              <a:spcBef>
                <a:spcPct val="0"/>
              </a:spcBef>
              <a:buFontTx/>
              <a:buNone/>
            </a:pPr>
            <a:r>
              <a:rPr lang="ar-SA" altLang="en-US" sz="48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ادخل كانَ على الجملة الاسمية وغير ما يلزم:</a:t>
            </a:r>
            <a:endParaRPr lang="en-US" altLang="en-US" sz="48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491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2">
            <a:extLst>
              <a:ext uri="{FF2B5EF4-FFF2-40B4-BE49-F238E27FC236}">
                <a16:creationId xmlns:a16="http://schemas.microsoft.com/office/drawing/2014/main" id="{7E603B7B-4DF1-48FF-B3F2-887020EA0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4456" y="37592"/>
            <a:ext cx="908526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66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نستنتج أن أركان جملة كان: </a:t>
            </a:r>
            <a:endParaRPr lang="en-US" altLang="en-US" sz="66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3795" name="Picture 3">
            <a:extLst>
              <a:ext uri="{FF2B5EF4-FFF2-40B4-BE49-F238E27FC236}">
                <a16:creationId xmlns:a16="http://schemas.microsoft.com/office/drawing/2014/main" id="{2DC913D9-5BB4-4565-9838-76D44B215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70"/>
          <a:stretch>
            <a:fillRect/>
          </a:stretch>
        </p:blipFill>
        <p:spPr bwMode="auto">
          <a:xfrm>
            <a:off x="9628188" y="0"/>
            <a:ext cx="2563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AF9E4B-D80E-4CB7-BE01-790D0A445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27" y="501076"/>
            <a:ext cx="1469263" cy="28531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F5FF3A-CE28-44D2-84BE-42EBDF1BE3CC}"/>
              </a:ext>
            </a:extLst>
          </p:cNvPr>
          <p:cNvSpPr txBox="1"/>
          <p:nvPr/>
        </p:nvSpPr>
        <p:spPr>
          <a:xfrm>
            <a:off x="3202487" y="1900542"/>
            <a:ext cx="51330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5400" dirty="0"/>
              <a:t>كانَ</a:t>
            </a:r>
            <a:endParaRPr lang="en-US" sz="5400" dirty="0"/>
          </a:p>
        </p:txBody>
      </p:sp>
      <p:cxnSp>
        <p:nvCxnSpPr>
          <p:cNvPr id="10" name="Straight Connector 2">
            <a:extLst>
              <a:ext uri="{FF2B5EF4-FFF2-40B4-BE49-F238E27FC236}">
                <a16:creationId xmlns:a16="http://schemas.microsoft.com/office/drawing/2014/main" id="{1A108EB6-E389-4A54-9A40-195FE01F5F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504535" y="3341705"/>
            <a:ext cx="41767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4">
            <a:extLst>
              <a:ext uri="{FF2B5EF4-FFF2-40B4-BE49-F238E27FC236}">
                <a16:creationId xmlns:a16="http://schemas.microsoft.com/office/drawing/2014/main" id="{8AF542FF-1CE2-43FA-AC2B-AEDAB4514B1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681247" y="3341706"/>
            <a:ext cx="0" cy="7207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6">
            <a:extLst>
              <a:ext uri="{FF2B5EF4-FFF2-40B4-BE49-F238E27FC236}">
                <a16:creationId xmlns:a16="http://schemas.microsoft.com/office/drawing/2014/main" id="{7E77EA14-81CE-40A2-81B8-2D82FBAE66D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504535" y="3341706"/>
            <a:ext cx="0" cy="7207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9">
            <a:extLst>
              <a:ext uri="{FF2B5EF4-FFF2-40B4-BE49-F238E27FC236}">
                <a16:creationId xmlns:a16="http://schemas.microsoft.com/office/drawing/2014/main" id="{D3363CF2-BB27-4B77-ABEA-3DDB6139E47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592097" y="2833705"/>
            <a:ext cx="0" cy="508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2">
            <a:extLst>
              <a:ext uri="{FF2B5EF4-FFF2-40B4-BE49-F238E27FC236}">
                <a16:creationId xmlns:a16="http://schemas.microsoft.com/office/drawing/2014/main" id="{A09D912D-3017-4742-A759-53AC197BA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7219" y="3918545"/>
            <a:ext cx="38440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8000" b="1" dirty="0">
                <a:solidFill>
                  <a:srgbClr val="0000FF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اسم</a:t>
            </a:r>
            <a:r>
              <a:rPr lang="ar-SA" altLang="en-US" sz="80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مرفوع</a:t>
            </a:r>
            <a:endParaRPr lang="en-US" altLang="en-US" sz="80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TextBox 2">
            <a:extLst>
              <a:ext uri="{FF2B5EF4-FFF2-40B4-BE49-F238E27FC236}">
                <a16:creationId xmlns:a16="http://schemas.microsoft.com/office/drawing/2014/main" id="{29A6FB6A-2AFE-4129-A422-B99D026B2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926" y="3977550"/>
            <a:ext cx="395056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8000" b="1" dirty="0">
                <a:solidFill>
                  <a:srgbClr val="0000FF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خبر</a:t>
            </a:r>
            <a:r>
              <a:rPr lang="ar-SA" altLang="en-US" sz="80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منصوب </a:t>
            </a:r>
            <a:endParaRPr lang="en-US" altLang="en-US" sz="80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162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2">
            <a:extLst>
              <a:ext uri="{FF2B5EF4-FFF2-40B4-BE49-F238E27FC236}">
                <a16:creationId xmlns:a16="http://schemas.microsoft.com/office/drawing/2014/main" id="{7E603B7B-4DF1-48FF-B3F2-887020EA0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4456" y="0"/>
            <a:ext cx="908526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80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حدد اسم كانَ وخبرها :</a:t>
            </a:r>
            <a:endParaRPr lang="en-US" altLang="en-US" sz="80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3795" name="Picture 3">
            <a:extLst>
              <a:ext uri="{FF2B5EF4-FFF2-40B4-BE49-F238E27FC236}">
                <a16:creationId xmlns:a16="http://schemas.microsoft.com/office/drawing/2014/main" id="{2DC913D9-5BB4-4565-9838-76D44B215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70"/>
          <a:stretch>
            <a:fillRect/>
          </a:stretch>
        </p:blipFill>
        <p:spPr bwMode="auto">
          <a:xfrm>
            <a:off x="9628188" y="0"/>
            <a:ext cx="2563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AF9E4B-D80E-4CB7-BE01-790D0A445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27" y="501076"/>
            <a:ext cx="1469263" cy="28531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F5FF3A-CE28-44D2-84BE-42EBDF1BE3CC}"/>
              </a:ext>
            </a:extLst>
          </p:cNvPr>
          <p:cNvSpPr txBox="1"/>
          <p:nvPr/>
        </p:nvSpPr>
        <p:spPr>
          <a:xfrm>
            <a:off x="3322137" y="1137061"/>
            <a:ext cx="51330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5400" dirty="0"/>
              <a:t>كانَ</a:t>
            </a:r>
            <a:endParaRPr lang="en-US" sz="5400" dirty="0"/>
          </a:p>
        </p:txBody>
      </p:sp>
      <p:cxnSp>
        <p:nvCxnSpPr>
          <p:cNvPr id="10" name="Straight Connector 2">
            <a:extLst>
              <a:ext uri="{FF2B5EF4-FFF2-40B4-BE49-F238E27FC236}">
                <a16:creationId xmlns:a16="http://schemas.microsoft.com/office/drawing/2014/main" id="{1A108EB6-E389-4A54-9A40-195FE01F5F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47117" y="2431506"/>
            <a:ext cx="41767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4">
            <a:extLst>
              <a:ext uri="{FF2B5EF4-FFF2-40B4-BE49-F238E27FC236}">
                <a16:creationId xmlns:a16="http://schemas.microsoft.com/office/drawing/2014/main" id="{8AF542FF-1CE2-43FA-AC2B-AEDAB4514B1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91670" y="2431506"/>
            <a:ext cx="0" cy="7207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6">
            <a:extLst>
              <a:ext uri="{FF2B5EF4-FFF2-40B4-BE49-F238E27FC236}">
                <a16:creationId xmlns:a16="http://schemas.microsoft.com/office/drawing/2014/main" id="{7E77EA14-81CE-40A2-81B8-2D82FBAE66D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47117" y="2431506"/>
            <a:ext cx="0" cy="7207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9">
            <a:extLst>
              <a:ext uri="{FF2B5EF4-FFF2-40B4-BE49-F238E27FC236}">
                <a16:creationId xmlns:a16="http://schemas.microsoft.com/office/drawing/2014/main" id="{D3363CF2-BB27-4B77-ABEA-3DDB6139E47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935473" y="1910960"/>
            <a:ext cx="0" cy="508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2">
            <a:extLst>
              <a:ext uri="{FF2B5EF4-FFF2-40B4-BE49-F238E27FC236}">
                <a16:creationId xmlns:a16="http://schemas.microsoft.com/office/drawing/2014/main" id="{A09D912D-3017-4742-A759-53AC197BA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659" y="2939337"/>
            <a:ext cx="916983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4800" b="1" u="sng" dirty="0">
                <a:solidFill>
                  <a:srgbClr val="0000FF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اسم مرفوع</a:t>
            </a:r>
            <a:endParaRPr lang="en-US" altLang="en-US" sz="4800" b="1" u="sng" dirty="0">
              <a:solidFill>
                <a:srgbClr val="0000FF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TextBox 2">
            <a:extLst>
              <a:ext uri="{FF2B5EF4-FFF2-40B4-BE49-F238E27FC236}">
                <a16:creationId xmlns:a16="http://schemas.microsoft.com/office/drawing/2014/main" id="{29A6FB6A-2AFE-4129-A422-B99D026B2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23113" y="2977837"/>
            <a:ext cx="90852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4800" b="1" u="sng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خبر منصوب </a:t>
            </a:r>
            <a:endParaRPr lang="en-US" altLang="en-US" sz="4800" b="1" u="sng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299C73-0A04-487D-8843-BD4E29F9850D}"/>
              </a:ext>
            </a:extLst>
          </p:cNvPr>
          <p:cNvSpPr txBox="1"/>
          <p:nvPr/>
        </p:nvSpPr>
        <p:spPr>
          <a:xfrm>
            <a:off x="6067209" y="4183209"/>
            <a:ext cx="3913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1- كانَ الولدُ نائمً</a:t>
            </a:r>
            <a:r>
              <a:rPr lang="ar-SA" sz="4000" dirty="0">
                <a:solidFill>
                  <a:srgbClr val="FF0000"/>
                </a:solidFill>
              </a:rPr>
              <a:t>ا.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FA9AE-C69F-48BF-9169-E14F87735336}"/>
              </a:ext>
            </a:extLst>
          </p:cNvPr>
          <p:cNvSpPr txBox="1"/>
          <p:nvPr/>
        </p:nvSpPr>
        <p:spPr>
          <a:xfrm>
            <a:off x="5031114" y="5071697"/>
            <a:ext cx="4689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2- كانَ العصفورُ صغيرً</a:t>
            </a:r>
            <a:r>
              <a:rPr lang="ar-SA" sz="4000" dirty="0">
                <a:solidFill>
                  <a:srgbClr val="FF0000"/>
                </a:solidFill>
              </a:rPr>
              <a:t>ا</a:t>
            </a:r>
            <a:r>
              <a:rPr lang="ar-SA" sz="4000" dirty="0"/>
              <a:t>. </a:t>
            </a:r>
            <a:endParaRPr lang="en-US" sz="4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526832-815A-4002-88B5-4CEB00BE726D}"/>
              </a:ext>
            </a:extLst>
          </p:cNvPr>
          <p:cNvSpPr txBox="1"/>
          <p:nvPr/>
        </p:nvSpPr>
        <p:spPr>
          <a:xfrm>
            <a:off x="5305210" y="5946751"/>
            <a:ext cx="4675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3- كانتْ الأسماكُ ملون</a:t>
            </a:r>
            <a:r>
              <a:rPr lang="ar-SA" sz="4000" dirty="0">
                <a:solidFill>
                  <a:srgbClr val="FF0000"/>
                </a:solidFill>
              </a:rPr>
              <a:t>ةً </a:t>
            </a:r>
            <a:r>
              <a:rPr lang="ar-SA" sz="4000" dirty="0"/>
              <a:t>.</a:t>
            </a:r>
            <a:endParaRPr lang="en-US" sz="400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11D5D40-48F0-4394-A574-09F6DFD64D12}"/>
              </a:ext>
            </a:extLst>
          </p:cNvPr>
          <p:cNvCxnSpPr/>
          <p:nvPr/>
        </p:nvCxnSpPr>
        <p:spPr>
          <a:xfrm flipH="1">
            <a:off x="7387313" y="4891095"/>
            <a:ext cx="107903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EF2F6D1-9859-4B7E-8914-7C80785AA98A}"/>
              </a:ext>
            </a:extLst>
          </p:cNvPr>
          <p:cNvCxnSpPr>
            <a:cxnSpLocks/>
          </p:cNvCxnSpPr>
          <p:nvPr/>
        </p:nvCxnSpPr>
        <p:spPr>
          <a:xfrm flipH="1">
            <a:off x="6493790" y="4891095"/>
            <a:ext cx="66642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6528D6B-D411-4B38-8733-94836D36A73C}"/>
              </a:ext>
            </a:extLst>
          </p:cNvPr>
          <p:cNvCxnSpPr/>
          <p:nvPr/>
        </p:nvCxnSpPr>
        <p:spPr>
          <a:xfrm flipH="1">
            <a:off x="7103313" y="5779583"/>
            <a:ext cx="107903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001376F-FDE9-4B54-A679-B242047BCDAA}"/>
              </a:ext>
            </a:extLst>
          </p:cNvPr>
          <p:cNvCxnSpPr>
            <a:cxnSpLocks/>
          </p:cNvCxnSpPr>
          <p:nvPr/>
        </p:nvCxnSpPr>
        <p:spPr>
          <a:xfrm flipH="1">
            <a:off x="5305210" y="5739634"/>
            <a:ext cx="129669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0A8A80B-B99E-432B-9249-635B4986D12C}"/>
              </a:ext>
            </a:extLst>
          </p:cNvPr>
          <p:cNvCxnSpPr/>
          <p:nvPr/>
        </p:nvCxnSpPr>
        <p:spPr>
          <a:xfrm flipH="1">
            <a:off x="6944797" y="6604274"/>
            <a:ext cx="107903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472D839-BCB6-47F1-BAD1-C1EDB6D68AD8}"/>
              </a:ext>
            </a:extLst>
          </p:cNvPr>
          <p:cNvCxnSpPr>
            <a:cxnSpLocks/>
          </p:cNvCxnSpPr>
          <p:nvPr/>
        </p:nvCxnSpPr>
        <p:spPr>
          <a:xfrm flipH="1">
            <a:off x="5447654" y="6604274"/>
            <a:ext cx="129669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26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22FACF6-F8BA-4133-8CFF-A49236558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6E7952-178D-498B-A523-A7EA7F12D51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Thought Bubble: Cloud 117">
            <a:extLst>
              <a:ext uri="{FF2B5EF4-FFF2-40B4-BE49-F238E27FC236}">
                <a16:creationId xmlns:a16="http://schemas.microsoft.com/office/drawing/2014/main" id="{45625CDE-1A31-4BAC-8607-3425E4B18409}"/>
              </a:ext>
            </a:extLst>
          </p:cNvPr>
          <p:cNvSpPr/>
          <p:nvPr/>
        </p:nvSpPr>
        <p:spPr>
          <a:xfrm>
            <a:off x="7381184" y="275320"/>
            <a:ext cx="4676905" cy="1589623"/>
          </a:xfrm>
          <a:prstGeom prst="cloudCallou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63" rtl="1"/>
            <a:r>
              <a:rPr lang="ar-AE" sz="44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الهوية الوطنية: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A0B941-4B5C-420E-A53E-294FAE799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93"/>
            <a:ext cx="7381184" cy="3398607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636F2B38-E10A-4F5D-BC65-FE9FE824623A}"/>
              </a:ext>
            </a:extLst>
          </p:cNvPr>
          <p:cNvSpPr/>
          <p:nvPr/>
        </p:nvSpPr>
        <p:spPr>
          <a:xfrm>
            <a:off x="126590" y="4335219"/>
            <a:ext cx="11753289" cy="1114911"/>
          </a:xfrm>
          <a:prstGeom prst="rect">
            <a:avLst/>
          </a:prstGeom>
          <a:pattFill prst="pct10">
            <a:fgClr>
              <a:srgbClr val="B89618"/>
            </a:fgClr>
            <a:bgClr>
              <a:schemeClr val="bg1"/>
            </a:bgClr>
          </a:pattFill>
          <a:ln>
            <a:noFill/>
          </a:ln>
          <a:effectLst/>
          <a:scene3d>
            <a:camera prst="orthographicFront">
              <a:rot lat="0" lon="0" rev="0"/>
            </a:camera>
            <a:lightRig rig="glow" dir="tl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914363" rtl="1"/>
            <a:r>
              <a:rPr lang="ar-AE" sz="3600" dirty="0">
                <a:solidFill>
                  <a:schemeClr val="tx1"/>
                </a:solidFill>
                <a:latin typeface="Calibri"/>
              </a:rPr>
              <a:t>عبر عن حبك لدولة الإمارات العربية بجمل تحتوي على أفعال ناسخة</a:t>
            </a:r>
            <a:r>
              <a:rPr lang="ar-AE" sz="2800" dirty="0">
                <a:solidFill>
                  <a:schemeClr val="tx1"/>
                </a:solidFill>
                <a:latin typeface="Calibri"/>
              </a:rPr>
              <a:t>..............</a:t>
            </a:r>
            <a:endParaRPr lang="en-US" sz="3600" dirty="0">
              <a:solidFill>
                <a:schemeClr val="tx1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05849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 animBg="1"/>
      <p:bldP spid="9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2">
            <a:extLst>
              <a:ext uri="{FF2B5EF4-FFF2-40B4-BE49-F238E27FC236}">
                <a16:creationId xmlns:a16="http://schemas.microsoft.com/office/drawing/2014/main" id="{7E603B7B-4DF1-48FF-B3F2-887020EA0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4456" y="37592"/>
            <a:ext cx="908526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ar-SA" altLang="en-US" sz="80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كيف نعرب جملة كانَ ؟</a:t>
            </a:r>
            <a:endParaRPr lang="en-US" altLang="en-US" sz="80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3795" name="Picture 3">
            <a:extLst>
              <a:ext uri="{FF2B5EF4-FFF2-40B4-BE49-F238E27FC236}">
                <a16:creationId xmlns:a16="http://schemas.microsoft.com/office/drawing/2014/main" id="{2DC913D9-5BB4-4565-9838-76D44B215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70"/>
          <a:stretch>
            <a:fillRect/>
          </a:stretch>
        </p:blipFill>
        <p:spPr bwMode="auto">
          <a:xfrm>
            <a:off x="9628188" y="0"/>
            <a:ext cx="2563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AF9E4B-D80E-4CB7-BE01-790D0A445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27" y="501076"/>
            <a:ext cx="1469263" cy="28531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F5FF3A-CE28-44D2-84BE-42EBDF1BE3CC}"/>
              </a:ext>
            </a:extLst>
          </p:cNvPr>
          <p:cNvSpPr txBox="1"/>
          <p:nvPr/>
        </p:nvSpPr>
        <p:spPr>
          <a:xfrm>
            <a:off x="3809718" y="1822146"/>
            <a:ext cx="51330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5400" dirty="0"/>
              <a:t>كانَ الملعبُ واسع</a:t>
            </a:r>
            <a:r>
              <a:rPr lang="ar-AE" sz="5400" dirty="0"/>
              <a:t>ً</a:t>
            </a:r>
            <a:r>
              <a:rPr lang="ar-SA" sz="5400" dirty="0">
                <a:solidFill>
                  <a:srgbClr val="FF0000"/>
                </a:solidFill>
              </a:rPr>
              <a:t>ا</a:t>
            </a:r>
            <a:r>
              <a:rPr lang="ar-SA" sz="5400" dirty="0"/>
              <a:t> .</a:t>
            </a:r>
            <a:endParaRPr lang="en-US" sz="5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E95B57-CFA1-401E-B6AB-B95231A8A7DC}"/>
              </a:ext>
            </a:extLst>
          </p:cNvPr>
          <p:cNvSpPr txBox="1"/>
          <p:nvPr/>
        </p:nvSpPr>
        <p:spPr>
          <a:xfrm>
            <a:off x="324464" y="3429000"/>
            <a:ext cx="90852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5400" dirty="0">
                <a:solidFill>
                  <a:srgbClr val="0000FF"/>
                </a:solidFill>
              </a:rPr>
              <a:t>كانَ </a:t>
            </a:r>
            <a:r>
              <a:rPr lang="ar-SA" sz="5400" dirty="0"/>
              <a:t>: فعل ماضٍ ناقص مبني على الفتح .</a:t>
            </a:r>
            <a:endParaRPr lang="en-US" sz="5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7A8E5B-4AF8-4894-BAEB-B1D89B5ECDBA}"/>
              </a:ext>
            </a:extLst>
          </p:cNvPr>
          <p:cNvSpPr txBox="1"/>
          <p:nvPr/>
        </p:nvSpPr>
        <p:spPr>
          <a:xfrm>
            <a:off x="0" y="4651070"/>
            <a:ext cx="9483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800" dirty="0">
                <a:solidFill>
                  <a:srgbClr val="0000FF"/>
                </a:solidFill>
              </a:rPr>
              <a:t>الملعبُ</a:t>
            </a:r>
            <a:r>
              <a:rPr lang="ar-SA" sz="4800" dirty="0"/>
              <a:t> : اسم كانَ مرفوع وعلامة رفعه الضمة.</a:t>
            </a:r>
            <a:endParaRPr lang="en-US" sz="4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4A9CCA-A69F-43B9-9E1E-81BBEBEFE08B}"/>
              </a:ext>
            </a:extLst>
          </p:cNvPr>
          <p:cNvSpPr txBox="1"/>
          <p:nvPr/>
        </p:nvSpPr>
        <p:spPr>
          <a:xfrm>
            <a:off x="156754" y="5650960"/>
            <a:ext cx="9326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dirty="0">
                <a:solidFill>
                  <a:srgbClr val="0000FF"/>
                </a:solidFill>
              </a:rPr>
              <a:t>واسعاً </a:t>
            </a:r>
            <a:r>
              <a:rPr lang="ar-SA" sz="4000" dirty="0"/>
              <a:t>: خبر كانَ منصوب وعلامة نصبه الفتحة 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520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6">
            <a:extLst>
              <a:ext uri="{FF2B5EF4-FFF2-40B4-BE49-F238E27FC236}">
                <a16:creationId xmlns:a16="http://schemas.microsoft.com/office/drawing/2014/main" id="{4EA302B9-7C85-4EEF-8FFA-23643895D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3097" y="123800"/>
            <a:ext cx="5873830" cy="707886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أعرب الجمل التالية وفق النمط  :</a:t>
            </a:r>
            <a:endParaRPr lang="en-US" altLang="en-US" sz="18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44">
            <a:extLst>
              <a:ext uri="{FF2B5EF4-FFF2-40B4-BE49-F238E27FC236}">
                <a16:creationId xmlns:a16="http://schemas.microsoft.com/office/drawing/2014/main" id="{C52308AC-9438-4D45-BB6B-2C3E943276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932" y="896579"/>
            <a:ext cx="88179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كانَ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الماءُ ساخن</a:t>
            </a: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اً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144">
            <a:extLst>
              <a:ext uri="{FF2B5EF4-FFF2-40B4-BE49-F238E27FC236}">
                <a16:creationId xmlns:a16="http://schemas.microsoft.com/office/drawing/2014/main" id="{E317540A-ECCF-4EE1-975A-712B9D55A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2255" y="4554319"/>
            <a:ext cx="88179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كانَتْ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الشجرةُ مثمر</a:t>
            </a:r>
            <a:r>
              <a:rPr lang="ar-SA" alt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ةً </a:t>
            </a:r>
            <a:r>
              <a:rPr lang="ar-SA" altLang="en-US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44">
            <a:extLst>
              <a:ext uri="{FF2B5EF4-FFF2-40B4-BE49-F238E27FC236}">
                <a16:creationId xmlns:a16="http://schemas.microsoft.com/office/drawing/2014/main" id="{AD621419-A214-42E9-9401-6366305CD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8898" y="5549260"/>
            <a:ext cx="539568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algn="r" rtl="1" latinLnBrk="1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algn="r" rtl="1" latinLnBrk="1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algn="r" rtl="1" latinLnBrk="1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algn="r" rtl="1" latinLnBrk="1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algn="r" rtl="1" latinLnBrk="1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algn="r" rtl="1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rtl="0" latinLnBrk="0">
              <a:spcBef>
                <a:spcPct val="0"/>
              </a:spcBef>
              <a:buFontTx/>
              <a:buNone/>
              <a:defRPr/>
            </a:pPr>
            <a:r>
              <a:rPr lang="ar-SA" altLang="zh-CN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 كانَ </a:t>
            </a: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الشارعُ مزدحمً</a:t>
            </a:r>
            <a:r>
              <a:rPr lang="ar-SA" altLang="zh-CN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</a:t>
            </a:r>
            <a:r>
              <a:rPr lang="ar-SA" altLang="zh-CN" sz="4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en-US" alt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CEBA461-5DAC-4948-8969-A66CE9749C77}"/>
              </a:ext>
            </a:extLst>
          </p:cNvPr>
          <p:cNvSpPr txBox="1"/>
          <p:nvPr/>
        </p:nvSpPr>
        <p:spPr>
          <a:xfrm>
            <a:off x="0" y="1664679"/>
            <a:ext cx="90852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dirty="0"/>
              <a:t>كانَ : فعل ماضٍ ناقص مبني على الفتح .</a:t>
            </a:r>
            <a:endParaRPr lang="en-US" sz="4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03C9A1-86E7-4DA4-A279-6E40B04EBBE9}"/>
              </a:ext>
            </a:extLst>
          </p:cNvPr>
          <p:cNvSpPr txBox="1"/>
          <p:nvPr/>
        </p:nvSpPr>
        <p:spPr>
          <a:xfrm>
            <a:off x="-552937" y="2721114"/>
            <a:ext cx="10191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/>
              <a:t>الماءُ : اسم كانَ مرفوع وعلامة رفعه الضمة .</a:t>
            </a:r>
            <a:endParaRPr lang="en-US" sz="4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7F88773-72D9-43E8-BAD5-192DDD85767C}"/>
              </a:ext>
            </a:extLst>
          </p:cNvPr>
          <p:cNvSpPr txBox="1"/>
          <p:nvPr/>
        </p:nvSpPr>
        <p:spPr>
          <a:xfrm>
            <a:off x="-764209" y="3744044"/>
            <a:ext cx="10191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dirty="0"/>
              <a:t>ساخناً</a:t>
            </a:r>
            <a:r>
              <a:rPr lang="ar-SA" sz="3600" dirty="0">
                <a:solidFill>
                  <a:srgbClr val="FF0000"/>
                </a:solidFill>
              </a:rPr>
              <a:t> </a:t>
            </a:r>
            <a:r>
              <a:rPr lang="ar-SA" sz="3600" dirty="0"/>
              <a:t>: خبر كانَ منصوب وعلامة نصبه تنوين الفتح .</a:t>
            </a:r>
            <a:endParaRPr lang="en-US" sz="3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B9F8C-2B40-B7D8-F91F-C6F619C60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59" b="91216" l="8527" r="89147">
                        <a14:foregroundMark x1="26357" y1="38851" x2="26357" y2="38851"/>
                        <a14:foregroundMark x1="13178" y1="31081" x2="13178" y2="31081"/>
                        <a14:foregroundMark x1="69767" y1="42905" x2="69767" y2="42905"/>
                        <a14:foregroundMark x1="69767" y1="41216" x2="69767" y2="41216"/>
                        <a14:foregroundMark x1="70543" y1="9797" x2="70543" y2="9797"/>
                        <a14:foregroundMark x1="59690" y1="12838" x2="59690" y2="12838"/>
                        <a14:foregroundMark x1="61240" y1="17568" x2="61240" y2="17568"/>
                        <a14:foregroundMark x1="69767" y1="36149" x2="69767" y2="36149"/>
                        <a14:foregroundMark x1="76744" y1="89865" x2="76744" y2="89865"/>
                        <a14:foregroundMark x1="61240" y1="89865" x2="61240" y2="89865"/>
                        <a14:foregroundMark x1="41085" y1="89865" x2="41085" y2="89865"/>
                        <a14:foregroundMark x1="49612" y1="89865" x2="49612" y2="89865"/>
                        <a14:foregroundMark x1="54264" y1="89865" x2="61240" y2="89865"/>
                        <a14:foregroundMark x1="62791" y1="89865" x2="48837" y2="89865"/>
                        <a14:foregroundMark x1="32558" y1="90541" x2="32558" y2="90541"/>
                        <a14:foregroundMark x1="32558" y1="90541" x2="33333" y2="90541"/>
                        <a14:foregroundMark x1="27132" y1="90541" x2="24031" y2="90541"/>
                        <a14:foregroundMark x1="82946" y1="89865" x2="85271" y2="91216"/>
                        <a14:foregroundMark x1="37984" y1="43243" x2="37984" y2="43243"/>
                        <a14:backgroundMark x1="15504" y1="22297" x2="15504" y2="22297"/>
                        <a14:backgroundMark x1="17829" y1="44257" x2="17829" y2="44257"/>
                        <a14:backgroundMark x1="18605" y1="39189" x2="18605" y2="39189"/>
                        <a14:backgroundMark x1="19380" y1="34459" x2="19380" y2="34459"/>
                        <a14:backgroundMark x1="11628" y1="31757" x2="11628" y2="31757"/>
                        <a14:backgroundMark x1="10853" y1="31081" x2="10853" y2="31081"/>
                        <a14:backgroundMark x1="13178" y1="31081" x2="13178" y2="31081"/>
                        <a14:backgroundMark x1="31008" y1="40541" x2="31008" y2="40541"/>
                        <a14:backgroundMark x1="26357" y1="39189" x2="26357" y2="39189"/>
                        <a14:backgroundMark x1="51938" y1="50000" x2="50388" y2="50338"/>
                        <a14:backgroundMark x1="46512" y1="49324" x2="46512" y2="49324"/>
                        <a14:backgroundMark x1="46512" y1="48311" x2="46512" y2="48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939" y="35453"/>
            <a:ext cx="3527061" cy="542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3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2" grpId="0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401AB-14BB-3CB1-6B8A-31C031D0D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7392" y="153091"/>
            <a:ext cx="5125277" cy="8408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ar-AE" dirty="0"/>
              <a:t>أجب عن النشاط الجماعي :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9C99BC-44F1-6B9C-974E-092C0CF4C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585" y="1200219"/>
            <a:ext cx="3486637" cy="55046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3FDE10-2161-A02C-F0BC-C32D96BD0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866" y="1200219"/>
            <a:ext cx="3534268" cy="55046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5AA34A-F5C6-E385-EF8C-5D070A11C6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36" y="1200220"/>
            <a:ext cx="3610479" cy="55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694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427E5B3-4E3D-E527-7700-B583D9B7B4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757288"/>
              </p:ext>
            </p:extLst>
          </p:nvPr>
        </p:nvGraphicFramePr>
        <p:xfrm>
          <a:off x="1899477" y="1203960"/>
          <a:ext cx="9020313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317">
                  <a:extLst>
                    <a:ext uri="{9D8B030D-6E8A-4147-A177-3AD203B41FA5}">
                      <a16:colId xmlns:a16="http://schemas.microsoft.com/office/drawing/2014/main" val="3708551126"/>
                    </a:ext>
                  </a:extLst>
                </a:gridCol>
                <a:gridCol w="1161856">
                  <a:extLst>
                    <a:ext uri="{9D8B030D-6E8A-4147-A177-3AD203B41FA5}">
                      <a16:colId xmlns:a16="http://schemas.microsoft.com/office/drawing/2014/main" val="1860311137"/>
                    </a:ext>
                  </a:extLst>
                </a:gridCol>
                <a:gridCol w="1529531">
                  <a:extLst>
                    <a:ext uri="{9D8B030D-6E8A-4147-A177-3AD203B41FA5}">
                      <a16:colId xmlns:a16="http://schemas.microsoft.com/office/drawing/2014/main" val="2251353047"/>
                    </a:ext>
                  </a:extLst>
                </a:gridCol>
                <a:gridCol w="1426582">
                  <a:extLst>
                    <a:ext uri="{9D8B030D-6E8A-4147-A177-3AD203B41FA5}">
                      <a16:colId xmlns:a16="http://schemas.microsoft.com/office/drawing/2014/main" val="3758502375"/>
                    </a:ext>
                  </a:extLst>
                </a:gridCol>
                <a:gridCol w="3613027">
                  <a:extLst>
                    <a:ext uri="{9D8B030D-6E8A-4147-A177-3AD203B41FA5}">
                      <a16:colId xmlns:a16="http://schemas.microsoft.com/office/drawing/2014/main" val="4576111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ar-AE" sz="3600" dirty="0"/>
                        <a:t>*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**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***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****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التقييم</a:t>
                      </a:r>
                      <a:endParaRPr 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1502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الانتهاء في الوقت المحدد</a:t>
                      </a:r>
                      <a:endParaRPr 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70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صحة الإجابات</a:t>
                      </a:r>
                      <a:endParaRPr 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9545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العمل الجماعي</a:t>
                      </a:r>
                      <a:endParaRPr 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744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AE" sz="3600" dirty="0"/>
                        <a:t>الأمانة في حل الإجابة</a:t>
                      </a:r>
                      <a:endParaRPr 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011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8516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ChangeArrowheads="1"/>
          </p:cNvSpPr>
          <p:nvPr/>
        </p:nvSpPr>
        <p:spPr bwMode="auto">
          <a:xfrm>
            <a:off x="1600200" y="3733800"/>
            <a:ext cx="6324600" cy="914400"/>
          </a:xfrm>
          <a:prstGeom prst="flowChartPreparation">
            <a:avLst/>
          </a:prstGeom>
          <a:solidFill>
            <a:srgbClr val="FF00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147" name="Picture 3" descr="صورة1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1752600" y="3733800"/>
            <a:ext cx="6172200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1600200" y="5867400"/>
            <a:ext cx="6172200" cy="914400"/>
          </a:xfrm>
          <a:prstGeom prst="flowChartPreparation">
            <a:avLst/>
          </a:prstGeom>
          <a:solidFill>
            <a:srgbClr val="FF00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638800" y="304801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chemeClr val="bg1"/>
              </a:solidFill>
              <a:latin typeface="Webdings" panose="05030102010509060703" pitchFamily="18" charset="2"/>
            </a:endParaRPr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flipH="1">
            <a:off x="61563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133600" y="3886200"/>
            <a:ext cx="5029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  <a:defRPr/>
            </a:pPr>
            <a:r>
              <a:rPr lang="ar-AE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أ- الفعل و الفاعل</a:t>
            </a:r>
            <a:endParaRPr lang="en-US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6153" name="New Question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5400" y="6629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2438401" y="1417564"/>
            <a:ext cx="4987636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</a:pPr>
            <a:r>
              <a:rPr lang="ar-AE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1- ركنا الجملة الاسمية هما:</a:t>
            </a:r>
            <a:endParaRPr lang="en-US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8229600" y="214947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8255000" y="6172201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83058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15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8305800" y="2454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14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8305800" y="2759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13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8305800" y="3063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12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8305800" y="3368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11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8305800" y="36734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10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8305800" y="3978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9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8305800" y="4283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8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8305800" y="4587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7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8305800" y="4892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6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8305800" y="51974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8305800" y="5502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4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8305800" y="5807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3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0" name="Text Box 26"/>
          <p:cNvSpPr txBox="1">
            <a:spLocks noChangeArrowheads="1"/>
          </p:cNvSpPr>
          <p:nvPr/>
        </p:nvSpPr>
        <p:spPr bwMode="auto">
          <a:xfrm>
            <a:off x="8305800" y="6111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2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8305800" y="6416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91440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$1 Million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9144000" y="24701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$500,000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4" name="Text Box 30"/>
          <p:cNvSpPr txBox="1">
            <a:spLocks noChangeArrowheads="1"/>
          </p:cNvSpPr>
          <p:nvPr/>
        </p:nvSpPr>
        <p:spPr bwMode="auto">
          <a:xfrm>
            <a:off x="9144000" y="2774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$250,000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5" name="Text Box 31"/>
          <p:cNvSpPr txBox="1">
            <a:spLocks noChangeArrowheads="1"/>
          </p:cNvSpPr>
          <p:nvPr/>
        </p:nvSpPr>
        <p:spPr bwMode="auto">
          <a:xfrm>
            <a:off x="9144000" y="30797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$125,000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9144000" y="3384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$64,000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7" name="Text Box 33"/>
          <p:cNvSpPr txBox="1">
            <a:spLocks noChangeArrowheads="1"/>
          </p:cNvSpPr>
          <p:nvPr/>
        </p:nvSpPr>
        <p:spPr bwMode="auto">
          <a:xfrm>
            <a:off x="9144000" y="36893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$32,000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8" name="Text Box 34"/>
          <p:cNvSpPr txBox="1">
            <a:spLocks noChangeArrowheads="1"/>
          </p:cNvSpPr>
          <p:nvPr/>
        </p:nvSpPr>
        <p:spPr bwMode="auto">
          <a:xfrm>
            <a:off x="9144000" y="39941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$16,000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9" name="Text Box 35"/>
          <p:cNvSpPr txBox="1">
            <a:spLocks noChangeArrowheads="1"/>
          </p:cNvSpPr>
          <p:nvPr/>
        </p:nvSpPr>
        <p:spPr bwMode="auto">
          <a:xfrm>
            <a:off x="9144000" y="4298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$8,000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0" name="Text Box 36"/>
          <p:cNvSpPr txBox="1">
            <a:spLocks noChangeArrowheads="1"/>
          </p:cNvSpPr>
          <p:nvPr/>
        </p:nvSpPr>
        <p:spPr bwMode="auto">
          <a:xfrm>
            <a:off x="9144000" y="46037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$4,000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9144000" y="4908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2" name="Text Box 38"/>
          <p:cNvSpPr txBox="1">
            <a:spLocks noChangeArrowheads="1"/>
          </p:cNvSpPr>
          <p:nvPr/>
        </p:nvSpPr>
        <p:spPr bwMode="auto">
          <a:xfrm>
            <a:off x="9144000" y="52133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$1,000</a:t>
            </a:r>
          </a:p>
        </p:txBody>
      </p:sp>
      <p:sp>
        <p:nvSpPr>
          <p:cNvPr id="6183" name="Text Box 39"/>
          <p:cNvSpPr txBox="1">
            <a:spLocks noChangeArrowheads="1"/>
          </p:cNvSpPr>
          <p:nvPr/>
        </p:nvSpPr>
        <p:spPr bwMode="auto">
          <a:xfrm>
            <a:off x="9144001" y="551815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$500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4" name="Text Box 40"/>
          <p:cNvSpPr txBox="1">
            <a:spLocks noChangeArrowheads="1"/>
          </p:cNvSpPr>
          <p:nvPr/>
        </p:nvSpPr>
        <p:spPr bwMode="auto">
          <a:xfrm>
            <a:off x="9144000" y="5822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$300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5" name="Text Box 41"/>
          <p:cNvSpPr txBox="1">
            <a:spLocks noChangeArrowheads="1"/>
          </p:cNvSpPr>
          <p:nvPr/>
        </p:nvSpPr>
        <p:spPr bwMode="auto">
          <a:xfrm>
            <a:off x="9144000" y="612775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6" name="Text Box 42"/>
          <p:cNvSpPr txBox="1">
            <a:spLocks noChangeArrowheads="1"/>
          </p:cNvSpPr>
          <p:nvPr/>
        </p:nvSpPr>
        <p:spPr bwMode="auto">
          <a:xfrm>
            <a:off x="9144000" y="6432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7" name="Oval 43"/>
          <p:cNvSpPr>
            <a:spLocks noChangeArrowheads="1"/>
          </p:cNvSpPr>
          <p:nvPr/>
        </p:nvSpPr>
        <p:spPr bwMode="auto">
          <a:xfrm>
            <a:off x="8839200" y="6569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8" name="Oval 44"/>
          <p:cNvSpPr>
            <a:spLocks noChangeArrowheads="1"/>
          </p:cNvSpPr>
          <p:nvPr/>
        </p:nvSpPr>
        <p:spPr bwMode="auto">
          <a:xfrm>
            <a:off x="8839200" y="6264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89" name="Oval 45"/>
          <p:cNvSpPr>
            <a:spLocks noChangeArrowheads="1"/>
          </p:cNvSpPr>
          <p:nvPr/>
        </p:nvSpPr>
        <p:spPr bwMode="auto">
          <a:xfrm>
            <a:off x="8839200" y="5959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0" name="Oval 46"/>
          <p:cNvSpPr>
            <a:spLocks noChangeArrowheads="1"/>
          </p:cNvSpPr>
          <p:nvPr/>
        </p:nvSpPr>
        <p:spPr bwMode="auto">
          <a:xfrm>
            <a:off x="8839200" y="5654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1" name="Oval 47"/>
          <p:cNvSpPr>
            <a:spLocks noChangeArrowheads="1"/>
          </p:cNvSpPr>
          <p:nvPr/>
        </p:nvSpPr>
        <p:spPr bwMode="auto">
          <a:xfrm>
            <a:off x="8839200" y="5349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2" name="Oval 48"/>
          <p:cNvSpPr>
            <a:spLocks noChangeArrowheads="1"/>
          </p:cNvSpPr>
          <p:nvPr/>
        </p:nvSpPr>
        <p:spPr bwMode="auto">
          <a:xfrm>
            <a:off x="8839200" y="5045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3" name="Oval 49"/>
          <p:cNvSpPr>
            <a:spLocks noChangeArrowheads="1"/>
          </p:cNvSpPr>
          <p:nvPr/>
        </p:nvSpPr>
        <p:spPr bwMode="auto">
          <a:xfrm>
            <a:off x="8839200" y="4740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4" name="Oval 50"/>
          <p:cNvSpPr>
            <a:spLocks noChangeArrowheads="1"/>
          </p:cNvSpPr>
          <p:nvPr/>
        </p:nvSpPr>
        <p:spPr bwMode="auto">
          <a:xfrm>
            <a:off x="8839200" y="4435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5" name="Oval 51"/>
          <p:cNvSpPr>
            <a:spLocks noChangeArrowheads="1"/>
          </p:cNvSpPr>
          <p:nvPr/>
        </p:nvSpPr>
        <p:spPr bwMode="auto">
          <a:xfrm>
            <a:off x="8839200" y="4130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6" name="Oval 52"/>
          <p:cNvSpPr>
            <a:spLocks noChangeArrowheads="1"/>
          </p:cNvSpPr>
          <p:nvPr/>
        </p:nvSpPr>
        <p:spPr bwMode="auto">
          <a:xfrm>
            <a:off x="8839200" y="3825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97" name="Oval 53"/>
          <p:cNvSpPr>
            <a:spLocks noChangeArrowheads="1"/>
          </p:cNvSpPr>
          <p:nvPr/>
        </p:nvSpPr>
        <p:spPr bwMode="auto">
          <a:xfrm>
            <a:off x="8839200" y="3521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8" name="Oval 54"/>
          <p:cNvSpPr>
            <a:spLocks noChangeArrowheads="1"/>
          </p:cNvSpPr>
          <p:nvPr/>
        </p:nvSpPr>
        <p:spPr bwMode="auto">
          <a:xfrm>
            <a:off x="8839200" y="3216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99" name="Oval 55"/>
          <p:cNvSpPr>
            <a:spLocks noChangeArrowheads="1"/>
          </p:cNvSpPr>
          <p:nvPr/>
        </p:nvSpPr>
        <p:spPr bwMode="auto">
          <a:xfrm>
            <a:off x="8839200" y="2911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00" name="Oval 56"/>
          <p:cNvSpPr>
            <a:spLocks noChangeArrowheads="1"/>
          </p:cNvSpPr>
          <p:nvPr/>
        </p:nvSpPr>
        <p:spPr bwMode="auto">
          <a:xfrm>
            <a:off x="8839200" y="2606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01" name="Oval 57"/>
          <p:cNvSpPr>
            <a:spLocks noChangeArrowheads="1"/>
          </p:cNvSpPr>
          <p:nvPr/>
        </p:nvSpPr>
        <p:spPr bwMode="auto">
          <a:xfrm>
            <a:off x="8839200" y="2301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202" name="Picture 58" descr="صورة1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58674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03" name="AutoShape 59"/>
          <p:cNvSpPr>
            <a:spLocks noChangeArrowheads="1"/>
          </p:cNvSpPr>
          <p:nvPr/>
        </p:nvSpPr>
        <p:spPr bwMode="auto">
          <a:xfrm>
            <a:off x="1676400" y="5867400"/>
            <a:ext cx="6096000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04" name="Text Box 60"/>
          <p:cNvSpPr txBox="1">
            <a:spLocks noChangeArrowheads="1"/>
          </p:cNvSpPr>
          <p:nvPr/>
        </p:nvSpPr>
        <p:spPr bwMode="auto">
          <a:xfrm>
            <a:off x="3319464" y="5930775"/>
            <a:ext cx="27336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ج- الاسم و الفعل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6205" name="Who Wants to Be a Millionaire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8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06" name="AutoShape 62"/>
          <p:cNvSpPr>
            <a:spLocks noChangeArrowheads="1"/>
          </p:cNvSpPr>
          <p:nvPr/>
        </p:nvSpPr>
        <p:spPr bwMode="auto">
          <a:xfrm>
            <a:off x="1952626" y="4800600"/>
            <a:ext cx="5972175" cy="914400"/>
          </a:xfrm>
          <a:prstGeom prst="flowChartPreparation">
            <a:avLst/>
          </a:prstGeom>
          <a:solidFill>
            <a:srgbClr val="66FF33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207" name="Picture 63" descr="صورة1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8768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08" name="AutoShape 64"/>
          <p:cNvSpPr>
            <a:spLocks noChangeArrowheads="1"/>
          </p:cNvSpPr>
          <p:nvPr/>
        </p:nvSpPr>
        <p:spPr bwMode="auto">
          <a:xfrm>
            <a:off x="1704976" y="4800600"/>
            <a:ext cx="6219825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09" name="Text Box 65"/>
          <p:cNvSpPr txBox="1">
            <a:spLocks noChangeArrowheads="1"/>
          </p:cNvSpPr>
          <p:nvPr/>
        </p:nvSpPr>
        <p:spPr bwMode="auto">
          <a:xfrm>
            <a:off x="3240089" y="4803775"/>
            <a:ext cx="317976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  <a:defRPr/>
            </a:pPr>
            <a:r>
              <a:rPr lang="ar-AE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ب- مبتدأ و خبر</a:t>
            </a:r>
            <a:endParaRPr lang="en-US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210" name="Line 67"/>
          <p:cNvSpPr>
            <a:spLocks noChangeShapeType="1"/>
          </p:cNvSpPr>
          <p:nvPr/>
        </p:nvSpPr>
        <p:spPr bwMode="auto">
          <a:xfrm flipH="1">
            <a:off x="10652125" y="6400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11" name="Oval 68"/>
          <p:cNvSpPr>
            <a:spLocks noChangeArrowheads="1"/>
          </p:cNvSpPr>
          <p:nvPr/>
        </p:nvSpPr>
        <p:spPr bwMode="auto">
          <a:xfrm>
            <a:off x="8839200" y="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12" name="Oval 69"/>
          <p:cNvSpPr>
            <a:spLocks noChangeArrowheads="1"/>
          </p:cNvSpPr>
          <p:nvPr/>
        </p:nvSpPr>
        <p:spPr bwMode="auto">
          <a:xfrm>
            <a:off x="8839200" y="13716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14" name="Oval 70"/>
          <p:cNvSpPr>
            <a:spLocks noChangeArrowheads="1"/>
          </p:cNvSpPr>
          <p:nvPr/>
        </p:nvSpPr>
        <p:spPr bwMode="auto">
          <a:xfrm>
            <a:off x="8839200" y="6858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15" name="Text Box 71">
            <a:hlinkClick r:id="rId12" action="ppaction://hlinkpres?slideindex=5&amp;slidetitle=الشريحة 5"/>
          </p:cNvPr>
          <p:cNvSpPr txBox="1">
            <a:spLocks noChangeArrowheads="1"/>
          </p:cNvSpPr>
          <p:nvPr/>
        </p:nvSpPr>
        <p:spPr bwMode="auto">
          <a:xfrm>
            <a:off x="9023350" y="1397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50:50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216" name="Picture 72"/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188450" y="717551"/>
            <a:ext cx="51435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17" name="AutoShape 73"/>
          <p:cNvSpPr>
            <a:spLocks noChangeArrowheads="1"/>
          </p:cNvSpPr>
          <p:nvPr/>
        </p:nvSpPr>
        <p:spPr bwMode="auto">
          <a:xfrm rot="5400000">
            <a:off x="9013825" y="16383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18" name="Oval 74"/>
          <p:cNvSpPr>
            <a:spLocks noChangeArrowheads="1"/>
          </p:cNvSpPr>
          <p:nvPr/>
        </p:nvSpPr>
        <p:spPr bwMode="auto">
          <a:xfrm>
            <a:off x="9090025" y="14859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19" name="AutoShape 75"/>
          <p:cNvSpPr>
            <a:spLocks noChangeArrowheads="1"/>
          </p:cNvSpPr>
          <p:nvPr/>
        </p:nvSpPr>
        <p:spPr bwMode="auto">
          <a:xfrm rot="5400000">
            <a:off x="9318625" y="17145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20" name="Oval 76"/>
          <p:cNvSpPr>
            <a:spLocks noChangeArrowheads="1"/>
          </p:cNvSpPr>
          <p:nvPr/>
        </p:nvSpPr>
        <p:spPr bwMode="auto">
          <a:xfrm>
            <a:off x="9394825" y="15621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21" name="AutoShape 77"/>
          <p:cNvSpPr>
            <a:spLocks noChangeArrowheads="1"/>
          </p:cNvSpPr>
          <p:nvPr/>
        </p:nvSpPr>
        <p:spPr bwMode="auto">
          <a:xfrm rot="5400000">
            <a:off x="9623425" y="16383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22" name="Oval 78"/>
          <p:cNvSpPr>
            <a:spLocks noChangeArrowheads="1"/>
          </p:cNvSpPr>
          <p:nvPr/>
        </p:nvSpPr>
        <p:spPr bwMode="auto">
          <a:xfrm>
            <a:off x="9699625" y="14859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25" name="Text Box 81"/>
          <p:cNvSpPr txBox="1">
            <a:spLocks noChangeArrowheads="1"/>
          </p:cNvSpPr>
          <p:nvPr/>
        </p:nvSpPr>
        <p:spPr bwMode="auto">
          <a:xfrm>
            <a:off x="3452814" y="404813"/>
            <a:ext cx="432593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ar-AE" altLang="en-US" sz="4600">
                <a:solidFill>
                  <a:srgbClr val="FF3300"/>
                </a:solidFill>
                <a:latin typeface="Times New Roman" panose="02020603050405020304" pitchFamily="18" charset="0"/>
              </a:rPr>
              <a:t>كان وأخواتها</a:t>
            </a: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Flowchart: Multidocument 1">
            <a:extLst>
              <a:ext uri="{FF2B5EF4-FFF2-40B4-BE49-F238E27FC236}">
                <a16:creationId xmlns:a16="http://schemas.microsoft.com/office/drawing/2014/main" id="{F31EFA8E-D054-FDDA-5C29-F93A6C2718DA}"/>
              </a:ext>
            </a:extLst>
          </p:cNvPr>
          <p:cNvSpPr/>
          <p:nvPr/>
        </p:nvSpPr>
        <p:spPr>
          <a:xfrm>
            <a:off x="10213652" y="114751"/>
            <a:ext cx="1976692" cy="1745799"/>
          </a:xfrm>
          <a:prstGeom prst="flowChartMulti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النشاط الختامي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57026831"/>
      </p:ext>
    </p:extLst>
  </p:cSld>
  <p:clrMapOvr>
    <a:masterClrMapping/>
  </p:clrMapOvr>
  <p:transition spd="slow" advTm="284208">
    <p:circle/>
    <p:sndAc>
      <p:stSnd>
        <p:snd r:embed="rId4" name="millionaire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coreope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62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2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2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2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2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2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2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62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62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62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62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2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2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2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2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2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2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3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1"/>
                                            </p:cond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4"/>
                  </p:tgtEl>
                </p:cond>
              </p:nextCondLst>
            </p:seq>
            <p:audio>
              <p:cMediaNode vol="11000" showWhenStopped="0">
                <p:cTn id="7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05"/>
                </p:tgtEl>
              </p:cMediaNode>
            </p:audio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2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62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62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2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6"/>
                                            </p:cond>
                                          </p:stCondLst>
                                        </p:cTn>
                                        <p:tgtEl>
                                          <p:spTgt spid="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che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9"/>
                  </p:tgtEl>
                </p:cond>
              </p:nextCondLst>
            </p:seq>
          </p:childTnLst>
        </p:cTn>
      </p:par>
    </p:tnLst>
    <p:bldLst>
      <p:bldP spid="6156" grpId="0" animBg="1"/>
      <p:bldP spid="6214" grpId="0" animBg="1"/>
      <p:bldP spid="6215" grpId="0"/>
      <p:bldP spid="6217" grpId="0" animBg="1"/>
      <p:bldP spid="6218" grpId="0" animBg="1"/>
      <p:bldP spid="6219" grpId="0" animBg="1"/>
      <p:bldP spid="6220" grpId="0" animBg="1"/>
      <p:bldP spid="6221" grpId="0" animBg="1"/>
      <p:bldP spid="62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5638800" y="304801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chemeClr val="bg1"/>
              </a:solidFill>
              <a:latin typeface="Webdings" panose="05030102010509060703" pitchFamily="18" charset="2"/>
            </a:endParaRPr>
          </a:p>
        </p:txBody>
      </p:sp>
      <p:pic>
        <p:nvPicPr>
          <p:cNvPr id="11267" name="New Question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5400" y="6629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448068" y="1411069"/>
            <a:ext cx="528002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2- كان تدخل على الجملة :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8229600" y="214947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8255000" y="4648201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83058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15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8305800" y="2454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14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8305800" y="2759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13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8305800" y="3063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12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8305800" y="3368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11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8305800" y="36734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10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8305800" y="3978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9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8305800" y="4283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8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8305800" y="4587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7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8305800" y="4892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6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8305800" y="51974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8305800" y="5502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4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8305800" y="5807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3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8305800" y="6111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2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8305800" y="6416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91440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$1 Million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9144000" y="24701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$500,000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9144000" y="2774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$250,000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9" name="Text Box 25"/>
          <p:cNvSpPr txBox="1">
            <a:spLocks noChangeArrowheads="1"/>
          </p:cNvSpPr>
          <p:nvPr/>
        </p:nvSpPr>
        <p:spPr bwMode="auto">
          <a:xfrm>
            <a:off x="9144000" y="30797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$125,000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0" name="Text Box 26"/>
          <p:cNvSpPr txBox="1">
            <a:spLocks noChangeArrowheads="1"/>
          </p:cNvSpPr>
          <p:nvPr/>
        </p:nvSpPr>
        <p:spPr bwMode="auto">
          <a:xfrm>
            <a:off x="9144000" y="3384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$64,000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9144000" y="36893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$32,000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9144000" y="39941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$16,000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9144000" y="4298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$8,000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9144000" y="46037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$4,000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9144000" y="4908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9144000" y="52133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$1,000</a:t>
            </a: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9144001" y="551815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$500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9144000" y="5822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$300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9144000" y="612775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9144000" y="6432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1" name="Oval 37"/>
          <p:cNvSpPr>
            <a:spLocks noChangeArrowheads="1"/>
          </p:cNvSpPr>
          <p:nvPr/>
        </p:nvSpPr>
        <p:spPr bwMode="auto">
          <a:xfrm>
            <a:off x="8839200" y="6569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2" name="Oval 38"/>
          <p:cNvSpPr>
            <a:spLocks noChangeArrowheads="1"/>
          </p:cNvSpPr>
          <p:nvPr/>
        </p:nvSpPr>
        <p:spPr bwMode="auto">
          <a:xfrm>
            <a:off x="8839200" y="6264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3" name="Oval 39"/>
          <p:cNvSpPr>
            <a:spLocks noChangeArrowheads="1"/>
          </p:cNvSpPr>
          <p:nvPr/>
        </p:nvSpPr>
        <p:spPr bwMode="auto">
          <a:xfrm>
            <a:off x="8839200" y="5959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4" name="Oval 40"/>
          <p:cNvSpPr>
            <a:spLocks noChangeArrowheads="1"/>
          </p:cNvSpPr>
          <p:nvPr/>
        </p:nvSpPr>
        <p:spPr bwMode="auto">
          <a:xfrm>
            <a:off x="8839200" y="5654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5" name="Oval 41"/>
          <p:cNvSpPr>
            <a:spLocks noChangeArrowheads="1"/>
          </p:cNvSpPr>
          <p:nvPr/>
        </p:nvSpPr>
        <p:spPr bwMode="auto">
          <a:xfrm>
            <a:off x="8839200" y="5349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6" name="Oval 42"/>
          <p:cNvSpPr>
            <a:spLocks noChangeArrowheads="1"/>
          </p:cNvSpPr>
          <p:nvPr/>
        </p:nvSpPr>
        <p:spPr bwMode="auto">
          <a:xfrm>
            <a:off x="8839200" y="5045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7" name="Oval 43"/>
          <p:cNvSpPr>
            <a:spLocks noChangeArrowheads="1"/>
          </p:cNvSpPr>
          <p:nvPr/>
        </p:nvSpPr>
        <p:spPr bwMode="auto">
          <a:xfrm>
            <a:off x="8839200" y="4740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8" name="Oval 44"/>
          <p:cNvSpPr>
            <a:spLocks noChangeArrowheads="1"/>
          </p:cNvSpPr>
          <p:nvPr/>
        </p:nvSpPr>
        <p:spPr bwMode="auto">
          <a:xfrm>
            <a:off x="8839200" y="4435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09" name="Oval 45"/>
          <p:cNvSpPr>
            <a:spLocks noChangeArrowheads="1"/>
          </p:cNvSpPr>
          <p:nvPr/>
        </p:nvSpPr>
        <p:spPr bwMode="auto">
          <a:xfrm>
            <a:off x="8839200" y="4130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0" name="Oval 46"/>
          <p:cNvSpPr>
            <a:spLocks noChangeArrowheads="1"/>
          </p:cNvSpPr>
          <p:nvPr/>
        </p:nvSpPr>
        <p:spPr bwMode="auto">
          <a:xfrm>
            <a:off x="8839200" y="3825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1311" name="Oval 47"/>
          <p:cNvSpPr>
            <a:spLocks noChangeArrowheads="1"/>
          </p:cNvSpPr>
          <p:nvPr/>
        </p:nvSpPr>
        <p:spPr bwMode="auto">
          <a:xfrm>
            <a:off x="8839200" y="3521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2" name="Oval 48"/>
          <p:cNvSpPr>
            <a:spLocks noChangeArrowheads="1"/>
          </p:cNvSpPr>
          <p:nvPr/>
        </p:nvSpPr>
        <p:spPr bwMode="auto">
          <a:xfrm>
            <a:off x="8839200" y="3216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3" name="Oval 49"/>
          <p:cNvSpPr>
            <a:spLocks noChangeArrowheads="1"/>
          </p:cNvSpPr>
          <p:nvPr/>
        </p:nvSpPr>
        <p:spPr bwMode="auto">
          <a:xfrm>
            <a:off x="8839200" y="2911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4" name="Oval 50"/>
          <p:cNvSpPr>
            <a:spLocks noChangeArrowheads="1"/>
          </p:cNvSpPr>
          <p:nvPr/>
        </p:nvSpPr>
        <p:spPr bwMode="auto">
          <a:xfrm>
            <a:off x="8839200" y="2606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5" name="Oval 51"/>
          <p:cNvSpPr>
            <a:spLocks noChangeArrowheads="1"/>
          </p:cNvSpPr>
          <p:nvPr/>
        </p:nvSpPr>
        <p:spPr bwMode="auto">
          <a:xfrm>
            <a:off x="8839200" y="2301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316" name="Who Wants to Be a Millionaire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8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17" name="Line 54"/>
          <p:cNvSpPr>
            <a:spLocks noChangeShapeType="1"/>
          </p:cNvSpPr>
          <p:nvPr/>
        </p:nvSpPr>
        <p:spPr bwMode="auto">
          <a:xfrm flipH="1">
            <a:off x="10652125" y="6400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18" name="Oval 55"/>
          <p:cNvSpPr>
            <a:spLocks noChangeArrowheads="1"/>
          </p:cNvSpPr>
          <p:nvPr/>
        </p:nvSpPr>
        <p:spPr bwMode="auto">
          <a:xfrm>
            <a:off x="8839200" y="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19" name="Oval 56"/>
          <p:cNvSpPr>
            <a:spLocks noChangeArrowheads="1"/>
          </p:cNvSpPr>
          <p:nvPr/>
        </p:nvSpPr>
        <p:spPr bwMode="auto">
          <a:xfrm>
            <a:off x="8839200" y="13716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1" name="Oval 57"/>
          <p:cNvSpPr>
            <a:spLocks noChangeArrowheads="1"/>
          </p:cNvSpPr>
          <p:nvPr/>
        </p:nvSpPr>
        <p:spPr bwMode="auto">
          <a:xfrm>
            <a:off x="8839200" y="6858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2" name="Text Box 58"/>
          <p:cNvSpPr txBox="1">
            <a:spLocks noChangeArrowheads="1"/>
          </p:cNvSpPr>
          <p:nvPr/>
        </p:nvSpPr>
        <p:spPr bwMode="auto">
          <a:xfrm>
            <a:off x="9023350" y="1397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50:50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323" name="Picture 59"/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188450" y="717551"/>
            <a:ext cx="51435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24" name="AutoShape 60"/>
          <p:cNvSpPr>
            <a:spLocks noChangeArrowheads="1"/>
          </p:cNvSpPr>
          <p:nvPr/>
        </p:nvSpPr>
        <p:spPr bwMode="auto">
          <a:xfrm rot="5400000">
            <a:off x="9013825" y="16383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5" name="Oval 61"/>
          <p:cNvSpPr>
            <a:spLocks noChangeArrowheads="1"/>
          </p:cNvSpPr>
          <p:nvPr/>
        </p:nvSpPr>
        <p:spPr bwMode="auto">
          <a:xfrm>
            <a:off x="9090025" y="14859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6" name="AutoShape 62"/>
          <p:cNvSpPr>
            <a:spLocks noChangeArrowheads="1"/>
          </p:cNvSpPr>
          <p:nvPr/>
        </p:nvSpPr>
        <p:spPr bwMode="auto">
          <a:xfrm rot="5400000">
            <a:off x="9318625" y="17145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7" name="Oval 63"/>
          <p:cNvSpPr>
            <a:spLocks noChangeArrowheads="1"/>
          </p:cNvSpPr>
          <p:nvPr/>
        </p:nvSpPr>
        <p:spPr bwMode="auto">
          <a:xfrm>
            <a:off x="9394825" y="15621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8" name="AutoShape 64"/>
          <p:cNvSpPr>
            <a:spLocks noChangeArrowheads="1"/>
          </p:cNvSpPr>
          <p:nvPr/>
        </p:nvSpPr>
        <p:spPr bwMode="auto">
          <a:xfrm rot="5400000">
            <a:off x="9623425" y="16383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29" name="Oval 65"/>
          <p:cNvSpPr>
            <a:spLocks noChangeArrowheads="1"/>
          </p:cNvSpPr>
          <p:nvPr/>
        </p:nvSpPr>
        <p:spPr bwMode="auto">
          <a:xfrm>
            <a:off x="9699625" y="14859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AutoShape 67"/>
          <p:cNvSpPr>
            <a:spLocks noChangeArrowheads="1"/>
          </p:cNvSpPr>
          <p:nvPr/>
        </p:nvSpPr>
        <p:spPr bwMode="auto">
          <a:xfrm>
            <a:off x="1600200" y="3733800"/>
            <a:ext cx="6324600" cy="914400"/>
          </a:xfrm>
          <a:prstGeom prst="flowChartPreparation">
            <a:avLst/>
          </a:prstGeom>
          <a:solidFill>
            <a:srgbClr val="FF00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330" name="Picture 68" descr="صورة1">
            <a:hlinkClick r:id="rId11" action="ppaction://hlinksldjump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33" name="AutoShape 69"/>
          <p:cNvSpPr>
            <a:spLocks noChangeArrowheads="1"/>
          </p:cNvSpPr>
          <p:nvPr/>
        </p:nvSpPr>
        <p:spPr bwMode="auto">
          <a:xfrm>
            <a:off x="1752600" y="3733800"/>
            <a:ext cx="6172200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32" name="AutoShape 70"/>
          <p:cNvSpPr>
            <a:spLocks noChangeArrowheads="1"/>
          </p:cNvSpPr>
          <p:nvPr/>
        </p:nvSpPr>
        <p:spPr bwMode="auto">
          <a:xfrm>
            <a:off x="1600200" y="5867400"/>
            <a:ext cx="6172200" cy="914400"/>
          </a:xfrm>
          <a:prstGeom prst="flowChartPreparation">
            <a:avLst/>
          </a:prstGeom>
          <a:solidFill>
            <a:srgbClr val="FF00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Line 71"/>
          <p:cNvSpPr>
            <a:spLocks noChangeShapeType="1"/>
          </p:cNvSpPr>
          <p:nvPr/>
        </p:nvSpPr>
        <p:spPr bwMode="auto">
          <a:xfrm flipH="1">
            <a:off x="6156325" y="63246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36" name="Text Box 72"/>
          <p:cNvSpPr txBox="1">
            <a:spLocks noChangeArrowheads="1"/>
          </p:cNvSpPr>
          <p:nvPr/>
        </p:nvSpPr>
        <p:spPr bwMode="auto">
          <a:xfrm>
            <a:off x="3257551" y="3944939"/>
            <a:ext cx="2651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  <a:defRPr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أ- الفعلية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1335" name="Picture 73" descr="صورة1">
            <a:hlinkClick r:id="rId11" action="ppaction://hlinksldjump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58674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38" name="AutoShape 74"/>
          <p:cNvSpPr>
            <a:spLocks noChangeArrowheads="1"/>
          </p:cNvSpPr>
          <p:nvPr/>
        </p:nvSpPr>
        <p:spPr bwMode="auto">
          <a:xfrm>
            <a:off x="1676400" y="5867400"/>
            <a:ext cx="6096000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39" name="Text Box 75"/>
          <p:cNvSpPr txBox="1">
            <a:spLocks noChangeArrowheads="1"/>
          </p:cNvSpPr>
          <p:nvPr/>
        </p:nvSpPr>
        <p:spPr bwMode="auto">
          <a:xfrm>
            <a:off x="3030538" y="6084888"/>
            <a:ext cx="2806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  <a:defRPr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ج- الحالية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" name="AutoShape 76"/>
          <p:cNvSpPr>
            <a:spLocks noChangeArrowheads="1"/>
          </p:cNvSpPr>
          <p:nvPr/>
        </p:nvSpPr>
        <p:spPr bwMode="auto">
          <a:xfrm>
            <a:off x="1952626" y="4800600"/>
            <a:ext cx="5972175" cy="914400"/>
          </a:xfrm>
          <a:prstGeom prst="flowChartPreparation">
            <a:avLst/>
          </a:prstGeom>
          <a:solidFill>
            <a:srgbClr val="66FF33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77" descr="صورة1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8768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42" name="AutoShape 78"/>
          <p:cNvSpPr>
            <a:spLocks noChangeArrowheads="1"/>
          </p:cNvSpPr>
          <p:nvPr/>
        </p:nvSpPr>
        <p:spPr bwMode="auto">
          <a:xfrm>
            <a:off x="1704976" y="4800600"/>
            <a:ext cx="6219825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43" name="Text Box 79"/>
          <p:cNvSpPr txBox="1">
            <a:spLocks noChangeArrowheads="1"/>
          </p:cNvSpPr>
          <p:nvPr/>
        </p:nvSpPr>
        <p:spPr bwMode="auto">
          <a:xfrm>
            <a:off x="2800350" y="4865688"/>
            <a:ext cx="2960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  <a:defRPr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ب- الاسمية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344" name="Text Box 80"/>
          <p:cNvSpPr txBox="1">
            <a:spLocks noChangeArrowheads="1"/>
          </p:cNvSpPr>
          <p:nvPr/>
        </p:nvSpPr>
        <p:spPr bwMode="auto">
          <a:xfrm>
            <a:off x="4025900" y="149225"/>
            <a:ext cx="268128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ar-AE" altLang="en-US" sz="4600" dirty="0">
                <a:solidFill>
                  <a:srgbClr val="FF3300"/>
                </a:solidFill>
                <a:latin typeface="Times New Roman" panose="02020603050405020304" pitchFamily="18" charset="0"/>
              </a:rPr>
              <a:t>كان وأخواتها</a:t>
            </a:r>
            <a:endParaRPr lang="en-US" altLang="en-US" sz="4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313615"/>
      </p:ext>
    </p:extLst>
  </p:cSld>
  <p:clrMapOvr>
    <a:masterClrMapping/>
  </p:clrMapOvr>
  <p:transition spd="slow" advTm="284208">
    <p:circle/>
    <p:sndAc>
      <p:stSnd>
        <p:snd r:embed="rId4" name="millionaire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coreope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113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1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13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3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3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3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3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1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13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1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13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13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13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3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3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3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3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13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13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4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7"/>
                </p:tgtEl>
              </p:cMediaNode>
            </p:audio>
            <p:audio>
              <p:cMediaNode vol="11000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316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3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3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1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11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1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1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1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3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13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13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13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13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6"/>
                                            </p:cond>
                                          </p:stCondLst>
                                        </p:cTn>
                                        <p:tgtEl>
                                          <p:spTgt spid="1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che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43"/>
                  </p:tgtEl>
                </p:cond>
              </p:nextCondLst>
            </p:seq>
          </p:childTnLst>
        </p:cTn>
      </p:par>
    </p:tnLst>
    <p:bldLst>
      <p:bldP spid="11270" grpId="0" animBg="1"/>
      <p:bldP spid="11321" grpId="0" animBg="1"/>
      <p:bldP spid="11322" grpId="0"/>
      <p:bldP spid="11324" grpId="0" animBg="1"/>
      <p:bldP spid="11325" grpId="0" animBg="1"/>
      <p:bldP spid="11326" grpId="0" animBg="1"/>
      <p:bldP spid="11327" grpId="0" animBg="1"/>
      <p:bldP spid="11328" grpId="0" animBg="1"/>
      <p:bldP spid="113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1600200" y="5867400"/>
            <a:ext cx="6324600" cy="914400"/>
          </a:xfrm>
          <a:prstGeom prst="flowChartPreparation">
            <a:avLst/>
          </a:prstGeom>
          <a:solidFill>
            <a:srgbClr val="FF00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1" name="Picture 3" descr="صورة1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9436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1752600" y="5867400"/>
            <a:ext cx="6172200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1600200" y="4800600"/>
            <a:ext cx="6172200" cy="914400"/>
          </a:xfrm>
          <a:prstGeom prst="flowChartPreparation">
            <a:avLst/>
          </a:prstGeom>
          <a:solidFill>
            <a:srgbClr val="FF0000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638800" y="304801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mpd="dbl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50000"/>
              </a:spcBef>
              <a:buFontTx/>
              <a:buNone/>
            </a:pPr>
            <a:endParaRPr lang="en-US" altLang="en-US" sz="2800">
              <a:solidFill>
                <a:schemeClr val="bg1"/>
              </a:solidFill>
              <a:latin typeface="Webdings" panose="05030102010509060703" pitchFamily="18" charset="2"/>
            </a:endParaRPr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 flipH="1">
            <a:off x="6156325" y="5257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443288" y="5906869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  <a:defRPr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	ج- الواو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7177" name="New Question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5400" y="6629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847851" y="1527968"/>
            <a:ext cx="6205538" cy="5842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50000"/>
              </a:spcBef>
              <a:buFontTx/>
              <a:buNone/>
            </a:pPr>
            <a:r>
              <a:rPr lang="ar-AE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3- </a:t>
            </a:r>
            <a:r>
              <a:rPr lang="ar-EG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ترفع كان وأخواتها اسمها المفرد ب</a:t>
            </a:r>
            <a:r>
              <a:rPr lang="ar-AE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: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8229600" y="2149475"/>
            <a:ext cx="2514600" cy="4724400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rgbClr val="000066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8255000" y="5867401"/>
            <a:ext cx="2413000" cy="322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8305800" y="2133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15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8305800" y="2454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14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8305800" y="2759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13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8305800" y="3063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12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8305800" y="3368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11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8305800" y="36734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10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8305800" y="3978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9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8305800" y="4283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8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8305800" y="4587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7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8305800" y="4892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6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8305800" y="51974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auto">
          <a:xfrm>
            <a:off x="8305800" y="55022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4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auto">
          <a:xfrm>
            <a:off x="8305800" y="58070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3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8305800" y="61118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2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5" name="Text Box 27"/>
          <p:cNvSpPr txBox="1">
            <a:spLocks noChangeArrowheads="1"/>
          </p:cNvSpPr>
          <p:nvPr/>
        </p:nvSpPr>
        <p:spPr bwMode="auto">
          <a:xfrm>
            <a:off x="8305800" y="64166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1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9144000" y="2149475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$1 Million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9144000" y="24701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$500,000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8" name="Text Box 30"/>
          <p:cNvSpPr txBox="1">
            <a:spLocks noChangeArrowheads="1"/>
          </p:cNvSpPr>
          <p:nvPr/>
        </p:nvSpPr>
        <p:spPr bwMode="auto">
          <a:xfrm>
            <a:off x="9144000" y="2774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$250,000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9144000" y="30797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$125,000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0" name="Text Box 32"/>
          <p:cNvSpPr txBox="1">
            <a:spLocks noChangeArrowheads="1"/>
          </p:cNvSpPr>
          <p:nvPr/>
        </p:nvSpPr>
        <p:spPr bwMode="auto">
          <a:xfrm>
            <a:off x="9144000" y="3384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$64,000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1" name="Text Box 33"/>
          <p:cNvSpPr txBox="1">
            <a:spLocks noChangeArrowheads="1"/>
          </p:cNvSpPr>
          <p:nvPr/>
        </p:nvSpPr>
        <p:spPr bwMode="auto">
          <a:xfrm>
            <a:off x="9144000" y="36893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$32,000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2" name="Text Box 34"/>
          <p:cNvSpPr txBox="1">
            <a:spLocks noChangeArrowheads="1"/>
          </p:cNvSpPr>
          <p:nvPr/>
        </p:nvSpPr>
        <p:spPr bwMode="auto">
          <a:xfrm>
            <a:off x="9144000" y="39941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$16,000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9144000" y="4298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$8,000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9144000" y="46037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$4,000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5" name="Text Box 37"/>
          <p:cNvSpPr txBox="1">
            <a:spLocks noChangeArrowheads="1"/>
          </p:cNvSpPr>
          <p:nvPr/>
        </p:nvSpPr>
        <p:spPr bwMode="auto">
          <a:xfrm>
            <a:off x="9144000" y="4908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$2,000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6" name="Text Box 38"/>
          <p:cNvSpPr txBox="1">
            <a:spLocks noChangeArrowheads="1"/>
          </p:cNvSpPr>
          <p:nvPr/>
        </p:nvSpPr>
        <p:spPr bwMode="auto">
          <a:xfrm>
            <a:off x="9144000" y="52133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$1,000</a:t>
            </a:r>
          </a:p>
        </p:txBody>
      </p:sp>
      <p:sp>
        <p:nvSpPr>
          <p:cNvPr id="7207" name="Text Box 39"/>
          <p:cNvSpPr txBox="1">
            <a:spLocks noChangeArrowheads="1"/>
          </p:cNvSpPr>
          <p:nvPr/>
        </p:nvSpPr>
        <p:spPr bwMode="auto">
          <a:xfrm>
            <a:off x="9144001" y="5518150"/>
            <a:ext cx="1000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$500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8" name="Text Box 40"/>
          <p:cNvSpPr txBox="1">
            <a:spLocks noChangeArrowheads="1"/>
          </p:cNvSpPr>
          <p:nvPr/>
        </p:nvSpPr>
        <p:spPr bwMode="auto">
          <a:xfrm>
            <a:off x="9144000" y="58229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$300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9" name="Text Box 41"/>
          <p:cNvSpPr txBox="1">
            <a:spLocks noChangeArrowheads="1"/>
          </p:cNvSpPr>
          <p:nvPr/>
        </p:nvSpPr>
        <p:spPr bwMode="auto">
          <a:xfrm>
            <a:off x="9144000" y="6127750"/>
            <a:ext cx="1333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$200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0" name="Text Box 42"/>
          <p:cNvSpPr txBox="1">
            <a:spLocks noChangeArrowheads="1"/>
          </p:cNvSpPr>
          <p:nvPr/>
        </p:nvSpPr>
        <p:spPr bwMode="auto">
          <a:xfrm>
            <a:off x="9144000" y="643255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rgbClr val="FFCC00"/>
                </a:solidFill>
              </a:rPr>
              <a:t>$100</a:t>
            </a:r>
            <a:endParaRPr lang="en-US" altLang="en-US" sz="2400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1" name="Oval 43"/>
          <p:cNvSpPr>
            <a:spLocks noChangeArrowheads="1"/>
          </p:cNvSpPr>
          <p:nvPr/>
        </p:nvSpPr>
        <p:spPr bwMode="auto">
          <a:xfrm>
            <a:off x="8839200" y="6569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2" name="Oval 44"/>
          <p:cNvSpPr>
            <a:spLocks noChangeArrowheads="1"/>
          </p:cNvSpPr>
          <p:nvPr/>
        </p:nvSpPr>
        <p:spPr bwMode="auto">
          <a:xfrm>
            <a:off x="8839200" y="6264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3" name="Oval 45"/>
          <p:cNvSpPr>
            <a:spLocks noChangeArrowheads="1"/>
          </p:cNvSpPr>
          <p:nvPr/>
        </p:nvSpPr>
        <p:spPr bwMode="auto">
          <a:xfrm>
            <a:off x="8839200" y="5959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4" name="Oval 46"/>
          <p:cNvSpPr>
            <a:spLocks noChangeArrowheads="1"/>
          </p:cNvSpPr>
          <p:nvPr/>
        </p:nvSpPr>
        <p:spPr bwMode="auto">
          <a:xfrm>
            <a:off x="8839200" y="5654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5" name="Oval 47"/>
          <p:cNvSpPr>
            <a:spLocks noChangeArrowheads="1"/>
          </p:cNvSpPr>
          <p:nvPr/>
        </p:nvSpPr>
        <p:spPr bwMode="auto">
          <a:xfrm>
            <a:off x="8839200" y="5349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6" name="Oval 48"/>
          <p:cNvSpPr>
            <a:spLocks noChangeArrowheads="1"/>
          </p:cNvSpPr>
          <p:nvPr/>
        </p:nvSpPr>
        <p:spPr bwMode="auto">
          <a:xfrm>
            <a:off x="8839200" y="5045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7" name="Oval 49"/>
          <p:cNvSpPr>
            <a:spLocks noChangeArrowheads="1"/>
          </p:cNvSpPr>
          <p:nvPr/>
        </p:nvSpPr>
        <p:spPr bwMode="auto">
          <a:xfrm>
            <a:off x="8839200" y="4740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8" name="Oval 50"/>
          <p:cNvSpPr>
            <a:spLocks noChangeArrowheads="1"/>
          </p:cNvSpPr>
          <p:nvPr/>
        </p:nvSpPr>
        <p:spPr bwMode="auto">
          <a:xfrm>
            <a:off x="8839200" y="4435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9" name="Oval 51"/>
          <p:cNvSpPr>
            <a:spLocks noChangeArrowheads="1"/>
          </p:cNvSpPr>
          <p:nvPr/>
        </p:nvSpPr>
        <p:spPr bwMode="auto">
          <a:xfrm>
            <a:off x="8839200" y="4130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0" name="Oval 52"/>
          <p:cNvSpPr>
            <a:spLocks noChangeArrowheads="1"/>
          </p:cNvSpPr>
          <p:nvPr/>
        </p:nvSpPr>
        <p:spPr bwMode="auto">
          <a:xfrm>
            <a:off x="8839200" y="3825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221" name="Oval 53"/>
          <p:cNvSpPr>
            <a:spLocks noChangeArrowheads="1"/>
          </p:cNvSpPr>
          <p:nvPr/>
        </p:nvSpPr>
        <p:spPr bwMode="auto">
          <a:xfrm>
            <a:off x="8839200" y="35210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2" name="Oval 54"/>
          <p:cNvSpPr>
            <a:spLocks noChangeArrowheads="1"/>
          </p:cNvSpPr>
          <p:nvPr/>
        </p:nvSpPr>
        <p:spPr bwMode="auto">
          <a:xfrm>
            <a:off x="8839200" y="32162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3" name="Oval 55"/>
          <p:cNvSpPr>
            <a:spLocks noChangeArrowheads="1"/>
          </p:cNvSpPr>
          <p:nvPr/>
        </p:nvSpPr>
        <p:spPr bwMode="auto">
          <a:xfrm>
            <a:off x="8839200" y="29114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4" name="Oval 56"/>
          <p:cNvSpPr>
            <a:spLocks noChangeArrowheads="1"/>
          </p:cNvSpPr>
          <p:nvPr/>
        </p:nvSpPr>
        <p:spPr bwMode="auto">
          <a:xfrm>
            <a:off x="8839200" y="2606675"/>
            <a:ext cx="152400" cy="152400"/>
          </a:xfrm>
          <a:prstGeom prst="ellipse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5" name="Oval 57"/>
          <p:cNvSpPr>
            <a:spLocks noChangeArrowheads="1"/>
          </p:cNvSpPr>
          <p:nvPr/>
        </p:nvSpPr>
        <p:spPr bwMode="auto">
          <a:xfrm>
            <a:off x="8839200" y="2301875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226" name="Picture 58" descr="صورة1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8006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27" name="AutoShape 59"/>
          <p:cNvSpPr>
            <a:spLocks noChangeArrowheads="1"/>
          </p:cNvSpPr>
          <p:nvPr/>
        </p:nvSpPr>
        <p:spPr bwMode="auto">
          <a:xfrm>
            <a:off x="1774825" y="4797425"/>
            <a:ext cx="6096000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8" name="Text Box 60"/>
          <p:cNvSpPr txBox="1">
            <a:spLocks noChangeArrowheads="1"/>
          </p:cNvSpPr>
          <p:nvPr/>
        </p:nvSpPr>
        <p:spPr bwMode="auto">
          <a:xfrm>
            <a:off x="3271839" y="4876527"/>
            <a:ext cx="30305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  <a:defRPr/>
            </a:pP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	ب- </a:t>
            </a:r>
            <a:r>
              <a:rPr lang="ar-AE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الألف</a:t>
            </a:r>
            <a:endParaRPr lang="en-US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7229" name="Who Wants to Be a Millionaire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8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30" name="AutoShape 62"/>
          <p:cNvSpPr>
            <a:spLocks noChangeArrowheads="1"/>
          </p:cNvSpPr>
          <p:nvPr/>
        </p:nvSpPr>
        <p:spPr bwMode="auto">
          <a:xfrm>
            <a:off x="1847851" y="3733800"/>
            <a:ext cx="5972175" cy="914400"/>
          </a:xfrm>
          <a:prstGeom prst="flowChartPreparation">
            <a:avLst/>
          </a:prstGeom>
          <a:solidFill>
            <a:srgbClr val="66FF33"/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231" name="Picture 63" descr="صورة1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3810000"/>
            <a:ext cx="6667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32" name="AutoShape 64"/>
          <p:cNvSpPr>
            <a:spLocks noChangeArrowheads="1"/>
          </p:cNvSpPr>
          <p:nvPr/>
        </p:nvSpPr>
        <p:spPr bwMode="auto">
          <a:xfrm>
            <a:off x="1600201" y="3733800"/>
            <a:ext cx="6219825" cy="914400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33" name="Text Box 65"/>
          <p:cNvSpPr txBox="1">
            <a:spLocks noChangeArrowheads="1"/>
          </p:cNvSpPr>
          <p:nvPr/>
        </p:nvSpPr>
        <p:spPr bwMode="auto">
          <a:xfrm>
            <a:off x="3330576" y="3957638"/>
            <a:ext cx="23844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  <a:defRPr/>
            </a:pPr>
            <a:r>
              <a:rPr lang="ar-AE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	أ- </a:t>
            </a:r>
            <a:r>
              <a:rPr lang="ar-AE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الضمة</a:t>
            </a:r>
            <a:endParaRPr lang="en-US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34" name="Line 67"/>
          <p:cNvSpPr>
            <a:spLocks noChangeShapeType="1"/>
          </p:cNvSpPr>
          <p:nvPr/>
        </p:nvSpPr>
        <p:spPr bwMode="auto">
          <a:xfrm flipH="1">
            <a:off x="10652125" y="6400800"/>
            <a:ext cx="228600" cy="0"/>
          </a:xfrm>
          <a:prstGeom prst="lin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35" name="Oval 68"/>
          <p:cNvSpPr>
            <a:spLocks noChangeArrowheads="1"/>
          </p:cNvSpPr>
          <p:nvPr/>
        </p:nvSpPr>
        <p:spPr bwMode="auto">
          <a:xfrm>
            <a:off x="8839200" y="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36" name="Oval 69"/>
          <p:cNvSpPr>
            <a:spLocks noChangeArrowheads="1"/>
          </p:cNvSpPr>
          <p:nvPr/>
        </p:nvSpPr>
        <p:spPr bwMode="auto">
          <a:xfrm>
            <a:off x="8839200" y="13716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38" name="Oval 70"/>
          <p:cNvSpPr>
            <a:spLocks noChangeArrowheads="1"/>
          </p:cNvSpPr>
          <p:nvPr/>
        </p:nvSpPr>
        <p:spPr bwMode="auto">
          <a:xfrm>
            <a:off x="8839200" y="685800"/>
            <a:ext cx="1295400" cy="685800"/>
          </a:xfrm>
          <a:prstGeom prst="ellipse">
            <a:avLst/>
          </a:prstGeom>
          <a:noFill/>
          <a:ln w="5715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39" name="Text Box 71"/>
          <p:cNvSpPr txBox="1">
            <a:spLocks noChangeArrowheads="1"/>
          </p:cNvSpPr>
          <p:nvPr/>
        </p:nvSpPr>
        <p:spPr bwMode="auto">
          <a:xfrm>
            <a:off x="9023350" y="1397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>
              <a:spcBef>
                <a:spcPct val="5000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</a:rPr>
              <a:t>50:50</a:t>
            </a:r>
            <a:endParaRPr lang="en-US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240" name="Picture 72"/>
          <p:cNvPicPr>
            <a:picLocks noChangeAspect="1" noChangeArrowheads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188450" y="717551"/>
            <a:ext cx="51435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41" name="AutoShape 73"/>
          <p:cNvSpPr>
            <a:spLocks noChangeArrowheads="1"/>
          </p:cNvSpPr>
          <p:nvPr/>
        </p:nvSpPr>
        <p:spPr bwMode="auto">
          <a:xfrm rot="5400000">
            <a:off x="9013825" y="16383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42" name="Oval 74"/>
          <p:cNvSpPr>
            <a:spLocks noChangeArrowheads="1"/>
          </p:cNvSpPr>
          <p:nvPr/>
        </p:nvSpPr>
        <p:spPr bwMode="auto">
          <a:xfrm>
            <a:off x="9090025" y="14859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43" name="AutoShape 75"/>
          <p:cNvSpPr>
            <a:spLocks noChangeArrowheads="1"/>
          </p:cNvSpPr>
          <p:nvPr/>
        </p:nvSpPr>
        <p:spPr bwMode="auto">
          <a:xfrm rot="5400000">
            <a:off x="9318625" y="17145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44" name="Oval 76"/>
          <p:cNvSpPr>
            <a:spLocks noChangeArrowheads="1"/>
          </p:cNvSpPr>
          <p:nvPr/>
        </p:nvSpPr>
        <p:spPr bwMode="auto">
          <a:xfrm>
            <a:off x="9394825" y="15621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45" name="AutoShape 77"/>
          <p:cNvSpPr>
            <a:spLocks noChangeArrowheads="1"/>
          </p:cNvSpPr>
          <p:nvPr/>
        </p:nvSpPr>
        <p:spPr bwMode="auto">
          <a:xfrm rot="5400000">
            <a:off x="9623425" y="1638300"/>
            <a:ext cx="304800" cy="304800"/>
          </a:xfrm>
          <a:prstGeom prst="flowChartDisplay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46" name="Oval 78"/>
          <p:cNvSpPr>
            <a:spLocks noChangeArrowheads="1"/>
          </p:cNvSpPr>
          <p:nvPr/>
        </p:nvSpPr>
        <p:spPr bwMode="auto">
          <a:xfrm>
            <a:off x="9699625" y="1485900"/>
            <a:ext cx="152400" cy="1524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48" name="Text Box 80"/>
          <p:cNvSpPr txBox="1">
            <a:spLocks noChangeArrowheads="1"/>
          </p:cNvSpPr>
          <p:nvPr/>
        </p:nvSpPr>
        <p:spPr bwMode="auto">
          <a:xfrm>
            <a:off x="3767138" y="149225"/>
            <a:ext cx="32575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ar-AE" altLang="en-US" sz="4600">
                <a:solidFill>
                  <a:srgbClr val="FF3300"/>
                </a:solidFill>
                <a:latin typeface="Times New Roman" panose="02020603050405020304" pitchFamily="18" charset="0"/>
              </a:rPr>
              <a:t>كان وأخواتها</a:t>
            </a:r>
            <a:endParaRPr lang="en-US" altLang="en-US" sz="4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619850"/>
      </p:ext>
    </p:extLst>
  </p:cSld>
  <p:clrMapOvr>
    <a:masterClrMapping/>
  </p:clrMapOvr>
  <p:transition spd="slow" advTm="284208">
    <p:circle/>
    <p:sndAc>
      <p:stSnd>
        <p:snd r:embed="rId4" name="millionaire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coreope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72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2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2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2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2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2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2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2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2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2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2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2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7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72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7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72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72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72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24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7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1"/>
                                            </p:cond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New Ques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28"/>
                  </p:tgtEl>
                </p:cond>
              </p:nextCondLst>
            </p:seq>
            <p:audio>
              <p:cMediaNode vol="11000" showWhenStopped="0">
                <p:cTn id="7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29"/>
                </p:tgtEl>
              </p:cMediaNode>
            </p:audio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7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72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72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72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6"/>
                                            </p:cond>
                                          </p:stCondLst>
                                        </p:cTn>
                                        <p:tgtEl>
                                          <p:spTgt spid="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che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33"/>
                  </p:tgtEl>
                </p:cond>
              </p:nextCondLst>
            </p:seq>
          </p:childTnLst>
        </p:cTn>
      </p:par>
    </p:tnLst>
    <p:bldLst>
      <p:bldP spid="7180" grpId="0" animBg="1"/>
      <p:bldP spid="7238" grpId="0" animBg="1"/>
      <p:bldP spid="7239" grpId="0"/>
      <p:bldP spid="7241" grpId="0" animBg="1"/>
      <p:bldP spid="7242" grpId="0" animBg="1"/>
      <p:bldP spid="7243" grpId="0" animBg="1"/>
      <p:bldP spid="7244" grpId="0" animBg="1"/>
      <p:bldP spid="7245" grpId="0" animBg="1"/>
      <p:bldP spid="724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1438" r="6951" b="23302"/>
          <a:stretch/>
        </p:blipFill>
        <p:spPr>
          <a:xfrm>
            <a:off x="0" y="762000"/>
            <a:ext cx="11790218" cy="6019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B522D2D-B1E8-7AE9-8C42-B84E4A10510C}"/>
              </a:ext>
            </a:extLst>
          </p:cNvPr>
          <p:cNvSpPr/>
          <p:nvPr/>
        </p:nvSpPr>
        <p:spPr>
          <a:xfrm>
            <a:off x="1870365" y="0"/>
            <a:ext cx="9919854" cy="6650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dirty="0">
                <a:highlight>
                  <a:srgbClr val="00FF00"/>
                </a:highlight>
              </a:rPr>
              <a:t>الواجب: اذهب إلى كتاب النشاط وأجب عن السؤال رقم 3&amp;2 صفحة 21</a:t>
            </a:r>
            <a:endParaRPr lang="en-US" sz="3200" dirty="0">
              <a:highlight>
                <a:srgbClr val="00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983491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500" t="76654" r="5786" b="3832"/>
          <a:stretch/>
        </p:blipFill>
        <p:spPr>
          <a:xfrm>
            <a:off x="853440" y="603348"/>
            <a:ext cx="10694126" cy="560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823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C89538-89F6-4CE6-977B-DC2BD9C28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70" y="-60314"/>
            <a:ext cx="9073661" cy="4918074"/>
          </a:xfrm>
          <a:prstGeom prst="rect">
            <a:avLst/>
          </a:prstGeom>
        </p:spPr>
      </p:pic>
      <p:pic>
        <p:nvPicPr>
          <p:cNvPr id="4098" name="Picture 2" descr="C:\Users\admin\Desktop\صور رسومات1\images (8).jpg"/>
          <p:cNvPicPr>
            <a:picLocks noChangeAspect="1" noChangeArrowheads="1"/>
          </p:cNvPicPr>
          <p:nvPr/>
        </p:nvPicPr>
        <p:blipFill>
          <a:blip r:embed="rId3"/>
          <a:srcRect l="14999" t="7501" r="12501" b="7499"/>
          <a:stretch>
            <a:fillRect/>
          </a:stretch>
        </p:blipFill>
        <p:spPr bwMode="auto">
          <a:xfrm>
            <a:off x="4439817" y="4836667"/>
            <a:ext cx="3445037" cy="1991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9138192"/>
      </p:ext>
    </p:extLst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</TotalTime>
  <Words>878</Words>
  <Application>Microsoft Office PowerPoint</Application>
  <PresentationFormat>Widescreen</PresentationFormat>
  <Paragraphs>253</Paragraphs>
  <Slides>28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Calibri</vt:lpstr>
      <vt:lpstr>Calibri Light</vt:lpstr>
      <vt:lpstr>Century Gothic</vt:lpstr>
      <vt:lpstr>Sakkal Majalla</vt:lpstr>
      <vt:lpstr>Times New Roman</vt:lpstr>
      <vt:lpstr>Traditional Arabic</vt:lpstr>
      <vt:lpstr>Webdings</vt:lpstr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أجب عن النشاط الجماعي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ميسون عويمر</dc:creator>
  <cp:lastModifiedBy>emad alaalla</cp:lastModifiedBy>
  <cp:revision>69</cp:revision>
  <dcterms:created xsi:type="dcterms:W3CDTF">2020-09-18T20:23:31Z</dcterms:created>
  <dcterms:modified xsi:type="dcterms:W3CDTF">2023-01-15T16:44:26Z</dcterms:modified>
</cp:coreProperties>
</file>