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32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14" r:id="rId2"/>
    <p:sldId id="305" r:id="rId3"/>
    <p:sldId id="278" r:id="rId4"/>
    <p:sldId id="307" r:id="rId5"/>
    <p:sldId id="316" r:id="rId6"/>
    <p:sldId id="318" r:id="rId7"/>
    <p:sldId id="317" r:id="rId8"/>
    <p:sldId id="280" r:id="rId9"/>
    <p:sldId id="309" r:id="rId10"/>
    <p:sldId id="284" r:id="rId11"/>
    <p:sldId id="265" r:id="rId12"/>
    <p:sldId id="268" r:id="rId13"/>
    <p:sldId id="293" r:id="rId14"/>
    <p:sldId id="297" r:id="rId15"/>
    <p:sldId id="298" r:id="rId16"/>
    <p:sldId id="315" r:id="rId17"/>
    <p:sldId id="319" r:id="rId18"/>
    <p:sldId id="320" r:id="rId19"/>
    <p:sldId id="299" r:id="rId20"/>
    <p:sldId id="300" r:id="rId21"/>
    <p:sldId id="321" r:id="rId22"/>
    <p:sldId id="311" r:id="rId23"/>
    <p:sldId id="30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0" autoAdjust="0"/>
    <p:restoredTop sz="90925" autoAdjust="0"/>
  </p:normalViewPr>
  <p:slideViewPr>
    <p:cSldViewPr>
      <p:cViewPr varScale="1">
        <p:scale>
          <a:sx n="78" d="100"/>
          <a:sy n="78" d="100"/>
        </p:scale>
        <p:origin x="113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64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370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826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221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53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775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70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487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381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803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335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15345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7735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962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0539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4439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772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BCE2A-DE7D-4651-BB33-475774B5D494}" type="datetimeFigureOut">
              <a:rPr lang="en-US" smtClean="0"/>
              <a:t>9/12/2021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65DD7B4-8164-4692-BE1D-0D12BFF5A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948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audio" Target="NUL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6411" y="1828800"/>
            <a:ext cx="82296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09800" y="3429002"/>
            <a:ext cx="49530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 smtClean="0">
                <a:solidFill>
                  <a:srgbClr val="FFFF00"/>
                </a:solidFill>
              </a:rPr>
              <a:t>المادة : الدراسات الاجتماعية</a:t>
            </a:r>
          </a:p>
          <a:p>
            <a:pPr algn="ctr"/>
            <a:r>
              <a:rPr lang="ar-AE" sz="3200" b="1" dirty="0" smtClean="0">
                <a:solidFill>
                  <a:srgbClr val="FFFF00"/>
                </a:solidFill>
              </a:rPr>
              <a:t>الصف : الخامس الابتدائي</a:t>
            </a:r>
          </a:p>
          <a:p>
            <a:pPr algn="ctr"/>
            <a:r>
              <a:rPr lang="ar-AE" sz="3200" b="1" dirty="0" smtClean="0">
                <a:solidFill>
                  <a:srgbClr val="FFFF00"/>
                </a:solidFill>
              </a:rPr>
              <a:t>الفصل الدراسي الاول</a:t>
            </a:r>
          </a:p>
          <a:p>
            <a:pPr algn="ctr"/>
            <a:r>
              <a:rPr lang="ar-AE" sz="2800" b="1" dirty="0" smtClean="0">
                <a:solidFill>
                  <a:srgbClr val="FFFF00"/>
                </a:solidFill>
              </a:rPr>
              <a:t> </a:t>
            </a:r>
            <a:endParaRPr lang="en-US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24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mrahkat.net/wp-content/uploads/2019/08/2358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59" y="754112"/>
            <a:ext cx="8239124" cy="483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videoplayback (3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69577" y="2080949"/>
            <a:ext cx="6055887" cy="2674247"/>
          </a:xfrm>
          <a:prstGeom prst="roundRect">
            <a:avLst>
              <a:gd name="adj" fmla="val 5299"/>
            </a:avLst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plastic">
            <a:bevelT/>
            <a:contourClr>
              <a:srgbClr val="FFFFFF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4736307" y="857250"/>
            <a:ext cx="262175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500" dirty="0">
                <a:solidFill>
                  <a:srgbClr val="E50BDB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النشيد </a:t>
            </a:r>
            <a:endParaRPr lang="en-US" sz="4500" dirty="0">
              <a:solidFill>
                <a:srgbClr val="E50BDB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13298" y="754112"/>
            <a:ext cx="213598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500" dirty="0">
                <a:solidFill>
                  <a:srgbClr val="E50BDB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الوطني</a:t>
            </a:r>
            <a:endParaRPr lang="en-US" sz="4050" dirty="0">
              <a:solidFill>
                <a:srgbClr val="E50BDB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01108608"/>
      </p:ext>
    </p:extLst>
  </p:cSld>
  <p:clrMapOvr>
    <a:masterClrMapping/>
  </p:clrMapOvr>
  <p:transition spd="slow">
    <p:fade/>
    <p:sndAc>
      <p:stSnd>
        <p:snd r:embed="rId4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4100" y="1487702"/>
            <a:ext cx="1514479" cy="12983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9586" y="3753749"/>
            <a:ext cx="1387208" cy="1261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0413" y="1487702"/>
            <a:ext cx="1678070" cy="11888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8749" y="3868550"/>
            <a:ext cx="1821398" cy="129503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70206" y="1011711"/>
            <a:ext cx="392070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4050" b="1" dirty="0">
                <a:solidFill>
                  <a:srgbClr val="0066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قواعد التعلم عن بعد </a:t>
            </a:r>
            <a:endParaRPr lang="en-US" sz="4050" b="1" dirty="0">
              <a:solidFill>
                <a:srgbClr val="00666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5001" y="2833353"/>
            <a:ext cx="272466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4050" b="1" dirty="0">
                <a:solidFill>
                  <a:srgbClr val="0066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الإلتزام بالوقت</a:t>
            </a:r>
            <a:endParaRPr lang="en-US" sz="4050" b="1" dirty="0">
              <a:solidFill>
                <a:srgbClr val="00666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3604" y="2906775"/>
            <a:ext cx="315406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4050" b="1" dirty="0">
                <a:solidFill>
                  <a:srgbClr val="0066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التفاعل الإيجابي</a:t>
            </a:r>
            <a:endParaRPr lang="en-US" sz="4050" b="1" dirty="0">
              <a:solidFill>
                <a:srgbClr val="00666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16146" y="5033835"/>
            <a:ext cx="375645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4050" b="1" dirty="0">
                <a:solidFill>
                  <a:srgbClr val="0066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الإلتزام بالتعليمات</a:t>
            </a:r>
            <a:endParaRPr lang="en-US" sz="4050" b="1" dirty="0">
              <a:solidFill>
                <a:srgbClr val="00666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1980" y="5169759"/>
            <a:ext cx="375645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4050" b="1" dirty="0">
                <a:solidFill>
                  <a:srgbClr val="0066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عدم تصوير الحصه</a:t>
            </a:r>
            <a:endParaRPr lang="en-US" sz="4050" b="1" dirty="0">
              <a:solidFill>
                <a:srgbClr val="00666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4777" y="2518318"/>
            <a:ext cx="2310224" cy="2310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0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BFA8FE8-62C4-464D-ABEF-8FBCCA72B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8335" y="1607274"/>
            <a:ext cx="3505200" cy="16658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ECAD85D-C925-404B-B0A2-A9AB4CF7B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610791"/>
            <a:ext cx="3505200" cy="166580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7C47948-B14E-4E96-83B6-0A8F1A35583F}"/>
              </a:ext>
            </a:extLst>
          </p:cNvPr>
          <p:cNvSpPr/>
          <p:nvPr/>
        </p:nvSpPr>
        <p:spPr>
          <a:xfrm>
            <a:off x="1066800" y="228600"/>
            <a:ext cx="7010400" cy="1219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>
                <a:solidFill>
                  <a:srgbClr val="00B050"/>
                </a:solidFill>
              </a:rPr>
              <a:t>استنتج عنوان الدرس من خلال الصور. </a:t>
            </a:r>
            <a:endParaRPr lang="en-GB" sz="4000" b="1" dirty="0">
              <a:solidFill>
                <a:srgbClr val="00B05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A9F84BD4-2456-4252-B55D-639BD65F7C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3584918"/>
            <a:ext cx="2743200" cy="22709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C94C5C5A-CC46-4BFD-AA32-20C28B9DB1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3458308"/>
            <a:ext cx="2546252" cy="261586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C25C922E-1D02-4197-A762-994D346CC54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556" b="4642"/>
          <a:stretch/>
        </p:blipFill>
        <p:spPr>
          <a:xfrm>
            <a:off x="419390" y="3810000"/>
            <a:ext cx="3152533" cy="246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608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Desktop\الفصل الثالث 2020\800px_COLOURBOX4646546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38518"/>
            <a:ext cx="9144000" cy="51435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85192" y="959127"/>
            <a:ext cx="537669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500" b="1" dirty="0">
                <a:latin typeface="Arabic Typesetting" pitchFamily="66" charset="-78"/>
                <a:cs typeface="Arabic Typesetting" pitchFamily="66" charset="-78"/>
              </a:rPr>
              <a:t>الدرس </a:t>
            </a:r>
            <a:r>
              <a:rPr lang="ar-AE" sz="4500" b="1" dirty="0" smtClean="0">
                <a:latin typeface="Arabic Typesetting" pitchFamily="66" charset="-78"/>
                <a:cs typeface="Arabic Typesetting" pitchFamily="66" charset="-78"/>
              </a:rPr>
              <a:t>الثاني  </a:t>
            </a:r>
            <a:r>
              <a:rPr lang="ar-AE" sz="4500" b="1" dirty="0">
                <a:latin typeface="Arabic Typesetting" pitchFamily="66" charset="-78"/>
                <a:cs typeface="Arabic Typesetting" pitchFamily="66" charset="-78"/>
              </a:rPr>
              <a:t>:</a:t>
            </a:r>
          </a:p>
          <a:p>
            <a:pPr algn="ctr"/>
            <a:r>
              <a:rPr lang="ar-AE" sz="4950" b="1" dirty="0">
                <a:latin typeface="Arabic Typesetting" pitchFamily="66" charset="-78"/>
                <a:cs typeface="Arabic Typesetting" pitchFamily="66" charset="-78"/>
              </a:rPr>
              <a:t>حضارات </a:t>
            </a:r>
            <a:r>
              <a:rPr lang="ar-AE" sz="4950" b="1" dirty="0" smtClean="0">
                <a:latin typeface="Arabic Typesetting" pitchFamily="66" charset="-78"/>
                <a:cs typeface="Arabic Typesetting" pitchFamily="66" charset="-78"/>
              </a:rPr>
              <a:t>بلادي</a:t>
            </a:r>
            <a:endParaRPr lang="ar-AE" sz="4950" b="1" dirty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ar-AE" sz="4050" b="1" dirty="0" smtClean="0">
                <a:latin typeface="Arabic Typesetting" pitchFamily="66" charset="-78"/>
                <a:cs typeface="Arabic Typesetting" pitchFamily="66" charset="-78"/>
              </a:rPr>
              <a:t>(أهمية حضارتي ماجان ودلمون )</a:t>
            </a:r>
            <a:endParaRPr lang="en-US" sz="4050" b="1" dirty="0">
              <a:latin typeface="Arabic Typesetting" pitchFamily="66" charset="-78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238538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791200" y="1131094"/>
            <a:ext cx="2724151" cy="86051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ar-SA" dirty="0">
                <a:solidFill>
                  <a:srgbClr val="FF0000"/>
                </a:solidFill>
              </a:rPr>
              <a:t>نواتج التعلم </a:t>
            </a:r>
            <a:endParaRPr lang="ar-AE" dirty="0">
              <a:solidFill>
                <a:srgbClr val="FF0000"/>
              </a:solidFill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114800" y="2112940"/>
            <a:ext cx="4922144" cy="388781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ar-EG" sz="2400" b="1" dirty="0" smtClean="0"/>
              <a:t>- </a:t>
            </a:r>
            <a:r>
              <a:rPr lang="ar-AE" sz="2700" b="1" dirty="0" smtClean="0"/>
              <a:t>تعرف المفاهيم الواردة في </a:t>
            </a:r>
            <a:r>
              <a:rPr lang="ar-AE" sz="2700" b="1" dirty="0" smtClean="0"/>
              <a:t>الدرس (ساروق الحديد – الاختام الدلمونية ) </a:t>
            </a:r>
            <a:r>
              <a:rPr lang="ar-EG" sz="2700" b="1" dirty="0" smtClean="0"/>
              <a:t>.</a:t>
            </a:r>
            <a:endParaRPr lang="ar-EG" sz="2700" b="1" dirty="0"/>
          </a:p>
          <a:p>
            <a:pPr algn="r"/>
            <a:endParaRPr lang="en-US" sz="2400" b="1" dirty="0"/>
          </a:p>
          <a:p>
            <a:pPr algn="r"/>
            <a:r>
              <a:rPr lang="ar-AE" sz="2400" b="1" dirty="0" smtClean="0"/>
              <a:t>تحددأهم الانشطة الاقتصادية  لحضارة </a:t>
            </a:r>
            <a:r>
              <a:rPr lang="ar-AE" sz="2400" b="1" dirty="0" smtClean="0"/>
              <a:t>دلمون وماجان </a:t>
            </a:r>
            <a:r>
              <a:rPr lang="ar-SA" sz="2400" b="1" dirty="0" smtClean="0"/>
              <a:t>.</a:t>
            </a:r>
            <a:endParaRPr lang="ar-EG" sz="2400" b="1" dirty="0"/>
          </a:p>
          <a:p>
            <a:pPr algn="r"/>
            <a:endParaRPr lang="en-US" sz="2400" b="1" dirty="0"/>
          </a:p>
          <a:p>
            <a:pPr algn="r"/>
            <a:r>
              <a:rPr lang="ar-EG" sz="2400" b="1" dirty="0"/>
              <a:t>3- </a:t>
            </a:r>
            <a:r>
              <a:rPr lang="ar-AE" sz="2400" b="1" dirty="0" smtClean="0"/>
              <a:t>تثمن جهود حكومتنا الرشيدة في الربط بين الحضارات .</a:t>
            </a:r>
            <a:endParaRPr lang="ar-AE" b="1" dirty="0">
              <a:solidFill>
                <a:schemeClr val="bg1"/>
              </a:solidFill>
            </a:endParaRPr>
          </a:p>
          <a:p>
            <a:pPr marL="85725" indent="0" algn="r">
              <a:buSzPts val="3000"/>
              <a:buNone/>
            </a:pPr>
            <a:endParaRPr lang="ar-AE" sz="2250" dirty="0">
              <a:solidFill>
                <a:srgbClr val="FF0000"/>
              </a:solidFill>
              <a:latin typeface="Capriola"/>
              <a:ea typeface="Capriola"/>
              <a:cs typeface="Capriola"/>
              <a:sym typeface="Capriola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0" y="1131094"/>
            <a:ext cx="3950594" cy="557450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 fontAlgn="t"/>
            <a:r>
              <a:rPr lang="ar-AE" sz="1500" b="1" dirty="0"/>
              <a:t>1- تمكنت من تفسير مفهوم واحد  بأسلوبها الخاص (جيد)</a:t>
            </a:r>
            <a:endParaRPr lang="en-US" sz="1500" dirty="0"/>
          </a:p>
          <a:p>
            <a:pPr algn="r" rtl="0"/>
            <a:r>
              <a:rPr lang="ar-AE" sz="1500" b="1" dirty="0"/>
              <a:t>2-تمكنت من تفسير جميع المفاهيم بأسلوبها الخاص (جيد جدا )</a:t>
            </a:r>
            <a:endParaRPr lang="en-US" sz="1500" dirty="0"/>
          </a:p>
          <a:p>
            <a:pPr algn="r" rtl="0"/>
            <a:r>
              <a:rPr lang="ar-AE" sz="1500" b="1" dirty="0"/>
              <a:t>3- ضربت مثالاً على كل مفهوم (ممتاز )</a:t>
            </a:r>
          </a:p>
          <a:p>
            <a:pPr rtl="0"/>
            <a:endParaRPr lang="en-US" sz="1500" dirty="0"/>
          </a:p>
          <a:p>
            <a:pPr algn="r" fontAlgn="t"/>
            <a:r>
              <a:rPr lang="ar-AE" sz="1500" b="1" dirty="0"/>
              <a:t>1-تستنتج </a:t>
            </a:r>
            <a:r>
              <a:rPr lang="ar-AE" sz="1500" b="1" dirty="0" smtClean="0"/>
              <a:t>أهم الانشطة الاقتصادية (جيد )</a:t>
            </a:r>
            <a:r>
              <a:rPr lang="en-US" sz="1500" b="1" dirty="0" smtClean="0"/>
              <a:t>(</a:t>
            </a:r>
            <a:endParaRPr lang="en-US" sz="1500" dirty="0"/>
          </a:p>
          <a:p>
            <a:pPr algn="r" fontAlgn="t"/>
            <a:r>
              <a:rPr lang="ar-AE" sz="1500" b="1" dirty="0"/>
              <a:t>2- اعطاء امثلة من </a:t>
            </a:r>
            <a:r>
              <a:rPr lang="ar-AE" sz="1500" b="1" dirty="0" smtClean="0"/>
              <a:t>الانشطة (جيد </a:t>
            </a:r>
            <a:r>
              <a:rPr lang="ar-AE" sz="1500" b="1" dirty="0"/>
              <a:t>جدا )</a:t>
            </a:r>
            <a:endParaRPr lang="en-US" sz="1500" dirty="0"/>
          </a:p>
          <a:p>
            <a:pPr algn="r" fontAlgn="t"/>
            <a:r>
              <a:rPr lang="ar-AE" sz="1500" b="1" dirty="0"/>
              <a:t>3- ذكر أهم ما يميزكل حضارة (ممتاز )</a:t>
            </a:r>
          </a:p>
          <a:p>
            <a:pPr fontAlgn="t"/>
            <a:endParaRPr lang="ar-AE" sz="1500" b="1" dirty="0"/>
          </a:p>
          <a:p>
            <a:pPr algn="r" fontAlgn="t"/>
            <a:r>
              <a:rPr lang="ar-AE" sz="1500" b="1" dirty="0"/>
              <a:t>1- تمكنت من تقديم اقتراحات للحفاظ على الاثار في الإمارات ( جيد )</a:t>
            </a:r>
          </a:p>
          <a:p>
            <a:pPr algn="r" fontAlgn="t"/>
            <a:r>
              <a:rPr lang="ar-AE" sz="1500" b="1" dirty="0"/>
              <a:t>2- استطاعت أن تذكر اهتمام دولة الامارات بالاثار  التاريخية (جيد جدا )</a:t>
            </a:r>
          </a:p>
          <a:p>
            <a:pPr algn="r" fontAlgn="t"/>
            <a:r>
              <a:rPr lang="ar-AE" sz="1500" b="1" dirty="0"/>
              <a:t>3- بينت دور حكام الامارات بالحفاظ على الاثار (ممتاز )</a:t>
            </a:r>
            <a:endParaRPr lang="en-US" sz="1500" dirty="0"/>
          </a:p>
        </p:txBody>
      </p:sp>
      <p:sp>
        <p:nvSpPr>
          <p:cNvPr id="7" name="عنوان 1"/>
          <p:cNvSpPr txBox="1">
            <a:spLocks/>
          </p:cNvSpPr>
          <p:nvPr/>
        </p:nvSpPr>
        <p:spPr>
          <a:xfrm>
            <a:off x="990600" y="249246"/>
            <a:ext cx="1679522" cy="86051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68580" tIns="34290" rIns="68580" bIns="34290" rtlCol="1" anchor="ctr">
            <a:norm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2400" b="1" dirty="0">
                <a:solidFill>
                  <a:srgbClr val="FF0000"/>
                </a:solidFill>
              </a:rPr>
              <a:t>معاير النجاح </a:t>
            </a:r>
          </a:p>
        </p:txBody>
      </p:sp>
    </p:spTree>
    <p:extLst>
      <p:ext uri="{BB962C8B-B14F-4D97-AF65-F5344CB8AC3E}">
        <p14:creationId xmlns:p14="http://schemas.microsoft.com/office/powerpoint/2010/main" val="106478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096391" y="609600"/>
            <a:ext cx="3542409" cy="1143000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ar-SA" b="1" dirty="0">
                <a:solidFill>
                  <a:srgbClr val="FF0000"/>
                </a:solidFill>
              </a:rPr>
              <a:t>قيم المواطنة </a:t>
            </a:r>
            <a:endParaRPr lang="ar-AE" b="1" dirty="0">
              <a:solidFill>
                <a:srgbClr val="FF0000"/>
              </a:solidFill>
            </a:endParaRPr>
          </a:p>
        </p:txBody>
      </p:sp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047" y="2357437"/>
            <a:ext cx="1910953" cy="1071563"/>
          </a:xfr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276" y="2303859"/>
            <a:ext cx="1307306" cy="1125141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03861"/>
            <a:ext cx="2113756" cy="1098352"/>
          </a:xfrm>
          <a:prstGeom prst="rect">
            <a:avLst/>
          </a:prstGeom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2303860"/>
            <a:ext cx="1854200" cy="1088898"/>
          </a:xfrm>
          <a:prstGeom prst="rect">
            <a:avLst/>
          </a:prstGeom>
        </p:spPr>
      </p:pic>
      <p:sp>
        <p:nvSpPr>
          <p:cNvPr id="9" name="مربع نص 8"/>
          <p:cNvSpPr txBox="1"/>
          <p:nvPr/>
        </p:nvSpPr>
        <p:spPr>
          <a:xfrm>
            <a:off x="6674127" y="3660293"/>
            <a:ext cx="1206859" cy="8714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ar-AE" sz="2025" b="1" dirty="0" smtClean="0"/>
              <a:t>الانجاز والنجاح </a:t>
            </a:r>
            <a:endParaRPr lang="ar-AE" sz="2025" b="1" dirty="0"/>
          </a:p>
          <a:p>
            <a:pPr algn="ctr"/>
            <a:endParaRPr lang="ar-AE" sz="1013" b="1" dirty="0"/>
          </a:p>
        </p:txBody>
      </p:sp>
      <p:sp>
        <p:nvSpPr>
          <p:cNvPr id="10" name="مربع نص 9"/>
          <p:cNvSpPr txBox="1"/>
          <p:nvPr/>
        </p:nvSpPr>
        <p:spPr>
          <a:xfrm>
            <a:off x="4954468" y="3598863"/>
            <a:ext cx="1206859" cy="5944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ar-SA" sz="2250" b="1" dirty="0"/>
              <a:t>الجهد</a:t>
            </a:r>
            <a:endParaRPr lang="ar-AE" sz="2250" b="1" dirty="0"/>
          </a:p>
          <a:p>
            <a:pPr algn="ctr"/>
            <a:endParaRPr lang="ar-AE" sz="1013" b="1" dirty="0"/>
          </a:p>
        </p:txBody>
      </p:sp>
      <p:sp>
        <p:nvSpPr>
          <p:cNvPr id="12" name="مربع نص 11"/>
          <p:cNvSpPr txBox="1"/>
          <p:nvPr/>
        </p:nvSpPr>
        <p:spPr>
          <a:xfrm>
            <a:off x="1188642" y="3660292"/>
            <a:ext cx="1338742" cy="7155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ar-AE" sz="2025" b="1" dirty="0" smtClean="0"/>
              <a:t>التواصل </a:t>
            </a:r>
            <a:endParaRPr lang="ar-AE" sz="2025" b="1" dirty="0"/>
          </a:p>
          <a:p>
            <a:pPr algn="ctr"/>
            <a:endParaRPr lang="ar-AE" sz="2025" b="1" dirty="0"/>
          </a:p>
        </p:txBody>
      </p:sp>
      <p:sp>
        <p:nvSpPr>
          <p:cNvPr id="14" name="مربع نص 13"/>
          <p:cNvSpPr txBox="1"/>
          <p:nvPr/>
        </p:nvSpPr>
        <p:spPr>
          <a:xfrm>
            <a:off x="3381099" y="3640138"/>
            <a:ext cx="926584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ar-SA" b="1" dirty="0"/>
              <a:t>تحمل المسؤ</a:t>
            </a:r>
            <a:r>
              <a:rPr lang="ar-AE" b="1" dirty="0"/>
              <a:t>و</a:t>
            </a:r>
            <a:r>
              <a:rPr lang="ar-SA" b="1" dirty="0"/>
              <a:t>لية</a:t>
            </a:r>
            <a:endParaRPr lang="ar-AE" b="1" dirty="0"/>
          </a:p>
        </p:txBody>
      </p:sp>
    </p:spTree>
    <p:extLst>
      <p:ext uri="{BB962C8B-B14F-4D97-AF65-F5344CB8AC3E}">
        <p14:creationId xmlns:p14="http://schemas.microsoft.com/office/powerpoint/2010/main" val="24459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ave 1"/>
          <p:cNvSpPr/>
          <p:nvPr/>
        </p:nvSpPr>
        <p:spPr>
          <a:xfrm>
            <a:off x="778668" y="152400"/>
            <a:ext cx="7543800" cy="2209800"/>
          </a:xfrm>
          <a:prstGeom prst="wave">
            <a:avLst>
              <a:gd name="adj1" fmla="val 12500"/>
              <a:gd name="adj2" fmla="val 5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 smtClean="0">
                <a:solidFill>
                  <a:srgbClr val="FF0000"/>
                </a:solidFill>
              </a:rPr>
              <a:t>أهمية حضارتي </a:t>
            </a:r>
            <a:r>
              <a:rPr lang="ar-AE" sz="3200" b="1" dirty="0">
                <a:solidFill>
                  <a:srgbClr val="FF0000"/>
                </a:solidFill>
              </a:rPr>
              <a:t>دلمون وماجان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2505074"/>
            <a:ext cx="4876800" cy="43529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2590800"/>
            <a:ext cx="41910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4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2" y="1219200"/>
            <a:ext cx="9121588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تمرير أفقي 3"/>
          <p:cNvSpPr/>
          <p:nvPr/>
        </p:nvSpPr>
        <p:spPr>
          <a:xfrm>
            <a:off x="0" y="134471"/>
            <a:ext cx="9067800" cy="1295400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400" dirty="0" smtClean="0"/>
              <a:t>اقرأ مقوله المغفور له بإذن الله الشيخ زايد بن سلطان آل نهيان  و ناقشها مع زملائك..</a:t>
            </a:r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3839613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10399"/>
          </a:xfrm>
          <a:prstGeom prst="rect">
            <a:avLst/>
          </a:prstGeom>
        </p:spPr>
      </p:pic>
      <p:sp>
        <p:nvSpPr>
          <p:cNvPr id="3" name="مخطط انسيابي: محطة طرفية 4"/>
          <p:cNvSpPr/>
          <p:nvPr/>
        </p:nvSpPr>
        <p:spPr>
          <a:xfrm>
            <a:off x="-24384" y="0"/>
            <a:ext cx="4343400" cy="2362200"/>
          </a:xfrm>
          <a:prstGeom prst="flowChartTerminator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AE" sz="3200" dirty="0" smtClean="0"/>
              <a:t>ا</a:t>
            </a:r>
            <a:r>
              <a:rPr lang="ar-AE" sz="3200" b="1" dirty="0" smtClean="0"/>
              <a:t>لموقع على الخريطة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33449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8915400" cy="6324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6248400" y="3733800"/>
            <a:ext cx="2743200" cy="1107996"/>
          </a:xfrm>
          <a:prstGeom prst="rect">
            <a:avLst/>
          </a:prstGeom>
          <a:solidFill>
            <a:schemeClr val="bg2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ar-AE" sz="6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ماجان</a:t>
            </a:r>
            <a:endParaRPr lang="en-US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41280" y="3340710"/>
            <a:ext cx="2220481" cy="1323439"/>
          </a:xfrm>
          <a:prstGeom prst="rect">
            <a:avLst/>
          </a:prstGeom>
          <a:solidFill>
            <a:schemeClr val="tx2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8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دلمون</a:t>
            </a:r>
            <a:endParaRPr lang="en-US" sz="8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88238" y="4953000"/>
            <a:ext cx="2664512" cy="110799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66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أم النار </a:t>
            </a:r>
            <a:endParaRPr lang="en-US" sz="6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394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1"/>
            <a:ext cx="8762999" cy="64769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angle 4"/>
          <p:cNvSpPr/>
          <p:nvPr/>
        </p:nvSpPr>
        <p:spPr>
          <a:xfrm>
            <a:off x="1828800" y="4114800"/>
            <a:ext cx="6222945" cy="224676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ar-AE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1-الموقع الجغرافي المميز</a:t>
            </a:r>
            <a:r>
              <a:rPr lang="ar-EG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علي ساحل الخليج العربي</a:t>
            </a:r>
            <a:endParaRPr lang="ar-AE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r>
              <a:rPr lang="ar-AE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2-سهولة الاتصال و الوصول الي المناطق الآخرى</a:t>
            </a:r>
          </a:p>
          <a:p>
            <a:pPr algn="r"/>
            <a:r>
              <a:rPr lang="ar-AE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3- ازدهار التجارة و صيد الأسماك </a:t>
            </a:r>
            <a:endParaRPr lang="en-US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9870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25">
            <a:extLst>
              <a:ext uri="{FF2B5EF4-FFF2-40B4-BE49-F238E27FC236}">
                <a16:creationId xmlns="" xmlns:a16="http://schemas.microsoft.com/office/drawing/2014/main" id="{A84BAED4-C193-447A-A721-DAEB750728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492893"/>
            <a:ext cx="1993314" cy="193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26">
            <a:extLst>
              <a:ext uri="{FF2B5EF4-FFF2-40B4-BE49-F238E27FC236}">
                <a16:creationId xmlns="" xmlns:a16="http://schemas.microsoft.com/office/drawing/2014/main" id="{BFD4FC94-7C8F-416E-AB86-5A09EEF10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104" y="1676403"/>
            <a:ext cx="2076132" cy="1749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27">
            <a:extLst>
              <a:ext uri="{FF2B5EF4-FFF2-40B4-BE49-F238E27FC236}">
                <a16:creationId xmlns="" xmlns:a16="http://schemas.microsoft.com/office/drawing/2014/main" id="{44C02679-30B4-4996-B197-2A16D8FDB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76403"/>
            <a:ext cx="2209800" cy="1828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: Rounded Corners 30">
            <a:extLst>
              <a:ext uri="{FF2B5EF4-FFF2-40B4-BE49-F238E27FC236}">
                <a16:creationId xmlns="" xmlns:a16="http://schemas.microsoft.com/office/drawing/2014/main" id="{111DC591-BEBE-4615-9902-13BC3E14DE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0106" y="5186361"/>
            <a:ext cx="2076131" cy="107632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الاختام الدائرية في حضارة دلمون 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765B38D3-F1D0-41E6-9A38-7DCD85B64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4450" y="9017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8B49398C-D4F4-4F65-8BBB-A86782F419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062006"/>
            <a:ext cx="668655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="" xmlns:a16="http://schemas.microsoft.com/office/drawing/2014/main" id="{2A9A9373-18FA-4E41-8FD9-E55522432B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4450" y="2273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AD740DA-878B-4F15-87F7-4362C3D0868C}"/>
              </a:ext>
            </a:extLst>
          </p:cNvPr>
          <p:cNvSpPr txBox="1"/>
          <p:nvPr/>
        </p:nvSpPr>
        <p:spPr>
          <a:xfrm>
            <a:off x="533401" y="404793"/>
            <a:ext cx="82155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kumimoji="0" lang="ar-EG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صل اسم كل شكل من الأشكال التالية في المربع</a:t>
            </a:r>
            <a:endParaRPr lang="en-US" sz="2800" dirty="0"/>
          </a:p>
        </p:txBody>
      </p:sp>
      <p:sp>
        <p:nvSpPr>
          <p:cNvPr id="10" name="Rectangle: Rounded Corners 30">
            <a:extLst>
              <a:ext uri="{FF2B5EF4-FFF2-40B4-BE49-F238E27FC236}">
                <a16:creationId xmlns="" xmlns:a16="http://schemas.microsoft.com/office/drawing/2014/main" id="{D0313A08-202F-4561-A198-D837B1241E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7983" y="5151264"/>
            <a:ext cx="2076131" cy="107632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الغوص على اللؤلؤ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: Rounded Corners 30">
            <a:extLst>
              <a:ext uri="{FF2B5EF4-FFF2-40B4-BE49-F238E27FC236}">
                <a16:creationId xmlns="" xmlns:a16="http://schemas.microsoft.com/office/drawing/2014/main" id="{EE00AF3B-7B65-442C-9054-CAFB4E5F0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234" y="5248276"/>
            <a:ext cx="2076131" cy="107632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اكتشاف ساروق الحديد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24FB1B9C-411A-47B8-AB1D-3A324F71C7D1}"/>
              </a:ext>
            </a:extLst>
          </p:cNvPr>
          <p:cNvCxnSpPr>
            <a:stCxn id="2054" idx="2"/>
            <a:endCxn id="3" idx="0"/>
          </p:cNvCxnSpPr>
          <p:nvPr/>
        </p:nvCxnSpPr>
        <p:spPr>
          <a:xfrm flipH="1">
            <a:off x="4418172" y="3426141"/>
            <a:ext cx="2979285" cy="17602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="" xmlns:a16="http://schemas.microsoft.com/office/drawing/2014/main" id="{97A125E5-F3B4-44E2-ADAE-D1E6FBB95171}"/>
              </a:ext>
            </a:extLst>
          </p:cNvPr>
          <p:cNvCxnSpPr/>
          <p:nvPr/>
        </p:nvCxnSpPr>
        <p:spPr>
          <a:xfrm flipH="1">
            <a:off x="1602839" y="3426141"/>
            <a:ext cx="2979285" cy="17602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="" xmlns:a16="http://schemas.microsoft.com/office/drawing/2014/main" id="{5157D721-8F68-4A19-ABAE-E6CCB72D16C4}"/>
              </a:ext>
            </a:extLst>
          </p:cNvPr>
          <p:cNvCxnSpPr>
            <a:cxnSpLocks/>
            <a:stCxn id="2053" idx="2"/>
          </p:cNvCxnSpPr>
          <p:nvPr/>
        </p:nvCxnSpPr>
        <p:spPr>
          <a:xfrm>
            <a:off x="1638300" y="3505200"/>
            <a:ext cx="5788006" cy="164606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047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533400"/>
            <a:ext cx="7573905" cy="510540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2400" y="228600"/>
            <a:ext cx="2895600" cy="990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لنتعرف معا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58636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7122"/>
          <a:stretch/>
        </p:blipFill>
        <p:spPr>
          <a:xfrm>
            <a:off x="0" y="304800"/>
            <a:ext cx="8991600" cy="633984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52400" y="228600"/>
            <a:ext cx="2895600" cy="990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زدادي معرفة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3212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728" y="824248"/>
            <a:ext cx="2865549" cy="31038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53201" y="80685"/>
            <a:ext cx="2446435" cy="1595717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/>
            <a:r>
              <a:rPr lang="ar-AE" sz="6000" b="1" dirty="0" smtClean="0">
                <a:cs typeface="DecoType Naskh Special" pitchFamily="2" charset="-78"/>
              </a:rPr>
              <a:t>لنفكر </a:t>
            </a:r>
            <a:r>
              <a:rPr lang="ar-AE" sz="5400" b="1" dirty="0" smtClean="0">
                <a:cs typeface="DecoType Naskh Special" pitchFamily="2" charset="-78"/>
              </a:rPr>
              <a:t>معاً  2.د</a:t>
            </a:r>
            <a:endParaRPr lang="en-US" sz="6000" b="1" dirty="0">
              <a:cs typeface="DecoType Naskh Special" pitchFamily="2" charset="-78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114023" y="4034073"/>
            <a:ext cx="7340958" cy="216794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ar-AE" sz="44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أهم الانشطة الاقتصادية التي مارسها سكان دلمون ؟</a:t>
            </a:r>
            <a:endParaRPr lang="en-US" sz="4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1282988"/>
            <a:ext cx="2628900" cy="2645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3978" y="1634721"/>
            <a:ext cx="7806689" cy="40976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" name="object 3"/>
          <p:cNvSpPr txBox="1"/>
          <p:nvPr/>
        </p:nvSpPr>
        <p:spPr>
          <a:xfrm>
            <a:off x="5822831" y="1634721"/>
            <a:ext cx="2328664" cy="185627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707231" algn="ctr">
              <a:lnSpc>
                <a:spcPts val="4826"/>
              </a:lnSpc>
              <a:spcBef>
                <a:spcPts val="75"/>
              </a:spcBef>
            </a:pPr>
            <a:r>
              <a:rPr lang="ar-SA" sz="3300" b="1" spc="-158" dirty="0">
                <a:solidFill>
                  <a:srgbClr val="FFC000"/>
                </a:solidFill>
                <a:latin typeface="Arial"/>
                <a:cs typeface="Arial"/>
              </a:rPr>
              <a:t>شاهد </a:t>
            </a:r>
            <a:r>
              <a:rPr lang="ar-AE" sz="3300" b="1" spc="-158" dirty="0">
                <a:solidFill>
                  <a:srgbClr val="FFC000"/>
                </a:solidFill>
                <a:latin typeface="Arial"/>
                <a:cs typeface="Arial"/>
              </a:rPr>
              <a:t>الفيديو ولنبدأ النقاش معا </a:t>
            </a:r>
            <a:endParaRPr sz="33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85851" y="3364231"/>
            <a:ext cx="1771649" cy="63870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lang="ar-SA" sz="4088" b="1" spc="15" dirty="0">
                <a:latin typeface="Arial"/>
                <a:cs typeface="Arial"/>
              </a:rPr>
              <a:t>فيديو</a:t>
            </a:r>
            <a:endParaRPr sz="4088" dirty="0">
              <a:latin typeface="Arial"/>
              <a:cs typeface="Arial"/>
            </a:endParaRPr>
          </a:p>
        </p:txBody>
      </p:sp>
      <p:sp>
        <p:nvSpPr>
          <p:cNvPr id="5" name="Flowchart: Sequential Access Storage 4"/>
          <p:cNvSpPr/>
          <p:nvPr/>
        </p:nvSpPr>
        <p:spPr>
          <a:xfrm>
            <a:off x="133919" y="934523"/>
            <a:ext cx="1903862" cy="839337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100" b="1" dirty="0"/>
              <a:t>تهيئة حافزة </a:t>
            </a:r>
            <a:endParaRPr lang="en-US" sz="2100" b="1" dirty="0"/>
          </a:p>
        </p:txBody>
      </p:sp>
    </p:spTree>
    <p:extLst>
      <p:ext uri="{BB962C8B-B14F-4D97-AF65-F5344CB8AC3E}">
        <p14:creationId xmlns:p14="http://schemas.microsoft.com/office/powerpoint/2010/main" val="1268629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ساروق الحديد_ حضارة آلاف السنين _ Saruq Al-Hadid_ an ancient civilization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425" y="98425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3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81000"/>
            <a:ext cx="80772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54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-350" t="-2240" r="350" b="1887"/>
          <a:stretch/>
        </p:blipFill>
        <p:spPr>
          <a:xfrm>
            <a:off x="197370" y="6246"/>
            <a:ext cx="8915400" cy="654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97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6947" y="795817"/>
            <a:ext cx="2277053" cy="4179170"/>
          </a:xfrm>
          <a:prstGeom prst="rect">
            <a:avLst/>
          </a:prstGeom>
        </p:spPr>
      </p:pic>
      <p:sp>
        <p:nvSpPr>
          <p:cNvPr id="6" name="Snip and Round Single Corner Rectangle 5"/>
          <p:cNvSpPr/>
          <p:nvPr/>
        </p:nvSpPr>
        <p:spPr>
          <a:xfrm>
            <a:off x="84944" y="857250"/>
            <a:ext cx="3377864" cy="2375555"/>
          </a:xfrm>
          <a:prstGeom prst="snip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طالبي المبدع :</a:t>
            </a:r>
          </a:p>
          <a:p>
            <a:pPr algn="ctr"/>
            <a:endParaRPr lang="ar-AE" sz="15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ar-AE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ar-AE" sz="15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أجيب عما يلي ؟</a:t>
            </a:r>
            <a:endParaRPr lang="en-US" sz="15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99434" y="3352800"/>
            <a:ext cx="6326747" cy="296963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ar-AE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ماالمهن التي  عمل سكان ماجان ؟</a:t>
            </a:r>
            <a:endParaRPr lang="ar-AE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r"/>
            <a:endParaRPr lang="ar-AE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r"/>
            <a:r>
              <a:rPr lang="ar-AE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المعلم التاريخي الذي اكتشف عام 2003؟</a:t>
            </a:r>
            <a:endParaRPr lang="ar-AE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r"/>
            <a:endParaRPr lang="ar-AE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r"/>
            <a:r>
              <a:rPr lang="ar-AE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الدليل على تواصل حضارتي دلمون مع حضارة بلاد الرافدين ؟  </a:t>
            </a:r>
            <a:endParaRPr lang="ar-AE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r"/>
            <a:endParaRPr lang="ar-AE" sz="135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r"/>
            <a:endParaRPr lang="ar-AE" sz="135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r"/>
            <a:endParaRPr lang="ar-AE" sz="135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r"/>
            <a:endParaRPr lang="en-US" sz="135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3941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00200"/>
            <a:ext cx="4747641" cy="4495800"/>
          </a:xfrm>
          <a:prstGeom prst="rect">
            <a:avLst/>
          </a:prstGeom>
        </p:spPr>
      </p:pic>
      <p:sp>
        <p:nvSpPr>
          <p:cNvPr id="3" name="متوازي أضلاع 2"/>
          <p:cNvSpPr/>
          <p:nvPr/>
        </p:nvSpPr>
        <p:spPr>
          <a:xfrm>
            <a:off x="4343400" y="1600200"/>
            <a:ext cx="4854965" cy="161576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dirty="0" smtClean="0"/>
              <a:t>ماذا تعلمنا من الدرس ؟</a:t>
            </a:r>
            <a:endParaRPr lang="ar-SA" sz="3600" dirty="0"/>
          </a:p>
        </p:txBody>
      </p:sp>
    </p:spTree>
    <p:extLst>
      <p:ext uri="{BB962C8B-B14F-4D97-AF65-F5344CB8AC3E}">
        <p14:creationId xmlns:p14="http://schemas.microsoft.com/office/powerpoint/2010/main" val="296746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استراتيجيات لإنهاء الحصة الدرسية | هديل الصيفي">
            <a:extLst>
              <a:ext uri="{FF2B5EF4-FFF2-40B4-BE49-F238E27FC236}">
                <a16:creationId xmlns="" xmlns:a16="http://schemas.microsoft.com/office/drawing/2014/main" id="{C6DF1382-8AD6-4AC6-98F1-5E8A8B196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170" y="2079764"/>
            <a:ext cx="3574204" cy="244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89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213</TotalTime>
  <Words>312</Words>
  <Application>Microsoft Office PowerPoint</Application>
  <PresentationFormat>On-screen Show (4:3)</PresentationFormat>
  <Paragraphs>72</Paragraphs>
  <Slides>23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Aldhabi</vt:lpstr>
      <vt:lpstr>Arabic Typesetting</vt:lpstr>
      <vt:lpstr>Arial</vt:lpstr>
      <vt:lpstr>Calibri</vt:lpstr>
      <vt:lpstr>Capriola</vt:lpstr>
      <vt:lpstr>DecoType Naskh Special</vt:lpstr>
      <vt:lpstr>Tahoma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نواتج التعلم </vt:lpstr>
      <vt:lpstr>قيم المواطنة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لنفكر معاً  2.د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Mahmoud Gomaa abulateef</dc:creator>
  <cp:lastModifiedBy>User</cp:lastModifiedBy>
  <cp:revision>44</cp:revision>
  <dcterms:created xsi:type="dcterms:W3CDTF">2020-08-26T18:50:26Z</dcterms:created>
  <dcterms:modified xsi:type="dcterms:W3CDTF">2021-09-12T16:57:39Z</dcterms:modified>
</cp:coreProperties>
</file>