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7" r:id="rId3"/>
    <p:sldId id="258" r:id="rId4"/>
    <p:sldId id="259" r:id="rId5"/>
    <p:sldId id="260" r:id="rId6"/>
    <p:sldId id="271" r:id="rId7"/>
    <p:sldId id="261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6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2" d="100"/>
          <a:sy n="72" d="100"/>
        </p:scale>
        <p:origin x="-552" y="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62AFA77-C85A-4B84-9A16-944B2515BA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1DE7E2E-14D6-43BE-808E-C70662BA75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1A9B7F6-6EDF-46D7-8665-6D93E9DD9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90C4B-FFEE-49D7-8ACB-D2D18452FC0C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7212922-7A10-45C2-ABE7-C0EF690EA0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72C9B08-C39F-4DF0-A062-4709B20F5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19AC4-11B6-4351-9009-29D65A12D5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461679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2341B96-DA91-46F0-B564-8949F5F84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89036AF-D691-492B-A5FD-8F91A13FD3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9F8A52C-52C9-4EFF-9634-84DEA44C9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90C4B-FFEE-49D7-8ACB-D2D18452FC0C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C961083-06E8-44A5-A9B7-388170EC9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F980C46-0669-467F-8158-DEEB2FBF4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19AC4-11B6-4351-9009-29D65A12D5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08480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53BA58E-46FC-4D23-92B7-9B5CB61C8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382EF0C-0E91-4FBA-9CA9-7569949FD9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8B625C8-129A-4023-8108-F3CA80740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90C4B-FFEE-49D7-8ACB-D2D18452FC0C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D106A9B-2FBC-4A4C-9205-EEBE4787F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13ADEF3-AC63-4A80-A493-22F830A09C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19AC4-11B6-4351-9009-29D65A12D5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69923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D7B4BD-DEC7-4E3F-9054-0ECEAE6D22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0332434-57DF-45DF-99E2-73185F63AC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05F17AA-FB16-44A8-848D-BACC46B565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0D3343E-8BB6-4E31-B077-837855E04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90C4B-FFEE-49D7-8ACB-D2D18452FC0C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11C1D94-965F-49BC-BD97-B38A22D62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D8740CC-4DFF-4D8C-9D5E-A3CFBA6EC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19AC4-11B6-4351-9009-29D65A12D5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7545540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C87B004-9A97-4587-AA9C-8BE5FE526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9C5ACAF-F2A1-449C-9814-B86D9AAC0A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1C97CEA-9428-4452-A36D-1B0D5D3BAD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7256F226-C75C-47E1-8A21-DA894434B6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3B679B5E-DF14-4932-8445-4021A5273E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8A479AEE-B25C-4B38-9E44-0944279FCE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90C4B-FFEE-49D7-8ACB-D2D18452FC0C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367E17ED-6BAB-4C35-85BD-EC07FECD63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E2BEA4E1-67B3-4B28-826B-2D3C696CE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19AC4-11B6-4351-9009-29D65A12D5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874719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1C09A28-F168-4519-BC9D-0A7B3D015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410725C-2233-49A9-B36D-12DB80E53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90C4B-FFEE-49D7-8ACB-D2D18452FC0C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1BFD51B3-21D9-474F-8507-DBBFF81F7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7FA1637D-82CA-4D0E-8B5A-5B4EBAB34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19AC4-11B6-4351-9009-29D65A12D5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801060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A77155-F510-4F5C-819D-EBC54118B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90C4B-FFEE-49D7-8ACB-D2D18452FC0C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3689B91D-F3E4-494C-84BE-6A7E6334D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D1E57FE-65A1-47B2-BFD1-D0C3C4622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19AC4-11B6-4351-9009-29D65A12D5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834858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BE8F52-1C7D-425B-9C39-CD612F8F5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30832D2-7BB2-4F3B-A486-543B4B2B6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C26753A-A4B8-402C-9818-39A3F44326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64A37AA-129B-4FDB-BB86-88045AC07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90C4B-FFEE-49D7-8ACB-D2D18452FC0C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B486424-38C2-4F08-926E-904DD23AD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E7E8BCA-7A92-40D3-9B60-13FF8278E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19AC4-11B6-4351-9009-29D65A12D5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571825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978DD03-80AC-443D-8973-BEB83C3F9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FE7A266-4D65-49C8-AF59-3825BB0B19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137E309-53E8-49E2-9AA8-CC93F4F73E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B043A6E-7D07-4843-85A4-7D7F2494C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90C4B-FFEE-49D7-8ACB-D2D18452FC0C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6249728-7FAB-43C2-9306-8AA47BF9D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B71F55C-A70A-46AD-B2EC-A03C4E0F0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19AC4-11B6-4351-9009-29D65A12D5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255212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0A8A263-EFD8-4D79-9072-3CD2E7A47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1F9BBC7-C66D-4802-B9E3-867916A28A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48E369C-4DD2-4195-9BAE-321202280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90C4B-FFEE-49D7-8ACB-D2D18452FC0C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9612471-7AA1-4CAB-9AED-ABD9232A5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A50CA16-C2C0-41F8-ACCA-1EC34B357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19AC4-11B6-4351-9009-29D65A12D5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548712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589CF8AE-4689-4493-833A-2796CAE739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A040746-CE74-4F95-8C29-2B985A8A70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2B54552-BDB6-4F1C-9AAB-299CCB99D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90C4B-FFEE-49D7-8ACB-D2D18452FC0C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775DF8C-3817-4E87-81D9-DF4A58690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0A71BD7-646D-4F1A-9ADE-A1E2016E6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19AC4-11B6-4351-9009-29D65A12D5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728402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DE16E6B8-C7FD-47BB-AB92-13B69DBA2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17E969D-7A39-4470-95E5-82BD2BD380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DD6B3A5-58B9-49B2-AD14-06B3A8FBB4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90C4B-FFEE-49D7-8ACB-D2D18452FC0C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9F0EBF9-ABBA-4D68-BC4C-D1A66867F4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6E14709-E333-4830-ACC8-9E91848322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19AC4-11B6-4351-9009-29D65A12D5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777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Relationship Id="rId9" Type="http://schemas.openxmlformats.org/officeDocument/2006/relationships/hyperlink" Target="https://t.me/SalamaAlOtaibi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6" Type="http://schemas.microsoft.com/office/2007/relationships/hdphoto" Target="../media/hdphoto4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5" Type="http://schemas.openxmlformats.org/officeDocument/2006/relationships/image" Target="../media/image4.png"/><Relationship Id="rId10" Type="http://schemas.microsoft.com/office/2007/relationships/hdphoto" Target="../media/hdphoto6.wdp"/><Relationship Id="rId4" Type="http://schemas.microsoft.com/office/2007/relationships/hdphoto" Target="../media/hdphoto1.wdp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g"/><Relationship Id="rId4" Type="http://schemas.microsoft.com/office/2007/relationships/hdphoto" Target="../media/hdphoto7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g"/><Relationship Id="rId4" Type="http://schemas.microsoft.com/office/2007/relationships/hdphoto" Target="../media/hdphoto8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6" Type="http://schemas.microsoft.com/office/2007/relationships/hdphoto" Target="../media/hdphoto7.wdp"/><Relationship Id="rId5" Type="http://schemas.openxmlformats.org/officeDocument/2006/relationships/image" Target="../media/image11.png"/><Relationship Id="rId4" Type="http://schemas.microsoft.com/office/2007/relationships/hdphoto" Target="../media/hdphoto9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g"/><Relationship Id="rId4" Type="http://schemas.microsoft.com/office/2007/relationships/hdphoto" Target="../media/hdphoto10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6" Type="http://schemas.microsoft.com/office/2007/relationships/hdphoto" Target="../media/hdphoto12.wdp"/><Relationship Id="rId5" Type="http://schemas.openxmlformats.org/officeDocument/2006/relationships/image" Target="../media/image18.png"/><Relationship Id="rId4" Type="http://schemas.microsoft.com/office/2007/relationships/hdphoto" Target="../media/hdphoto1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jpg"/><Relationship Id="rId4" Type="http://schemas.microsoft.com/office/2007/relationships/hdphoto" Target="../media/hdphoto13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jpeg"/><Relationship Id="rId4" Type="http://schemas.microsoft.com/office/2007/relationships/hdphoto" Target="../media/hdphoto14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png"/><Relationship Id="rId4" Type="http://schemas.microsoft.com/office/2007/relationships/hdphoto" Target="../media/hdphoto15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jpg"/><Relationship Id="rId4" Type="http://schemas.microsoft.com/office/2007/relationships/hdphoto" Target="../media/hdphoto16.wdp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93A551D-E4DB-414F-8A32-77501CD954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51"/>
            <a:ext cx="12192000" cy="685147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29FC389-9A93-471F-A8C8-9B0AF629FA25}"/>
              </a:ext>
            </a:extLst>
          </p:cNvPr>
          <p:cNvSpPr txBox="1"/>
          <p:nvPr/>
        </p:nvSpPr>
        <p:spPr>
          <a:xfrm>
            <a:off x="281354" y="1554975"/>
            <a:ext cx="11226019" cy="4832092"/>
          </a:xfrm>
          <a:custGeom>
            <a:avLst/>
            <a:gdLst>
              <a:gd name="connsiteX0" fmla="*/ 0 w 11226019"/>
              <a:gd name="connsiteY0" fmla="*/ 0 h 4832092"/>
              <a:gd name="connsiteX1" fmla="*/ 11226019 w 11226019"/>
              <a:gd name="connsiteY1" fmla="*/ 0 h 4832092"/>
              <a:gd name="connsiteX2" fmla="*/ 11226019 w 11226019"/>
              <a:gd name="connsiteY2" fmla="*/ 4832092 h 4832092"/>
              <a:gd name="connsiteX3" fmla="*/ 0 w 11226019"/>
              <a:gd name="connsiteY3" fmla="*/ 4832092 h 4832092"/>
              <a:gd name="connsiteX4" fmla="*/ 0 w 11226019"/>
              <a:gd name="connsiteY4" fmla="*/ 0 h 4832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26019" h="4832092" fill="none" extrusionOk="0">
                <a:moveTo>
                  <a:pt x="0" y="0"/>
                </a:moveTo>
                <a:cubicBezTo>
                  <a:pt x="1734635" y="15123"/>
                  <a:pt x="7286173" y="162069"/>
                  <a:pt x="11226019" y="0"/>
                </a:cubicBezTo>
                <a:cubicBezTo>
                  <a:pt x="11109399" y="2267759"/>
                  <a:pt x="11062118" y="2880366"/>
                  <a:pt x="11226019" y="4832092"/>
                </a:cubicBezTo>
                <a:cubicBezTo>
                  <a:pt x="6553546" y="4844200"/>
                  <a:pt x="1664335" y="4765722"/>
                  <a:pt x="0" y="4832092"/>
                </a:cubicBezTo>
                <a:cubicBezTo>
                  <a:pt x="-169934" y="3494817"/>
                  <a:pt x="15141" y="1991639"/>
                  <a:pt x="0" y="0"/>
                </a:cubicBezTo>
                <a:close/>
              </a:path>
              <a:path w="11226019" h="4832092" stroke="0" extrusionOk="0">
                <a:moveTo>
                  <a:pt x="0" y="0"/>
                </a:moveTo>
                <a:cubicBezTo>
                  <a:pt x="4716303" y="-94562"/>
                  <a:pt x="9550790" y="-82222"/>
                  <a:pt x="11226019" y="0"/>
                </a:cubicBezTo>
                <a:cubicBezTo>
                  <a:pt x="11301972" y="537091"/>
                  <a:pt x="11327253" y="2419610"/>
                  <a:pt x="11226019" y="4832092"/>
                </a:cubicBezTo>
                <a:cubicBezTo>
                  <a:pt x="6204532" y="4954572"/>
                  <a:pt x="3426522" y="4741614"/>
                  <a:pt x="0" y="4832092"/>
                </a:cubicBezTo>
                <a:cubicBezTo>
                  <a:pt x="11661" y="4000667"/>
                  <a:pt x="142834" y="1566627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1565597408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pPr algn="r"/>
            <a:endParaRPr lang="en-US" sz="2800" b="1" i="0" u="none" strike="noStrike" dirty="0">
              <a:solidFill>
                <a:srgbClr val="3F3B36"/>
              </a:solidFill>
              <a:effectLst/>
              <a:latin typeface="Dubai" panose="020B0503030403030204" pitchFamily="34" charset="-78"/>
              <a:cs typeface="Dubai" panose="020B0503030403030204" pitchFamily="34" charset="-78"/>
            </a:endParaRPr>
          </a:p>
          <a:p>
            <a:pPr algn="r"/>
            <a:r>
              <a:rPr lang="ar-SA" sz="2800" b="1" i="0" u="none" strike="noStrike" dirty="0">
                <a:solidFill>
                  <a:srgbClr val="3F3B36"/>
                </a:solidFill>
                <a:effectLst/>
                <a:latin typeface="Dubai" panose="020B0503030403030204" pitchFamily="34" charset="-78"/>
                <a:cs typeface="Dubai" panose="020B0503030403030204" pitchFamily="34" charset="-78"/>
              </a:rPr>
              <a:t>الفواكه: </a:t>
            </a:r>
            <a:r>
              <a:rPr lang="ar-SA" sz="2800" i="0" u="none" strike="noStrike" dirty="0">
                <a:solidFill>
                  <a:srgbClr val="3F3B36"/>
                </a:solidFill>
                <a:effectLst/>
                <a:latin typeface="Dubai" panose="020B0503030403030204" pitchFamily="34" charset="-78"/>
                <a:cs typeface="Dubai" panose="020B0503030403030204" pitchFamily="34" charset="-78"/>
              </a:rPr>
              <a:t>هي من الأشياء الطبيعية التي تحتوي على البذور و السعرات الحرارية و بعض العناصر الغذائية. وهي في الغالب تكون حلوة المذاق يفضلها الكثيرون لهذا السبب.</a:t>
            </a:r>
          </a:p>
          <a:p>
            <a:pPr algn="r"/>
            <a:endParaRPr lang="ar-SA" sz="2800" i="0" u="none" strike="noStrike" dirty="0">
              <a:solidFill>
                <a:srgbClr val="3F3B36"/>
              </a:solidFill>
              <a:effectLst/>
              <a:latin typeface="Dubai" panose="020B0503030403030204" pitchFamily="34" charset="-78"/>
              <a:cs typeface="Dubai" panose="020B0503030403030204" pitchFamily="34" charset="-78"/>
            </a:endParaRPr>
          </a:p>
          <a:p>
            <a:pPr algn="r"/>
            <a:r>
              <a:rPr lang="ar-SA" sz="2800" b="1" i="0" u="none" strike="noStrike" dirty="0">
                <a:solidFill>
                  <a:srgbClr val="3F3B36"/>
                </a:solidFill>
                <a:effectLst/>
                <a:latin typeface="Dubai" panose="020B0503030403030204" pitchFamily="34" charset="-78"/>
                <a:cs typeface="Dubai" panose="020B0503030403030204" pitchFamily="34" charset="-78"/>
              </a:rPr>
              <a:t>الخضروات: </a:t>
            </a:r>
            <a:r>
              <a:rPr lang="ar-SA" sz="2800" i="0" u="none" strike="noStrike" dirty="0">
                <a:solidFill>
                  <a:srgbClr val="3F3B36"/>
                </a:solidFill>
                <a:effectLst/>
                <a:latin typeface="Dubai" panose="020B0503030403030204" pitchFamily="34" charset="-78"/>
                <a:cs typeface="Dubai" panose="020B0503030403030204" pitchFamily="34" charset="-78"/>
              </a:rPr>
              <a:t>هي من الأشياء الطبيعية التي تحتوي على المعادن الأساسية المفيدة للجسم. وهي لا تكون حلوة المذاق في الغالب فيستخدمها الناس في طهي الطعام.</a:t>
            </a:r>
          </a:p>
          <a:p>
            <a:pPr algn="r"/>
            <a:endParaRPr lang="ar-SA" sz="2800" dirty="0">
              <a:solidFill>
                <a:srgbClr val="3F3B36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  <a:p>
            <a:pPr algn="r"/>
            <a:r>
              <a:rPr lang="ar-SA" sz="2800" b="1" i="0" u="none" strike="noStrike" dirty="0">
                <a:solidFill>
                  <a:srgbClr val="3F3B36"/>
                </a:solidFill>
                <a:effectLst/>
                <a:latin typeface="Dubai" panose="020B0503030403030204" pitchFamily="34" charset="-78"/>
                <a:cs typeface="Dubai" panose="020B0503030403030204" pitchFamily="34" charset="-78"/>
              </a:rPr>
              <a:t> الفرق بين الفواكه والخضروات من حيث الشكل العام:</a:t>
            </a:r>
          </a:p>
          <a:p>
            <a:pPr algn="r"/>
            <a:r>
              <a:rPr lang="ar-SA" sz="2800" i="0" u="none" strike="noStrike" dirty="0">
                <a:solidFill>
                  <a:srgbClr val="3F3B36"/>
                </a:solidFill>
                <a:effectLst/>
                <a:latin typeface="Dubai" panose="020B0503030403030204" pitchFamily="34" charset="-78"/>
                <a:cs typeface="Dubai" panose="020B0503030403030204" pitchFamily="34" charset="-78"/>
              </a:rPr>
              <a:t>تنمو الخضروات على الأرض مباشرة أو حتى تحت الأرض، لكن الفواكه تنمو على شجيرات صغيرة وكبيرة ومتوسطة الحجم.</a:t>
            </a:r>
          </a:p>
          <a:p>
            <a:pPr algn="r"/>
            <a:endParaRPr lang="ar-SA" sz="2800" i="0" u="none" strike="noStrike" dirty="0">
              <a:solidFill>
                <a:srgbClr val="3F3B36"/>
              </a:solidFill>
              <a:effectLst/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19DD0D1D-776E-431D-A05D-3210EBD55146}"/>
              </a:ext>
            </a:extLst>
          </p:cNvPr>
          <p:cNvSpPr txBox="1">
            <a:spLocks/>
          </p:cNvSpPr>
          <p:nvPr/>
        </p:nvSpPr>
        <p:spPr>
          <a:xfrm>
            <a:off x="8539089" y="647385"/>
            <a:ext cx="3342200" cy="435827"/>
          </a:xfrm>
          <a:custGeom>
            <a:avLst/>
            <a:gdLst>
              <a:gd name="connsiteX0" fmla="*/ 0 w 3342200"/>
              <a:gd name="connsiteY0" fmla="*/ 0 h 435827"/>
              <a:gd name="connsiteX1" fmla="*/ 3342200 w 3342200"/>
              <a:gd name="connsiteY1" fmla="*/ 0 h 435827"/>
              <a:gd name="connsiteX2" fmla="*/ 3342200 w 3342200"/>
              <a:gd name="connsiteY2" fmla="*/ 435827 h 435827"/>
              <a:gd name="connsiteX3" fmla="*/ 0 w 3342200"/>
              <a:gd name="connsiteY3" fmla="*/ 435827 h 435827"/>
              <a:gd name="connsiteX4" fmla="*/ 0 w 3342200"/>
              <a:gd name="connsiteY4" fmla="*/ 0 h 435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42200" h="435827" fill="none" extrusionOk="0">
                <a:moveTo>
                  <a:pt x="0" y="0"/>
                </a:moveTo>
                <a:cubicBezTo>
                  <a:pt x="366688" y="-124365"/>
                  <a:pt x="1760672" y="138211"/>
                  <a:pt x="3342200" y="0"/>
                </a:cubicBezTo>
                <a:cubicBezTo>
                  <a:pt x="3303707" y="196946"/>
                  <a:pt x="3374490" y="329317"/>
                  <a:pt x="3342200" y="435827"/>
                </a:cubicBezTo>
                <a:cubicBezTo>
                  <a:pt x="1745335" y="443081"/>
                  <a:pt x="1217269" y="576719"/>
                  <a:pt x="0" y="435827"/>
                </a:cubicBezTo>
                <a:cubicBezTo>
                  <a:pt x="16065" y="372078"/>
                  <a:pt x="33576" y="110323"/>
                  <a:pt x="0" y="0"/>
                </a:cubicBezTo>
                <a:close/>
              </a:path>
              <a:path w="3342200" h="435827" stroke="0" extrusionOk="0">
                <a:moveTo>
                  <a:pt x="0" y="0"/>
                </a:moveTo>
                <a:cubicBezTo>
                  <a:pt x="918900" y="-28586"/>
                  <a:pt x="1683542" y="54064"/>
                  <a:pt x="3342200" y="0"/>
                </a:cubicBezTo>
                <a:cubicBezTo>
                  <a:pt x="3339540" y="187386"/>
                  <a:pt x="3362002" y="336002"/>
                  <a:pt x="3342200" y="435827"/>
                </a:cubicBezTo>
                <a:cubicBezTo>
                  <a:pt x="2157935" y="437227"/>
                  <a:pt x="1082248" y="332684"/>
                  <a:pt x="0" y="435827"/>
                </a:cubicBezTo>
                <a:cubicBezTo>
                  <a:pt x="-956" y="296204"/>
                  <a:pt x="-28887" y="147786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50000"/>
              </a:lnSpc>
            </a:pPr>
            <a:r>
              <a:rPr lang="ar-SA" sz="2400" b="1" dirty="0">
                <a:solidFill>
                  <a:schemeClr val="accent6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معلومات عامة للمعلم :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15210710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5DCD8298-364F-40D9-9F62-69EA46A9EE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51"/>
            <a:ext cx="12192000" cy="6851479"/>
          </a:xfrm>
          <a:prstGeom prst="rect">
            <a:avLst/>
          </a:prstGeom>
        </p:spPr>
      </p:pic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xmlns="" id="{E17475AC-D248-4CE3-99E9-B500FAA0F5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066" b="93843" l="6957" r="91304">
                        <a14:foregroundMark x1="73261" y1="45860" x2="32717" y2="65605"/>
                        <a14:foregroundMark x1="57609" y1="87261" x2="6957" y2="54989"/>
                        <a14:foregroundMark x1="82391" y1="80042" x2="54457" y2="76645"/>
                        <a14:foregroundMark x1="86848" y1="60085" x2="87283" y2="78556"/>
                        <a14:foregroundMark x1="91304" y1="60297" x2="90543" y2="93843"/>
                      </a14:backgroundRemoval>
                    </a14:imgEffect>
                    <a14:imgEffect>
                      <a14:artisticPaintBrus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43" t="32913" r="6535"/>
          <a:stretch/>
        </p:blipFill>
        <p:spPr>
          <a:xfrm>
            <a:off x="0" y="3848290"/>
            <a:ext cx="12192000" cy="3009710"/>
          </a:xfrm>
          <a:prstGeom prst="rect">
            <a:avLst/>
          </a:prstGeom>
        </p:spPr>
      </p:pic>
      <p:pic>
        <p:nvPicPr>
          <p:cNvPr id="6" name="Picture 5" descr="A basket of vegetables&#10;&#10;Description automatically generated with low confidence">
            <a:extLst>
              <a:ext uri="{FF2B5EF4-FFF2-40B4-BE49-F238E27FC236}">
                <a16:creationId xmlns:a16="http://schemas.microsoft.com/office/drawing/2014/main" xmlns="" id="{E00AA475-A065-44CD-A47D-43BDE38B2D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61" b="89974" l="8919" r="95877">
                        <a14:foregroundMark x1="92990" y1="79622" x2="89106" y2="78353"/>
                        <a14:foregroundMark x1="95877" y1="79850" x2="94683" y2="76563"/>
                        <a14:foregroundMark x1="8919" y1="73275" x2="10612" y2="75814"/>
                        <a14:foregroundMark x1="9418" y1="57585" x2="11111" y2="62142"/>
                        <a14:foregroundMark x1="47569" y1="12500" x2="44878" y2="16048"/>
                        <a14:foregroundMark x1="48589" y1="10482" x2="43251" y2="17806"/>
                        <a14:foregroundMark x1="43251" y1="17806" x2="42687" y2="2060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260"/>
          <a:stretch/>
        </p:blipFill>
        <p:spPr>
          <a:xfrm>
            <a:off x="2385909" y="2401619"/>
            <a:ext cx="7706458" cy="445638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49623348-45F3-4501-800C-24C6854F8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2940" y="618343"/>
            <a:ext cx="10866120" cy="1550012"/>
          </a:xfrm>
        </p:spPr>
        <p:txBody>
          <a:bodyPr>
            <a:normAutofit/>
          </a:bodyPr>
          <a:lstStyle/>
          <a:p>
            <a:pPr algn="ctr"/>
            <a:r>
              <a:rPr lang="ar-SA" sz="8800" b="1" dirty="0">
                <a:solidFill>
                  <a:schemeClr val="accent6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خضروات و فواكه</a:t>
            </a:r>
            <a:endParaRPr lang="en-US" sz="8800" b="1" dirty="0">
              <a:solidFill>
                <a:schemeClr val="accent6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89DD8B56-72E0-427B-90A0-4A697D283CA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1667" b="69896" l="75000" r="97188">
                        <a14:foregroundMark x1="82734" y1="12708" x2="85703" y2="14167"/>
                        <a14:foregroundMark x1="86797" y1="66875" x2="82422" y2="63750"/>
                        <a14:foregroundMark x1="88594" y1="69896" x2="86328" y2="69896"/>
                        <a14:foregroundMark x1="81563" y1="69896" x2="80156" y2="69375"/>
                        <a14:foregroundMark x1="87656" y1="11667" x2="87031" y2="11667"/>
                      </a14:backgroundRemoval>
                    </a14:imgEffect>
                  </a14:imgLayer>
                </a14:imgProps>
              </a:ext>
            </a:extLst>
          </a:blip>
          <a:srcRect l="72256" t="6359" b="24513"/>
          <a:stretch/>
        </p:blipFill>
        <p:spPr>
          <a:xfrm>
            <a:off x="-242961" y="2319239"/>
            <a:ext cx="2536874" cy="4740813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xmlns="" id="{0A4C02D0-487D-4C50-8BE7-6CB84CB7754B}"/>
              </a:ext>
            </a:extLst>
          </p:cNvPr>
          <p:cNvSpPr txBox="1">
            <a:spLocks/>
          </p:cNvSpPr>
          <p:nvPr/>
        </p:nvSpPr>
        <p:spPr>
          <a:xfrm>
            <a:off x="9779068" y="5613009"/>
            <a:ext cx="2397895" cy="85682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1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6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Dubai Medium" panose="020B0603030403030204" pitchFamily="34" charset="-78"/>
                <a:cs typeface="Dubai Medium" panose="020B0603030403030204" pitchFamily="34" charset="-78"/>
              </a:rPr>
              <a:t>رسم : آسيا </a:t>
            </a:r>
          </a:p>
          <a:p>
            <a:pPr marL="0" marR="0" lvl="0" indent="0" algn="ctr" defTabSz="914400" rtl="1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16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Dubai Medium" panose="020B0603030403030204" pitchFamily="34" charset="-78"/>
                <a:cs typeface="Dubai Medium" panose="020B0603030403030204" pitchFamily="34" charset="-78"/>
              </a:rPr>
              <a:t>سلامة العتيبي</a:t>
            </a:r>
            <a:endParaRPr kumimoji="0" lang="en-US" sz="1600" b="0" i="0" u="none" strike="noStrike" kern="1200" cap="none" spc="0" normalizeH="0" baseline="0" noProof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Dubai Medium" panose="020B0603030403030204" pitchFamily="34" charset="-78"/>
              <a:ea typeface="+mj-ea"/>
              <a:cs typeface="Dubai Medium" panose="020B0603030403030204" pitchFamily="34" charset="-78"/>
            </a:endParaRPr>
          </a:p>
        </p:txBody>
      </p:sp>
      <p:sp>
        <p:nvSpPr>
          <p:cNvPr id="23" name="Title 1">
            <a:hlinkClick r:id="rId9"/>
            <a:extLst>
              <a:ext uri="{FF2B5EF4-FFF2-40B4-BE49-F238E27FC236}">
                <a16:creationId xmlns:a16="http://schemas.microsoft.com/office/drawing/2014/main" xmlns="" id="{1DBE444C-0ADF-49A6-AA8F-F1586AA40196}"/>
              </a:ext>
            </a:extLst>
          </p:cNvPr>
          <p:cNvSpPr txBox="1">
            <a:spLocks/>
          </p:cNvSpPr>
          <p:nvPr/>
        </p:nvSpPr>
        <p:spPr>
          <a:xfrm>
            <a:off x="9687072" y="6355828"/>
            <a:ext cx="2581889" cy="46035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Dubai Medium" panose="020B0603030403030204" pitchFamily="34" charset="-78"/>
                <a:cs typeface="Dubai Medium" panose="020B0603030403030204" pitchFamily="34" charset="-78"/>
              </a:rPr>
              <a:t>https://t.me/SalamaAlOtaibi</a:t>
            </a:r>
            <a:endParaRPr kumimoji="0" lang="en-US" sz="1400" b="0" i="0" u="none" strike="noStrike" kern="1200" cap="none" spc="0" normalizeH="0" baseline="0" noProof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Dubai Medium" panose="020B0603030403030204" pitchFamily="34" charset="-78"/>
              <a:ea typeface="+mj-ea"/>
              <a:cs typeface="Dubai Medium" panose="020B06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64147767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5DCD8298-364F-40D9-9F62-69EA46A9EE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51"/>
            <a:ext cx="12192000" cy="6851479"/>
          </a:xfrm>
          <a:prstGeom prst="rect">
            <a:avLst/>
          </a:prstGeom>
        </p:spPr>
      </p:pic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xmlns="" id="{E17475AC-D248-4CE3-99E9-B500FAA0F5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066" b="93843" l="6957" r="91304">
                        <a14:foregroundMark x1="73261" y1="45860" x2="32717" y2="65605"/>
                        <a14:foregroundMark x1="57609" y1="87261" x2="6957" y2="54989"/>
                        <a14:foregroundMark x1="82391" y1="80042" x2="54457" y2="76645"/>
                        <a14:foregroundMark x1="86848" y1="60085" x2="87283" y2="78556"/>
                        <a14:foregroundMark x1="91304" y1="60297" x2="90543" y2="93843"/>
                      </a14:backgroundRemoval>
                    </a14:imgEffect>
                    <a14:imgEffect>
                      <a14:artisticPaintBrus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43" t="32913" r="6535"/>
          <a:stretch/>
        </p:blipFill>
        <p:spPr>
          <a:xfrm>
            <a:off x="0" y="3848290"/>
            <a:ext cx="12192000" cy="300971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49623348-45F3-4501-800C-24C6854F8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5352" y="420750"/>
            <a:ext cx="7421294" cy="1184252"/>
          </a:xfrm>
          <a:custGeom>
            <a:avLst/>
            <a:gdLst>
              <a:gd name="connsiteX0" fmla="*/ 0 w 7421294"/>
              <a:gd name="connsiteY0" fmla="*/ 0 h 1184252"/>
              <a:gd name="connsiteX1" fmla="*/ 7421294 w 7421294"/>
              <a:gd name="connsiteY1" fmla="*/ 0 h 1184252"/>
              <a:gd name="connsiteX2" fmla="*/ 7421294 w 7421294"/>
              <a:gd name="connsiteY2" fmla="*/ 1184252 h 1184252"/>
              <a:gd name="connsiteX3" fmla="*/ 0 w 7421294"/>
              <a:gd name="connsiteY3" fmla="*/ 1184252 h 1184252"/>
              <a:gd name="connsiteX4" fmla="*/ 0 w 7421294"/>
              <a:gd name="connsiteY4" fmla="*/ 0 h 1184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21294" h="1184252" fill="none" extrusionOk="0">
                <a:moveTo>
                  <a:pt x="0" y="0"/>
                </a:moveTo>
                <a:cubicBezTo>
                  <a:pt x="2027493" y="-124365"/>
                  <a:pt x="6010183" y="138211"/>
                  <a:pt x="7421294" y="0"/>
                </a:cubicBezTo>
                <a:cubicBezTo>
                  <a:pt x="7431118" y="252983"/>
                  <a:pt x="7344255" y="853286"/>
                  <a:pt x="7421294" y="1184252"/>
                </a:cubicBezTo>
                <a:cubicBezTo>
                  <a:pt x="5968563" y="1191506"/>
                  <a:pt x="787074" y="1325144"/>
                  <a:pt x="0" y="1184252"/>
                </a:cubicBezTo>
                <a:cubicBezTo>
                  <a:pt x="-45877" y="794487"/>
                  <a:pt x="535" y="539219"/>
                  <a:pt x="0" y="0"/>
                </a:cubicBezTo>
                <a:close/>
              </a:path>
              <a:path w="7421294" h="1184252" stroke="0" extrusionOk="0">
                <a:moveTo>
                  <a:pt x="0" y="0"/>
                </a:moveTo>
                <a:cubicBezTo>
                  <a:pt x="998318" y="-28586"/>
                  <a:pt x="5766678" y="54064"/>
                  <a:pt x="7421294" y="0"/>
                </a:cubicBezTo>
                <a:cubicBezTo>
                  <a:pt x="7504058" y="471149"/>
                  <a:pt x="7432140" y="873212"/>
                  <a:pt x="7421294" y="1184252"/>
                </a:cubicBezTo>
                <a:cubicBezTo>
                  <a:pt x="6139323" y="1185652"/>
                  <a:pt x="1800536" y="1081109"/>
                  <a:pt x="0" y="1184252"/>
                </a:cubicBezTo>
                <a:cubicBezTo>
                  <a:pt x="49600" y="683023"/>
                  <a:pt x="-104499" y="529454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sk:type>
                    <ask:lineSketchCurved/>
                  </ask:type>
                </ask:lineSketchStyleProps>
              </a:ext>
            </a:extLst>
          </a:ln>
        </p:spPr>
        <p:txBody>
          <a:bodyPr>
            <a:noAutofit/>
          </a:bodyPr>
          <a:lstStyle/>
          <a:p>
            <a:pPr algn="ctr"/>
            <a:r>
              <a:rPr lang="ar-SA" sz="40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هيا أخبروني ماذا تشاهدون أمامكم ؟</a:t>
            </a:r>
            <a:endParaRPr lang="en-US" sz="40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4" name="Picture 3" descr="A picture containing bowl, fruit, basket, vegetable&#10;&#10;Description automatically generated">
            <a:extLst>
              <a:ext uri="{FF2B5EF4-FFF2-40B4-BE49-F238E27FC236}">
                <a16:creationId xmlns:a16="http://schemas.microsoft.com/office/drawing/2014/main" xmlns="" id="{4EF35238-2068-401D-AE91-CFCFEF063C78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E7D3CC"/>
              </a:clrFrom>
              <a:clrTo>
                <a:srgbClr val="E7D3CC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178" b="92937" l="7000" r="97938">
                        <a14:foregroundMark x1="7062" y1="68680" x2="8563" y2="75465"/>
                        <a14:foregroundMark x1="93750" y1="77695" x2="90375" y2="77974"/>
                        <a14:foregroundMark x1="97938" y1="78810" x2="97000" y2="79368"/>
                        <a14:foregroundMark x1="48063" y1="8271" x2="47875" y2="13383"/>
                        <a14:foregroundMark x1="44250" y1="92937" x2="40063" y2="90428"/>
                        <a14:foregroundMark x1="73625" y1="85874" x2="62063" y2="86431"/>
                        <a14:backgroundMark x1="15563" y1="86710" x2="12000" y2="86431"/>
                        <a14:backgroundMark x1="19563" y1="86989" x2="15750" y2="85316"/>
                        <a14:backgroundMark x1="15000" y1="85316" x2="3250" y2="83922"/>
                        <a14:backgroundMark x1="19188" y1="87268" x2="26000" y2="92937"/>
                        <a14:backgroundMark x1="26000" y1="92937" x2="26000" y2="92937"/>
                        <a14:backgroundMark x1="85438" y1="85595" x2="88250" y2="85316"/>
                        <a14:backgroundMark x1="33813" y1="92379" x2="29063" y2="92100"/>
                        <a14:backgroundMark x1="25625" y1="88941" x2="23375" y2="88104"/>
                        <a14:backgroundMark x1="33438" y1="92658" x2="36875" y2="92658"/>
                        <a14:backgroundMark x1="41188" y1="93773" x2="44625" y2="95446"/>
                        <a14:backgroundMark x1="79938" y1="90056" x2="77250" y2="904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041" y="1598481"/>
            <a:ext cx="7809915" cy="52521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E33E3BF1-DDA0-4831-869F-A1946606153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65938" y1="15208" x2="66250" y2="31354"/>
                        <a14:foregroundMark x1="63672" y1="37917" x2="63516" y2="60313"/>
                        <a14:foregroundMark x1="66563" y1="60729" x2="59453" y2="60729"/>
                        <a14:foregroundMark x1="63516" y1="47396" x2="59922" y2="54167"/>
                        <a14:foregroundMark x1="65000" y1="72604" x2="68281" y2="70313"/>
                        <a14:foregroundMark x1="57500" y1="71146" x2="55625" y2="69167"/>
                        <a14:foregroundMark x1="59062" y1="35104" x2="59609" y2="34896"/>
                        <a14:foregroundMark x1="58594" y1="35313" x2="57969" y2="37083"/>
                        <a14:backgroundMark x1="41016" y1="9479" x2="42734" y2="42500"/>
                      </a14:backgroundRemoval>
                    </a14:imgEffect>
                  </a14:imgLayer>
                </a14:imgProps>
              </a:ext>
            </a:extLst>
          </a:blip>
          <a:srcRect l="48872" t="8233" r="25231" b="23385"/>
          <a:stretch/>
        </p:blipFill>
        <p:spPr>
          <a:xfrm>
            <a:off x="9624338" y="1012876"/>
            <a:ext cx="2250274" cy="4456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130816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5DCD8298-364F-40D9-9F62-69EA46A9EE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51"/>
            <a:ext cx="12192000" cy="6851479"/>
          </a:xfrm>
          <a:prstGeom prst="rect">
            <a:avLst/>
          </a:prstGeom>
        </p:spPr>
      </p:pic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xmlns="" id="{E17475AC-D248-4CE3-99E9-B500FAA0F5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066" b="93843" l="6957" r="91304">
                        <a14:foregroundMark x1="73261" y1="45860" x2="32717" y2="65605"/>
                        <a14:foregroundMark x1="57609" y1="87261" x2="6957" y2="54989"/>
                        <a14:foregroundMark x1="82391" y1="80042" x2="54457" y2="76645"/>
                        <a14:foregroundMark x1="86848" y1="60085" x2="87283" y2="78556"/>
                        <a14:foregroundMark x1="91304" y1="60297" x2="90543" y2="93843"/>
                      </a14:backgroundRemoval>
                    </a14:imgEffect>
                    <a14:imgEffect>
                      <a14:artisticPaintBrus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43" t="32913" r="6535"/>
          <a:stretch/>
        </p:blipFill>
        <p:spPr>
          <a:xfrm>
            <a:off x="0" y="3848290"/>
            <a:ext cx="12192000" cy="300971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89DD8B56-72E0-427B-90A0-4A697D283CA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667" b="69896" l="75000" r="97188">
                        <a14:foregroundMark x1="82734" y1="12708" x2="85703" y2="14167"/>
                        <a14:foregroundMark x1="86797" y1="66875" x2="82422" y2="63750"/>
                        <a14:foregroundMark x1="88594" y1="69896" x2="86328" y2="69896"/>
                        <a14:foregroundMark x1="81563" y1="69896" x2="80156" y2="69375"/>
                        <a14:foregroundMark x1="87656" y1="11667" x2="87031" y2="11667"/>
                      </a14:backgroundRemoval>
                    </a14:imgEffect>
                  </a14:imgLayer>
                </a14:imgProps>
              </a:ext>
            </a:extLst>
          </a:blip>
          <a:srcRect l="72256" t="6359" b="24513"/>
          <a:stretch/>
        </p:blipFill>
        <p:spPr>
          <a:xfrm>
            <a:off x="601101" y="1352391"/>
            <a:ext cx="2536874" cy="474081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xmlns="" id="{DA49F3E4-E682-4495-8A8A-9C1602EB40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378" y="261682"/>
            <a:ext cx="10649243" cy="901613"/>
          </a:xfrm>
          <a:custGeom>
            <a:avLst/>
            <a:gdLst>
              <a:gd name="connsiteX0" fmla="*/ 0 w 10649243"/>
              <a:gd name="connsiteY0" fmla="*/ 0 h 901613"/>
              <a:gd name="connsiteX1" fmla="*/ 10649243 w 10649243"/>
              <a:gd name="connsiteY1" fmla="*/ 0 h 901613"/>
              <a:gd name="connsiteX2" fmla="*/ 10649243 w 10649243"/>
              <a:gd name="connsiteY2" fmla="*/ 901613 h 901613"/>
              <a:gd name="connsiteX3" fmla="*/ 0 w 10649243"/>
              <a:gd name="connsiteY3" fmla="*/ 901613 h 901613"/>
              <a:gd name="connsiteX4" fmla="*/ 0 w 10649243"/>
              <a:gd name="connsiteY4" fmla="*/ 0 h 901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49243" h="901613" fill="none" extrusionOk="0">
                <a:moveTo>
                  <a:pt x="0" y="0"/>
                </a:moveTo>
                <a:cubicBezTo>
                  <a:pt x="1629674" y="-124365"/>
                  <a:pt x="7732970" y="138211"/>
                  <a:pt x="10649243" y="0"/>
                </a:cubicBezTo>
                <a:cubicBezTo>
                  <a:pt x="10637647" y="183041"/>
                  <a:pt x="10631777" y="732067"/>
                  <a:pt x="10649243" y="901613"/>
                </a:cubicBezTo>
                <a:cubicBezTo>
                  <a:pt x="7299956" y="908867"/>
                  <a:pt x="1627422" y="1042505"/>
                  <a:pt x="0" y="901613"/>
                </a:cubicBezTo>
                <a:cubicBezTo>
                  <a:pt x="-77322" y="483410"/>
                  <a:pt x="-29124" y="273965"/>
                  <a:pt x="0" y="0"/>
                </a:cubicBezTo>
                <a:close/>
              </a:path>
              <a:path w="10649243" h="901613" stroke="0" extrusionOk="0">
                <a:moveTo>
                  <a:pt x="0" y="0"/>
                </a:moveTo>
                <a:cubicBezTo>
                  <a:pt x="1168448" y="-28586"/>
                  <a:pt x="8505913" y="54064"/>
                  <a:pt x="10649243" y="0"/>
                </a:cubicBezTo>
                <a:cubicBezTo>
                  <a:pt x="10617215" y="236194"/>
                  <a:pt x="10592027" y="680741"/>
                  <a:pt x="10649243" y="901613"/>
                </a:cubicBezTo>
                <a:cubicBezTo>
                  <a:pt x="7655122" y="903013"/>
                  <a:pt x="1080375" y="798470"/>
                  <a:pt x="0" y="901613"/>
                </a:cubicBezTo>
                <a:cubicBezTo>
                  <a:pt x="64962" y="525166"/>
                  <a:pt x="37460" y="290765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sk:type>
                    <ask:lineSketchCurved/>
                  </ask:type>
                </ask:lineSketchStyleProps>
              </a:ext>
            </a:extLst>
          </a:ln>
        </p:spPr>
        <p:txBody>
          <a:bodyPr>
            <a:noAutofit/>
          </a:bodyPr>
          <a:lstStyle/>
          <a:p>
            <a:pPr algn="ctr"/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تعرفون يا أطفالي بأن هناك فرق بين الخضروات و الفواكه .. ولكن ما هو الفرق بينهما ؟ 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7" name="Picture 6" descr="A basket of fruits&#10;&#10;Description automatically generated with medium confidence">
            <a:extLst>
              <a:ext uri="{FF2B5EF4-FFF2-40B4-BE49-F238E27FC236}">
                <a16:creationId xmlns:a16="http://schemas.microsoft.com/office/drawing/2014/main" xmlns="" id="{408DAF21-7058-4BE5-AC02-601E8471C4BE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149" b="94962" l="9118" r="90000">
                        <a14:foregroundMark x1="56029" y1="9320" x2="57206" y2="35642"/>
                        <a14:foregroundMark x1="50000" y1="3149" x2="50735" y2="6045"/>
                        <a14:foregroundMark x1="58676" y1="89798" x2="37647" y2="91058"/>
                        <a14:foregroundMark x1="44853" y1="95088" x2="51324" y2="94584"/>
                        <a14:foregroundMark x1="9118" y1="60327" x2="9118" y2="620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3822">
            <a:off x="6701530" y="1313454"/>
            <a:ext cx="5063980" cy="5487066"/>
          </a:xfrm>
          <a:prstGeom prst="rect">
            <a:avLst/>
          </a:prstGeom>
        </p:spPr>
      </p:pic>
      <p:pic>
        <p:nvPicPr>
          <p:cNvPr id="10" name="Picture 9" descr="A basket of vegetables&#10;&#10;Description automatically generated with medium confidence">
            <a:extLst>
              <a:ext uri="{FF2B5EF4-FFF2-40B4-BE49-F238E27FC236}">
                <a16:creationId xmlns:a16="http://schemas.microsoft.com/office/drawing/2014/main" xmlns="" id="{DDAA6C7B-73E1-426E-8F07-D28128EE27DE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B39477"/>
              </a:clrFrom>
              <a:clrTo>
                <a:srgbClr val="B39477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8167" r="94333">
                        <a14:foregroundMark x1="54167" y1="45000" x2="33667" y2="51167"/>
                        <a14:foregroundMark x1="53833" y1="49333" x2="31167" y2="53833"/>
                        <a14:foregroundMark x1="50333" y1="48667" x2="29333" y2="53500"/>
                        <a14:foregroundMark x1="8333" y1="57667" x2="9333" y2="60000"/>
                        <a14:foregroundMark x1="90333" y1="62000" x2="89500" y2="62167"/>
                        <a14:foregroundMark x1="94333" y1="60667" x2="92667" y2="62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444" y="3256136"/>
            <a:ext cx="4515664" cy="4515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520625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AFC36126-8E3C-4D36-868F-7A0D9599E31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51"/>
            <a:ext cx="12192000" cy="6851479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xmlns="" id="{42404C55-4EBB-4674-A021-5BA0FAE4D292}"/>
              </a:ext>
            </a:extLst>
          </p:cNvPr>
          <p:cNvSpPr txBox="1">
            <a:spLocks/>
          </p:cNvSpPr>
          <p:nvPr/>
        </p:nvSpPr>
        <p:spPr>
          <a:xfrm>
            <a:off x="3992881" y="970265"/>
            <a:ext cx="7838049" cy="1775189"/>
          </a:xfrm>
          <a:custGeom>
            <a:avLst/>
            <a:gdLst>
              <a:gd name="connsiteX0" fmla="*/ 0 w 7838049"/>
              <a:gd name="connsiteY0" fmla="*/ 0 h 1775189"/>
              <a:gd name="connsiteX1" fmla="*/ 7838049 w 7838049"/>
              <a:gd name="connsiteY1" fmla="*/ 0 h 1775189"/>
              <a:gd name="connsiteX2" fmla="*/ 7838049 w 7838049"/>
              <a:gd name="connsiteY2" fmla="*/ 1775189 h 1775189"/>
              <a:gd name="connsiteX3" fmla="*/ 0 w 7838049"/>
              <a:gd name="connsiteY3" fmla="*/ 1775189 h 1775189"/>
              <a:gd name="connsiteX4" fmla="*/ 0 w 7838049"/>
              <a:gd name="connsiteY4" fmla="*/ 0 h 1775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38049" h="1775189" fill="none" extrusionOk="0">
                <a:moveTo>
                  <a:pt x="0" y="0"/>
                </a:moveTo>
                <a:cubicBezTo>
                  <a:pt x="2162436" y="-124365"/>
                  <a:pt x="6288911" y="138211"/>
                  <a:pt x="7838049" y="0"/>
                </a:cubicBezTo>
                <a:cubicBezTo>
                  <a:pt x="7923548" y="244277"/>
                  <a:pt x="7706115" y="1205199"/>
                  <a:pt x="7838049" y="1775189"/>
                </a:cubicBezTo>
                <a:cubicBezTo>
                  <a:pt x="6989076" y="1782443"/>
                  <a:pt x="1272279" y="1916081"/>
                  <a:pt x="0" y="1775189"/>
                </a:cubicBezTo>
                <a:cubicBezTo>
                  <a:pt x="38113" y="937603"/>
                  <a:pt x="32742" y="859109"/>
                  <a:pt x="0" y="0"/>
                </a:cubicBezTo>
                <a:close/>
              </a:path>
              <a:path w="7838049" h="1775189" stroke="0" extrusionOk="0">
                <a:moveTo>
                  <a:pt x="0" y="0"/>
                </a:moveTo>
                <a:cubicBezTo>
                  <a:pt x="3081680" y="-28586"/>
                  <a:pt x="5094113" y="54064"/>
                  <a:pt x="7838049" y="0"/>
                </a:cubicBezTo>
                <a:cubicBezTo>
                  <a:pt x="7798074" y="304184"/>
                  <a:pt x="7894392" y="964945"/>
                  <a:pt x="7838049" y="1775189"/>
                </a:cubicBezTo>
                <a:cubicBezTo>
                  <a:pt x="4784690" y="1776589"/>
                  <a:pt x="2885283" y="1672046"/>
                  <a:pt x="0" y="1775189"/>
                </a:cubicBezTo>
                <a:cubicBezTo>
                  <a:pt x="-4244" y="998152"/>
                  <a:pt x="-139292" y="865073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400" b="1" dirty="0"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الفواكه</a:t>
            </a: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طعمها </a:t>
            </a:r>
            <a:r>
              <a:rPr lang="ar-SA" sz="3200" b="1" dirty="0">
                <a:solidFill>
                  <a:srgbClr val="FFC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حلو</a:t>
            </a: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و مذاقها </a:t>
            </a:r>
            <a:r>
              <a:rPr lang="ar-SA" sz="3200" b="1" dirty="0">
                <a:solidFill>
                  <a:srgbClr val="FFC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كالسكر</a:t>
            </a: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</a:t>
            </a:r>
          </a:p>
          <a:p>
            <a:pPr algn="ctr"/>
            <a:endParaRPr lang="ar-SA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  <a:p>
            <a:pPr algn="ctr"/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وأما </a:t>
            </a:r>
            <a:r>
              <a:rPr lang="ar-SA" sz="2400" b="1" dirty="0">
                <a:solidFill>
                  <a:schemeClr val="accent6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الخضروات</a:t>
            </a: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طعمها ليس حلواً مثل الفواكه ..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8138C240-DDCF-4CA4-A945-AF9C947B10B3}"/>
              </a:ext>
            </a:extLst>
          </p:cNvPr>
          <p:cNvSpPr txBox="1">
            <a:spLocks/>
          </p:cNvSpPr>
          <p:nvPr/>
        </p:nvSpPr>
        <p:spPr>
          <a:xfrm>
            <a:off x="309392" y="4281358"/>
            <a:ext cx="8231847" cy="1432649"/>
          </a:xfrm>
          <a:custGeom>
            <a:avLst/>
            <a:gdLst>
              <a:gd name="connsiteX0" fmla="*/ 0 w 8231847"/>
              <a:gd name="connsiteY0" fmla="*/ 0 h 1432649"/>
              <a:gd name="connsiteX1" fmla="*/ 8231847 w 8231847"/>
              <a:gd name="connsiteY1" fmla="*/ 0 h 1432649"/>
              <a:gd name="connsiteX2" fmla="*/ 8231847 w 8231847"/>
              <a:gd name="connsiteY2" fmla="*/ 1432649 h 1432649"/>
              <a:gd name="connsiteX3" fmla="*/ 0 w 8231847"/>
              <a:gd name="connsiteY3" fmla="*/ 1432649 h 1432649"/>
              <a:gd name="connsiteX4" fmla="*/ 0 w 8231847"/>
              <a:gd name="connsiteY4" fmla="*/ 0 h 14326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31847" h="1432649" fill="none" extrusionOk="0">
                <a:moveTo>
                  <a:pt x="0" y="0"/>
                </a:moveTo>
                <a:cubicBezTo>
                  <a:pt x="3140145" y="-124365"/>
                  <a:pt x="4722772" y="138211"/>
                  <a:pt x="8231847" y="0"/>
                </a:cubicBezTo>
                <a:cubicBezTo>
                  <a:pt x="8122879" y="598607"/>
                  <a:pt x="8117350" y="1138374"/>
                  <a:pt x="8231847" y="1432649"/>
                </a:cubicBezTo>
                <a:cubicBezTo>
                  <a:pt x="5763317" y="1439903"/>
                  <a:pt x="2341869" y="1573541"/>
                  <a:pt x="0" y="1432649"/>
                </a:cubicBezTo>
                <a:cubicBezTo>
                  <a:pt x="-74652" y="1046880"/>
                  <a:pt x="-37549" y="610641"/>
                  <a:pt x="0" y="0"/>
                </a:cubicBezTo>
                <a:close/>
              </a:path>
              <a:path w="8231847" h="1432649" stroke="0" extrusionOk="0">
                <a:moveTo>
                  <a:pt x="0" y="0"/>
                </a:moveTo>
                <a:cubicBezTo>
                  <a:pt x="1875169" y="-28586"/>
                  <a:pt x="5675081" y="54064"/>
                  <a:pt x="8231847" y="0"/>
                </a:cubicBezTo>
                <a:cubicBezTo>
                  <a:pt x="8244671" y="228724"/>
                  <a:pt x="8185814" y="1061064"/>
                  <a:pt x="8231847" y="1432649"/>
                </a:cubicBezTo>
                <a:cubicBezTo>
                  <a:pt x="4969819" y="1434049"/>
                  <a:pt x="4037476" y="1329506"/>
                  <a:pt x="0" y="1432649"/>
                </a:cubicBezTo>
                <a:cubicBezTo>
                  <a:pt x="32337" y="1098705"/>
                  <a:pt x="-120354" y="496145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ar-SA" sz="2400" b="1" dirty="0">
                <a:solidFill>
                  <a:schemeClr val="accent6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الخضروات</a:t>
            </a: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</a:t>
            </a:r>
            <a:r>
              <a:rPr lang="ar-SA" sz="2400" b="1" dirty="0">
                <a:solidFill>
                  <a:srgbClr val="FFC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تطبخ على النار </a:t>
            </a: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و من خلالها نصنع الكثير من الأطعمة اللذيذة </a:t>
            </a:r>
          </a:p>
          <a:p>
            <a:pPr algn="ctr">
              <a:lnSpc>
                <a:spcPct val="150000"/>
              </a:lnSpc>
            </a:pP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ولكن </a:t>
            </a:r>
            <a:r>
              <a:rPr lang="ar-SA" sz="2400" b="1" dirty="0"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الفواكه</a:t>
            </a: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لا تطبخ على النار ..  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7" name="Picture 6" descr="A picture containing diagram&#10;&#10;Description automatically generated">
            <a:extLst>
              <a:ext uri="{FF2B5EF4-FFF2-40B4-BE49-F238E27FC236}">
                <a16:creationId xmlns:a16="http://schemas.microsoft.com/office/drawing/2014/main" xmlns="" id="{5D575EB9-73CC-4BB5-A753-3254AAE8EF2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57"/>
          <a:stretch/>
        </p:blipFill>
        <p:spPr>
          <a:xfrm>
            <a:off x="286750" y="239152"/>
            <a:ext cx="3526266" cy="2671732"/>
          </a:xfrm>
          <a:prstGeom prst="rect">
            <a:avLst/>
          </a:prstGeom>
        </p:spPr>
      </p:pic>
      <p:pic>
        <p:nvPicPr>
          <p:cNvPr id="9" name="Picture 8" descr="Graphical user interface, website&#10;&#10;Description automatically generated">
            <a:extLst>
              <a:ext uri="{FF2B5EF4-FFF2-40B4-BE49-F238E27FC236}">
                <a16:creationId xmlns:a16="http://schemas.microsoft.com/office/drawing/2014/main" xmlns="" id="{2EABB90B-3933-4539-BAE5-C15AA112D9B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31"/>
          <a:stretch/>
        </p:blipFill>
        <p:spPr>
          <a:xfrm>
            <a:off x="8707608" y="3246121"/>
            <a:ext cx="3175000" cy="31124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11125166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AFC36126-8E3C-4D36-868F-7A0D9599E31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51"/>
            <a:ext cx="12192000" cy="6851479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xmlns="" id="{42404C55-4EBB-4674-A021-5BA0FAE4D292}"/>
              </a:ext>
            </a:extLst>
          </p:cNvPr>
          <p:cNvSpPr txBox="1">
            <a:spLocks/>
          </p:cNvSpPr>
          <p:nvPr/>
        </p:nvSpPr>
        <p:spPr>
          <a:xfrm>
            <a:off x="2176975" y="538768"/>
            <a:ext cx="7838049" cy="1775189"/>
          </a:xfrm>
          <a:custGeom>
            <a:avLst/>
            <a:gdLst>
              <a:gd name="connsiteX0" fmla="*/ 0 w 7838049"/>
              <a:gd name="connsiteY0" fmla="*/ 0 h 1775189"/>
              <a:gd name="connsiteX1" fmla="*/ 7838049 w 7838049"/>
              <a:gd name="connsiteY1" fmla="*/ 0 h 1775189"/>
              <a:gd name="connsiteX2" fmla="*/ 7838049 w 7838049"/>
              <a:gd name="connsiteY2" fmla="*/ 1775189 h 1775189"/>
              <a:gd name="connsiteX3" fmla="*/ 0 w 7838049"/>
              <a:gd name="connsiteY3" fmla="*/ 1775189 h 1775189"/>
              <a:gd name="connsiteX4" fmla="*/ 0 w 7838049"/>
              <a:gd name="connsiteY4" fmla="*/ 0 h 1775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38049" h="1775189" fill="none" extrusionOk="0">
                <a:moveTo>
                  <a:pt x="0" y="0"/>
                </a:moveTo>
                <a:cubicBezTo>
                  <a:pt x="2162436" y="-124365"/>
                  <a:pt x="6288911" y="138211"/>
                  <a:pt x="7838049" y="0"/>
                </a:cubicBezTo>
                <a:cubicBezTo>
                  <a:pt x="7923548" y="244277"/>
                  <a:pt x="7706115" y="1205199"/>
                  <a:pt x="7838049" y="1775189"/>
                </a:cubicBezTo>
                <a:cubicBezTo>
                  <a:pt x="6989076" y="1782443"/>
                  <a:pt x="1272279" y="1916081"/>
                  <a:pt x="0" y="1775189"/>
                </a:cubicBezTo>
                <a:cubicBezTo>
                  <a:pt x="38113" y="937603"/>
                  <a:pt x="32742" y="859109"/>
                  <a:pt x="0" y="0"/>
                </a:cubicBezTo>
                <a:close/>
              </a:path>
              <a:path w="7838049" h="1775189" stroke="0" extrusionOk="0">
                <a:moveTo>
                  <a:pt x="0" y="0"/>
                </a:moveTo>
                <a:cubicBezTo>
                  <a:pt x="3081680" y="-28586"/>
                  <a:pt x="5094113" y="54064"/>
                  <a:pt x="7838049" y="0"/>
                </a:cubicBezTo>
                <a:cubicBezTo>
                  <a:pt x="7798074" y="304184"/>
                  <a:pt x="7894392" y="964945"/>
                  <a:pt x="7838049" y="1775189"/>
                </a:cubicBezTo>
                <a:cubicBezTo>
                  <a:pt x="4784690" y="1776589"/>
                  <a:pt x="2885283" y="1672046"/>
                  <a:pt x="0" y="1775189"/>
                </a:cubicBezTo>
                <a:cubicBezTo>
                  <a:pt x="-4244" y="998152"/>
                  <a:pt x="-139292" y="865073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أشجار </a:t>
            </a:r>
            <a:r>
              <a:rPr lang="ar-SA" sz="2400" b="1" dirty="0"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الفواكه</a:t>
            </a: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تنمو على الأشجار</a:t>
            </a:r>
          </a:p>
          <a:p>
            <a:pPr algn="ctr"/>
            <a:endParaRPr lang="ar-SA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  <a:p>
            <a:pPr algn="ctr"/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وأما </a:t>
            </a:r>
            <a:r>
              <a:rPr lang="ar-SA" sz="2400" b="1" dirty="0">
                <a:solidFill>
                  <a:schemeClr val="accent6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الخضروات</a:t>
            </a: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فهي تنمو على الأرض أو تحت الأرض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4" name="Picture 3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FBB91E3B-36E4-4C3E-828A-DFF028E4014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471" b="96572" l="10000" r="90000">
                        <a14:foregroundMark x1="65889" y1="8197" x2="62222" y2="9091"/>
                        <a14:foregroundMark x1="39333" y1="4471" x2="34222" y2="7601"/>
                        <a14:foregroundMark x1="45333" y1="96572" x2="39889" y2="96274"/>
                        <a14:foregroundMark x1="59111" y1="90313" x2="58111" y2="93443"/>
                        <a14:foregroundMark x1="29222" y1="92697" x2="29444" y2="94933"/>
                        <a14:backgroundMark x1="45222" y1="43070" x2="45222" y2="43070"/>
                        <a14:backgroundMark x1="45889" y1="48286" x2="45889" y2="48286"/>
                        <a14:backgroundMark x1="33556" y1="33085" x2="34000" y2="33085"/>
                        <a14:backgroundMark x1="71333" y1="22504" x2="71333" y2="22504"/>
                        <a14:backgroundMark x1="51889" y1="23845" x2="51111" y2="229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551"/>
          <a:stretch/>
        </p:blipFill>
        <p:spPr>
          <a:xfrm>
            <a:off x="6471138" y="2616659"/>
            <a:ext cx="5917811" cy="4255409"/>
          </a:xfrm>
          <a:prstGeom prst="rect">
            <a:avLst/>
          </a:prstGeom>
        </p:spPr>
      </p:pic>
      <p:pic>
        <p:nvPicPr>
          <p:cNvPr id="8" name="Picture 7" descr="A picture containing ground, orange, vegetable, plant&#10;&#10;Description automatically generated">
            <a:extLst>
              <a:ext uri="{FF2B5EF4-FFF2-40B4-BE49-F238E27FC236}">
                <a16:creationId xmlns:a16="http://schemas.microsoft.com/office/drawing/2014/main" xmlns="" id="{8A8B6409-6910-4B66-9715-0B4C61BC26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634" y="3248333"/>
            <a:ext cx="5463555" cy="33015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38733857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2FCC58A-B9DB-47DD-91A2-B6F5CCAA4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51"/>
            <a:ext cx="12192000" cy="6851479"/>
          </a:xfrm>
          <a:prstGeom prst="rect">
            <a:avLst/>
          </a:prstGeom>
        </p:spPr>
      </p:pic>
      <p:pic>
        <p:nvPicPr>
          <p:cNvPr id="5" name="Picture 4" descr="A picture containing carrot, vegetable&#10;&#10;Description automatically generated">
            <a:extLst>
              <a:ext uri="{FF2B5EF4-FFF2-40B4-BE49-F238E27FC236}">
                <a16:creationId xmlns:a16="http://schemas.microsoft.com/office/drawing/2014/main" xmlns="" id="{38F89216-DFE9-4E09-B047-57BA664006B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8813" r="92625">
                        <a14:foregroundMark x1="92188" y1="69556" x2="92625" y2="73111"/>
                        <a14:foregroundMark x1="8813" y1="68889" x2="9813" y2="69222"/>
                        <a14:foregroundMark x1="50375" y1="26222" x2="34375" y2="40778"/>
                        <a14:foregroundMark x1="31625" y1="42889" x2="18813" y2="53556"/>
                        <a14:foregroundMark x1="18375" y1="55000" x2="13000" y2="61111"/>
                        <a14:foregroundMark x1="17188" y1="55778" x2="12188" y2="59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822" y="356906"/>
            <a:ext cx="5461501" cy="3072094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70F5F42A-A483-40F2-9861-D8648CBBE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176" y="1206305"/>
            <a:ext cx="4911970" cy="4445390"/>
          </a:xfrm>
          <a:custGeom>
            <a:avLst/>
            <a:gdLst>
              <a:gd name="connsiteX0" fmla="*/ 0 w 4911970"/>
              <a:gd name="connsiteY0" fmla="*/ 0 h 4445390"/>
              <a:gd name="connsiteX1" fmla="*/ 4911970 w 4911970"/>
              <a:gd name="connsiteY1" fmla="*/ 0 h 4445390"/>
              <a:gd name="connsiteX2" fmla="*/ 4911970 w 4911970"/>
              <a:gd name="connsiteY2" fmla="*/ 4445390 h 4445390"/>
              <a:gd name="connsiteX3" fmla="*/ 0 w 4911970"/>
              <a:gd name="connsiteY3" fmla="*/ 4445390 h 4445390"/>
              <a:gd name="connsiteX4" fmla="*/ 0 w 4911970"/>
              <a:gd name="connsiteY4" fmla="*/ 0 h 4445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11970" h="4445390" fill="none" extrusionOk="0">
                <a:moveTo>
                  <a:pt x="0" y="0"/>
                </a:moveTo>
                <a:cubicBezTo>
                  <a:pt x="795903" y="-124365"/>
                  <a:pt x="3985498" y="138211"/>
                  <a:pt x="4911970" y="0"/>
                </a:cubicBezTo>
                <a:cubicBezTo>
                  <a:pt x="5040225" y="1285972"/>
                  <a:pt x="4917647" y="3118751"/>
                  <a:pt x="4911970" y="4445390"/>
                </a:cubicBezTo>
                <a:cubicBezTo>
                  <a:pt x="4208941" y="4452644"/>
                  <a:pt x="714662" y="4586282"/>
                  <a:pt x="0" y="4445390"/>
                </a:cubicBezTo>
                <a:cubicBezTo>
                  <a:pt x="-35800" y="2652288"/>
                  <a:pt x="40409" y="800709"/>
                  <a:pt x="0" y="0"/>
                </a:cubicBezTo>
                <a:close/>
              </a:path>
              <a:path w="4911970" h="4445390" stroke="0" extrusionOk="0">
                <a:moveTo>
                  <a:pt x="0" y="0"/>
                </a:moveTo>
                <a:cubicBezTo>
                  <a:pt x="2367651" y="-28586"/>
                  <a:pt x="4195686" y="54064"/>
                  <a:pt x="4911970" y="0"/>
                </a:cubicBezTo>
                <a:cubicBezTo>
                  <a:pt x="5029380" y="567775"/>
                  <a:pt x="4844714" y="3647884"/>
                  <a:pt x="4911970" y="4445390"/>
                </a:cubicBezTo>
                <a:cubicBezTo>
                  <a:pt x="3313703" y="4446790"/>
                  <a:pt x="1194969" y="4342247"/>
                  <a:pt x="0" y="4445390"/>
                </a:cubicBezTo>
                <a:cubicBezTo>
                  <a:pt x="-94530" y="2729771"/>
                  <a:pt x="-50760" y="1721048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sk:type>
                    <ask:lineSketchCurved/>
                  </ask:type>
                </ask:lineSketchStyleProps>
              </a:ext>
            </a:extLst>
          </a:ln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ماذا تشاهدون ؟ ما لونه ؟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</a:t>
            </a:r>
            <a:r>
              <a:rPr lang="ar-SA" sz="2400" b="1" dirty="0"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الجزر</a:t>
            </a: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من الخضروات أو الفواكه  ؟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هل يطبخ على النار ؟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له شجرة طويلة أم ينمو تحت الأرض ؟ 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C20FA4C6-0B2B-46DF-8D29-CEB48F4CCA9F}"/>
              </a:ext>
            </a:extLst>
          </p:cNvPr>
          <p:cNvSpPr txBox="1">
            <a:spLocks/>
          </p:cNvSpPr>
          <p:nvPr/>
        </p:nvSpPr>
        <p:spPr>
          <a:xfrm>
            <a:off x="1223888" y="5930271"/>
            <a:ext cx="4262510" cy="649983"/>
          </a:xfrm>
          <a:custGeom>
            <a:avLst/>
            <a:gdLst>
              <a:gd name="connsiteX0" fmla="*/ 0 w 4262510"/>
              <a:gd name="connsiteY0" fmla="*/ 0 h 649983"/>
              <a:gd name="connsiteX1" fmla="*/ 4262510 w 4262510"/>
              <a:gd name="connsiteY1" fmla="*/ 0 h 649983"/>
              <a:gd name="connsiteX2" fmla="*/ 4262510 w 4262510"/>
              <a:gd name="connsiteY2" fmla="*/ 649983 h 649983"/>
              <a:gd name="connsiteX3" fmla="*/ 0 w 4262510"/>
              <a:gd name="connsiteY3" fmla="*/ 649983 h 649983"/>
              <a:gd name="connsiteX4" fmla="*/ 0 w 4262510"/>
              <a:gd name="connsiteY4" fmla="*/ 0 h 649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62510" h="649983" fill="none" extrusionOk="0">
                <a:moveTo>
                  <a:pt x="0" y="0"/>
                </a:moveTo>
                <a:cubicBezTo>
                  <a:pt x="889225" y="-124365"/>
                  <a:pt x="3577343" y="138211"/>
                  <a:pt x="4262510" y="0"/>
                </a:cubicBezTo>
                <a:cubicBezTo>
                  <a:pt x="4268093" y="258526"/>
                  <a:pt x="4225298" y="341524"/>
                  <a:pt x="4262510" y="649983"/>
                </a:cubicBezTo>
                <a:cubicBezTo>
                  <a:pt x="2509219" y="657237"/>
                  <a:pt x="842635" y="790875"/>
                  <a:pt x="0" y="649983"/>
                </a:cubicBezTo>
                <a:cubicBezTo>
                  <a:pt x="-46184" y="385419"/>
                  <a:pt x="20734" y="185389"/>
                  <a:pt x="0" y="0"/>
                </a:cubicBezTo>
                <a:close/>
              </a:path>
              <a:path w="4262510" h="649983" stroke="0" extrusionOk="0">
                <a:moveTo>
                  <a:pt x="0" y="0"/>
                </a:moveTo>
                <a:cubicBezTo>
                  <a:pt x="861171" y="-28586"/>
                  <a:pt x="2864336" y="54064"/>
                  <a:pt x="4262510" y="0"/>
                </a:cubicBezTo>
                <a:cubicBezTo>
                  <a:pt x="4215223" y="207645"/>
                  <a:pt x="4240565" y="406734"/>
                  <a:pt x="4262510" y="649983"/>
                </a:cubicBezTo>
                <a:cubicBezTo>
                  <a:pt x="3623555" y="651383"/>
                  <a:pt x="1477825" y="546840"/>
                  <a:pt x="0" y="649983"/>
                </a:cubicBezTo>
                <a:cubicBezTo>
                  <a:pt x="25996" y="503503"/>
                  <a:pt x="-44301" y="86384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الجزر يعتبر من الخضروات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12" name="Picture 11" descr="A picture containing ground, orange, vegetable, plant&#10;&#10;Description automatically generated">
            <a:extLst>
              <a:ext uri="{FF2B5EF4-FFF2-40B4-BE49-F238E27FC236}">
                <a16:creationId xmlns:a16="http://schemas.microsoft.com/office/drawing/2014/main" xmlns="" id="{E48AD21A-761C-4670-B688-A3642FE602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2691" y="3856028"/>
            <a:ext cx="4262511" cy="2575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788745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2FCC58A-B9DB-47DD-91A2-B6F5CCAA4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51"/>
            <a:ext cx="12192000" cy="6851479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70F5F42A-A483-40F2-9861-D8648CBBE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973" y="1733011"/>
            <a:ext cx="5291797" cy="4006608"/>
          </a:xfrm>
          <a:custGeom>
            <a:avLst/>
            <a:gdLst>
              <a:gd name="connsiteX0" fmla="*/ 0 w 5291797"/>
              <a:gd name="connsiteY0" fmla="*/ 0 h 4006608"/>
              <a:gd name="connsiteX1" fmla="*/ 5291797 w 5291797"/>
              <a:gd name="connsiteY1" fmla="*/ 0 h 4006608"/>
              <a:gd name="connsiteX2" fmla="*/ 5291797 w 5291797"/>
              <a:gd name="connsiteY2" fmla="*/ 4006608 h 4006608"/>
              <a:gd name="connsiteX3" fmla="*/ 0 w 5291797"/>
              <a:gd name="connsiteY3" fmla="*/ 4006608 h 4006608"/>
              <a:gd name="connsiteX4" fmla="*/ 0 w 5291797"/>
              <a:gd name="connsiteY4" fmla="*/ 0 h 4006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91797" h="4006608" fill="none" extrusionOk="0">
                <a:moveTo>
                  <a:pt x="0" y="0"/>
                </a:moveTo>
                <a:cubicBezTo>
                  <a:pt x="1018192" y="-124365"/>
                  <a:pt x="3961612" y="138211"/>
                  <a:pt x="5291797" y="0"/>
                </a:cubicBezTo>
                <a:cubicBezTo>
                  <a:pt x="5420052" y="449722"/>
                  <a:pt x="5297474" y="3568996"/>
                  <a:pt x="5291797" y="4006608"/>
                </a:cubicBezTo>
                <a:cubicBezTo>
                  <a:pt x="3038256" y="4013862"/>
                  <a:pt x="850928" y="4147500"/>
                  <a:pt x="0" y="4006608"/>
                </a:cubicBezTo>
                <a:cubicBezTo>
                  <a:pt x="-35800" y="2404277"/>
                  <a:pt x="40409" y="598294"/>
                  <a:pt x="0" y="0"/>
                </a:cubicBezTo>
                <a:close/>
              </a:path>
              <a:path w="5291797" h="4006608" stroke="0" extrusionOk="0">
                <a:moveTo>
                  <a:pt x="0" y="0"/>
                </a:moveTo>
                <a:cubicBezTo>
                  <a:pt x="2352778" y="-28586"/>
                  <a:pt x="3782058" y="54064"/>
                  <a:pt x="5291797" y="0"/>
                </a:cubicBezTo>
                <a:cubicBezTo>
                  <a:pt x="5409207" y="1802135"/>
                  <a:pt x="5224541" y="2190518"/>
                  <a:pt x="5291797" y="4006608"/>
                </a:cubicBezTo>
                <a:cubicBezTo>
                  <a:pt x="3238910" y="4008008"/>
                  <a:pt x="2486111" y="3903465"/>
                  <a:pt x="0" y="4006608"/>
                </a:cubicBezTo>
                <a:cubicBezTo>
                  <a:pt x="-94530" y="3252436"/>
                  <a:pt x="-50760" y="1359892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sk:type>
                    <ask:lineSketchCurved/>
                  </ask:type>
                </ask:lineSketchStyleProps>
              </a:ext>
            </a:extLst>
          </a:ln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ماذا تشاهدون ؟ ما لونه ؟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</a:t>
            </a:r>
            <a:r>
              <a:rPr lang="ar-SA" sz="2400" b="1" dirty="0"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التفاح</a:t>
            </a: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من الخضروات أو الفواكه  ؟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هل يطبخ على النار ؟ 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طعمه حلو ؟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له شجرة طويلة أم ينمو على الأرض ؟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3" name="Picture 2" descr="A red apple with a green leaf&#10;&#10;Description automatically generated with medium confidence">
            <a:extLst>
              <a:ext uri="{FF2B5EF4-FFF2-40B4-BE49-F238E27FC236}">
                <a16:creationId xmlns:a16="http://schemas.microsoft.com/office/drawing/2014/main" xmlns="" id="{4D9E479B-2156-410F-B1BD-ABA1423C0D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5170" y="129323"/>
            <a:ext cx="3106616" cy="310661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xmlns="" id="{D8CA88A1-0A0B-4DB1-BCBE-9692CE55E191}"/>
              </a:ext>
            </a:extLst>
          </p:cNvPr>
          <p:cNvSpPr txBox="1">
            <a:spLocks/>
          </p:cNvSpPr>
          <p:nvPr/>
        </p:nvSpPr>
        <p:spPr>
          <a:xfrm>
            <a:off x="1223888" y="5930271"/>
            <a:ext cx="4262510" cy="649983"/>
          </a:xfrm>
          <a:custGeom>
            <a:avLst/>
            <a:gdLst>
              <a:gd name="connsiteX0" fmla="*/ 0 w 4262510"/>
              <a:gd name="connsiteY0" fmla="*/ 0 h 649983"/>
              <a:gd name="connsiteX1" fmla="*/ 4262510 w 4262510"/>
              <a:gd name="connsiteY1" fmla="*/ 0 h 649983"/>
              <a:gd name="connsiteX2" fmla="*/ 4262510 w 4262510"/>
              <a:gd name="connsiteY2" fmla="*/ 649983 h 649983"/>
              <a:gd name="connsiteX3" fmla="*/ 0 w 4262510"/>
              <a:gd name="connsiteY3" fmla="*/ 649983 h 649983"/>
              <a:gd name="connsiteX4" fmla="*/ 0 w 4262510"/>
              <a:gd name="connsiteY4" fmla="*/ 0 h 649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62510" h="649983" fill="none" extrusionOk="0">
                <a:moveTo>
                  <a:pt x="0" y="0"/>
                </a:moveTo>
                <a:cubicBezTo>
                  <a:pt x="889225" y="-124365"/>
                  <a:pt x="3577343" y="138211"/>
                  <a:pt x="4262510" y="0"/>
                </a:cubicBezTo>
                <a:cubicBezTo>
                  <a:pt x="4268093" y="258526"/>
                  <a:pt x="4225298" y="341524"/>
                  <a:pt x="4262510" y="649983"/>
                </a:cubicBezTo>
                <a:cubicBezTo>
                  <a:pt x="2509219" y="657237"/>
                  <a:pt x="842635" y="790875"/>
                  <a:pt x="0" y="649983"/>
                </a:cubicBezTo>
                <a:cubicBezTo>
                  <a:pt x="-46184" y="385419"/>
                  <a:pt x="20734" y="185389"/>
                  <a:pt x="0" y="0"/>
                </a:cubicBezTo>
                <a:close/>
              </a:path>
              <a:path w="4262510" h="649983" stroke="0" extrusionOk="0">
                <a:moveTo>
                  <a:pt x="0" y="0"/>
                </a:moveTo>
                <a:cubicBezTo>
                  <a:pt x="861171" y="-28586"/>
                  <a:pt x="2864336" y="54064"/>
                  <a:pt x="4262510" y="0"/>
                </a:cubicBezTo>
                <a:cubicBezTo>
                  <a:pt x="4215223" y="207645"/>
                  <a:pt x="4240565" y="406734"/>
                  <a:pt x="4262510" y="649983"/>
                </a:cubicBezTo>
                <a:cubicBezTo>
                  <a:pt x="3623555" y="651383"/>
                  <a:pt x="1477825" y="546840"/>
                  <a:pt x="0" y="649983"/>
                </a:cubicBezTo>
                <a:cubicBezTo>
                  <a:pt x="25996" y="503503"/>
                  <a:pt x="-44301" y="86384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التفاح يعتبر من </a:t>
            </a:r>
            <a:r>
              <a:rPr lang="ar-SA" sz="2400" b="1" dirty="0" err="1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الفواكة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9" name="Picture 8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9367CFBC-F4E4-4803-9614-59D40FC9D6C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471" b="96572" l="10000" r="90000">
                        <a14:foregroundMark x1="65889" y1="8197" x2="62222" y2="9091"/>
                        <a14:foregroundMark x1="39333" y1="4471" x2="34222" y2="7601"/>
                        <a14:foregroundMark x1="45333" y1="96572" x2="39889" y2="96274"/>
                        <a14:foregroundMark x1="59111" y1="90313" x2="58111" y2="93443"/>
                        <a14:foregroundMark x1="29222" y1="92697" x2="29444" y2="94933"/>
                        <a14:backgroundMark x1="45222" y1="43070" x2="45222" y2="43070"/>
                        <a14:backgroundMark x1="45889" y1="48286" x2="45889" y2="48286"/>
                        <a14:backgroundMark x1="33556" y1="33085" x2="34000" y2="33085"/>
                        <a14:backgroundMark x1="71333" y1="22504" x2="71333" y2="22504"/>
                        <a14:backgroundMark x1="51889" y1="23845" x2="51111" y2="229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551"/>
          <a:stretch/>
        </p:blipFill>
        <p:spPr>
          <a:xfrm>
            <a:off x="6897860" y="3357910"/>
            <a:ext cx="4867422" cy="3500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5329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2FCC58A-B9DB-47DD-91A2-B6F5CCAA4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51"/>
            <a:ext cx="12192000" cy="6851479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70F5F42A-A483-40F2-9861-D8648CBBE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766" y="1910166"/>
            <a:ext cx="5094850" cy="3390313"/>
          </a:xfrm>
          <a:custGeom>
            <a:avLst/>
            <a:gdLst>
              <a:gd name="connsiteX0" fmla="*/ 0 w 5094850"/>
              <a:gd name="connsiteY0" fmla="*/ 0 h 3390313"/>
              <a:gd name="connsiteX1" fmla="*/ 5094850 w 5094850"/>
              <a:gd name="connsiteY1" fmla="*/ 0 h 3390313"/>
              <a:gd name="connsiteX2" fmla="*/ 5094850 w 5094850"/>
              <a:gd name="connsiteY2" fmla="*/ 3390313 h 3390313"/>
              <a:gd name="connsiteX3" fmla="*/ 0 w 5094850"/>
              <a:gd name="connsiteY3" fmla="*/ 3390313 h 3390313"/>
              <a:gd name="connsiteX4" fmla="*/ 0 w 5094850"/>
              <a:gd name="connsiteY4" fmla="*/ 0 h 3390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94850" h="3390313" fill="none" extrusionOk="0">
                <a:moveTo>
                  <a:pt x="0" y="0"/>
                </a:moveTo>
                <a:cubicBezTo>
                  <a:pt x="883657" y="-124365"/>
                  <a:pt x="3972841" y="138211"/>
                  <a:pt x="5094850" y="0"/>
                </a:cubicBezTo>
                <a:cubicBezTo>
                  <a:pt x="5223105" y="1568569"/>
                  <a:pt x="5100527" y="2731777"/>
                  <a:pt x="5094850" y="3390313"/>
                </a:cubicBezTo>
                <a:cubicBezTo>
                  <a:pt x="3673803" y="3397567"/>
                  <a:pt x="1806759" y="3531205"/>
                  <a:pt x="0" y="3390313"/>
                </a:cubicBezTo>
                <a:cubicBezTo>
                  <a:pt x="-35800" y="2349855"/>
                  <a:pt x="40409" y="1027578"/>
                  <a:pt x="0" y="0"/>
                </a:cubicBezTo>
                <a:close/>
              </a:path>
              <a:path w="5094850" h="3390313" stroke="0" extrusionOk="0">
                <a:moveTo>
                  <a:pt x="0" y="0"/>
                </a:moveTo>
                <a:cubicBezTo>
                  <a:pt x="1317812" y="-28586"/>
                  <a:pt x="3979570" y="54064"/>
                  <a:pt x="5094850" y="0"/>
                </a:cubicBezTo>
                <a:cubicBezTo>
                  <a:pt x="5212260" y="777069"/>
                  <a:pt x="5027594" y="2957051"/>
                  <a:pt x="5094850" y="3390313"/>
                </a:cubicBezTo>
                <a:cubicBezTo>
                  <a:pt x="3286943" y="3391713"/>
                  <a:pt x="826765" y="3287170"/>
                  <a:pt x="0" y="3390313"/>
                </a:cubicBezTo>
                <a:cubicBezTo>
                  <a:pt x="-94530" y="2202612"/>
                  <a:pt x="-50760" y="1396391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sk:type>
                    <ask:lineSketchCurved/>
                  </ask:type>
                </ask:lineSketchStyleProps>
              </a:ext>
            </a:extLst>
          </a:ln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ماذا تشاهدون ؟ ما لونه ؟ 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</a:t>
            </a:r>
            <a:r>
              <a:rPr lang="ar-SA" sz="2400" b="1" dirty="0"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الطماطم</a:t>
            </a: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من الخضروات أو الفواكه  ؟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هل يطبخ على النار ؟ 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طعمه حلو ؟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له شجرة طويلة أم ينمو على الأرض ؟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3" name="Picture 2" descr="A group of tomatoes&#10;&#10;Description automatically generated with medium confidence">
            <a:extLst>
              <a:ext uri="{FF2B5EF4-FFF2-40B4-BE49-F238E27FC236}">
                <a16:creationId xmlns:a16="http://schemas.microsoft.com/office/drawing/2014/main" xmlns="" id="{FB0063DD-3551-496C-8EE4-BDBDDD6DDE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792" b="89841" l="6100" r="94700">
                        <a14:foregroundMark x1="9100" y1="47491" x2="8900" y2="57283"/>
                        <a14:foregroundMark x1="94700" y1="61444" x2="94700" y2="61444"/>
                        <a14:foregroundMark x1="94200" y1="61689" x2="92000" y2="63770"/>
                        <a14:foregroundMark x1="92500" y1="60098" x2="77100" y2="60343"/>
                        <a14:foregroundMark x1="6100" y1="55692" x2="7800" y2="643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5098" y="213352"/>
            <a:ext cx="4199012" cy="3430593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xmlns="" id="{96B6BFBE-FEFF-4EFA-AD94-C31B53354840}"/>
              </a:ext>
            </a:extLst>
          </p:cNvPr>
          <p:cNvSpPr txBox="1">
            <a:spLocks/>
          </p:cNvSpPr>
          <p:nvPr/>
        </p:nvSpPr>
        <p:spPr>
          <a:xfrm>
            <a:off x="713936" y="5754663"/>
            <a:ext cx="4262510" cy="649983"/>
          </a:xfrm>
          <a:custGeom>
            <a:avLst/>
            <a:gdLst>
              <a:gd name="connsiteX0" fmla="*/ 0 w 4262510"/>
              <a:gd name="connsiteY0" fmla="*/ 0 h 649983"/>
              <a:gd name="connsiteX1" fmla="*/ 4262510 w 4262510"/>
              <a:gd name="connsiteY1" fmla="*/ 0 h 649983"/>
              <a:gd name="connsiteX2" fmla="*/ 4262510 w 4262510"/>
              <a:gd name="connsiteY2" fmla="*/ 649983 h 649983"/>
              <a:gd name="connsiteX3" fmla="*/ 0 w 4262510"/>
              <a:gd name="connsiteY3" fmla="*/ 649983 h 649983"/>
              <a:gd name="connsiteX4" fmla="*/ 0 w 4262510"/>
              <a:gd name="connsiteY4" fmla="*/ 0 h 649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62510" h="649983" fill="none" extrusionOk="0">
                <a:moveTo>
                  <a:pt x="0" y="0"/>
                </a:moveTo>
                <a:cubicBezTo>
                  <a:pt x="889225" y="-124365"/>
                  <a:pt x="3577343" y="138211"/>
                  <a:pt x="4262510" y="0"/>
                </a:cubicBezTo>
                <a:cubicBezTo>
                  <a:pt x="4268093" y="258526"/>
                  <a:pt x="4225298" y="341524"/>
                  <a:pt x="4262510" y="649983"/>
                </a:cubicBezTo>
                <a:cubicBezTo>
                  <a:pt x="2509219" y="657237"/>
                  <a:pt x="842635" y="790875"/>
                  <a:pt x="0" y="649983"/>
                </a:cubicBezTo>
                <a:cubicBezTo>
                  <a:pt x="-46184" y="385419"/>
                  <a:pt x="20734" y="185389"/>
                  <a:pt x="0" y="0"/>
                </a:cubicBezTo>
                <a:close/>
              </a:path>
              <a:path w="4262510" h="649983" stroke="0" extrusionOk="0">
                <a:moveTo>
                  <a:pt x="0" y="0"/>
                </a:moveTo>
                <a:cubicBezTo>
                  <a:pt x="861171" y="-28586"/>
                  <a:pt x="2864336" y="54064"/>
                  <a:pt x="4262510" y="0"/>
                </a:cubicBezTo>
                <a:cubicBezTo>
                  <a:pt x="4215223" y="207645"/>
                  <a:pt x="4240565" y="406734"/>
                  <a:pt x="4262510" y="649983"/>
                </a:cubicBezTo>
                <a:cubicBezTo>
                  <a:pt x="3623555" y="651383"/>
                  <a:pt x="1477825" y="546840"/>
                  <a:pt x="0" y="649983"/>
                </a:cubicBezTo>
                <a:cubicBezTo>
                  <a:pt x="25996" y="503503"/>
                  <a:pt x="-44301" y="86384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الطماطم يعتبر من الخضروات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9" name="Picture 8" descr="A picture containing outdoor, person, grass, fruit&#10;&#10;Description automatically generated">
            <a:extLst>
              <a:ext uri="{FF2B5EF4-FFF2-40B4-BE49-F238E27FC236}">
                <a16:creationId xmlns:a16="http://schemas.microsoft.com/office/drawing/2014/main" xmlns="" id="{B3378C07-6703-45F3-9B97-5D77753DFC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5098" y="3662570"/>
            <a:ext cx="4489744" cy="290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766542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2FCC58A-B9DB-47DD-91A2-B6F5CCAA4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51"/>
            <a:ext cx="12192000" cy="6851479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70F5F42A-A483-40F2-9861-D8648CBBE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766" y="1910166"/>
            <a:ext cx="5094850" cy="3390313"/>
          </a:xfrm>
          <a:custGeom>
            <a:avLst/>
            <a:gdLst>
              <a:gd name="connsiteX0" fmla="*/ 0 w 5094850"/>
              <a:gd name="connsiteY0" fmla="*/ 0 h 3390313"/>
              <a:gd name="connsiteX1" fmla="*/ 5094850 w 5094850"/>
              <a:gd name="connsiteY1" fmla="*/ 0 h 3390313"/>
              <a:gd name="connsiteX2" fmla="*/ 5094850 w 5094850"/>
              <a:gd name="connsiteY2" fmla="*/ 3390313 h 3390313"/>
              <a:gd name="connsiteX3" fmla="*/ 0 w 5094850"/>
              <a:gd name="connsiteY3" fmla="*/ 3390313 h 3390313"/>
              <a:gd name="connsiteX4" fmla="*/ 0 w 5094850"/>
              <a:gd name="connsiteY4" fmla="*/ 0 h 3390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94850" h="3390313" fill="none" extrusionOk="0">
                <a:moveTo>
                  <a:pt x="0" y="0"/>
                </a:moveTo>
                <a:cubicBezTo>
                  <a:pt x="883657" y="-124365"/>
                  <a:pt x="3972841" y="138211"/>
                  <a:pt x="5094850" y="0"/>
                </a:cubicBezTo>
                <a:cubicBezTo>
                  <a:pt x="5223105" y="1568569"/>
                  <a:pt x="5100527" y="2731777"/>
                  <a:pt x="5094850" y="3390313"/>
                </a:cubicBezTo>
                <a:cubicBezTo>
                  <a:pt x="3673803" y="3397567"/>
                  <a:pt x="1806759" y="3531205"/>
                  <a:pt x="0" y="3390313"/>
                </a:cubicBezTo>
                <a:cubicBezTo>
                  <a:pt x="-35800" y="2349855"/>
                  <a:pt x="40409" y="1027578"/>
                  <a:pt x="0" y="0"/>
                </a:cubicBezTo>
                <a:close/>
              </a:path>
              <a:path w="5094850" h="3390313" stroke="0" extrusionOk="0">
                <a:moveTo>
                  <a:pt x="0" y="0"/>
                </a:moveTo>
                <a:cubicBezTo>
                  <a:pt x="1317812" y="-28586"/>
                  <a:pt x="3979570" y="54064"/>
                  <a:pt x="5094850" y="0"/>
                </a:cubicBezTo>
                <a:cubicBezTo>
                  <a:pt x="5212260" y="777069"/>
                  <a:pt x="5027594" y="2957051"/>
                  <a:pt x="5094850" y="3390313"/>
                </a:cubicBezTo>
                <a:cubicBezTo>
                  <a:pt x="3286943" y="3391713"/>
                  <a:pt x="826765" y="3287170"/>
                  <a:pt x="0" y="3390313"/>
                </a:cubicBezTo>
                <a:cubicBezTo>
                  <a:pt x="-94530" y="2202612"/>
                  <a:pt x="-50760" y="1396391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sk:type>
                    <ask:lineSketchCurved/>
                  </ask:type>
                </ask:lineSketchStyleProps>
              </a:ext>
            </a:extLst>
          </a:ln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ماذا تشاهدون ؟ ما لونه ؟ 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</a:t>
            </a:r>
            <a:r>
              <a:rPr lang="ar-SA" sz="2400" b="1" dirty="0"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البرتقال</a:t>
            </a: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من الخضروات أو الفواكه  ؟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هل يطبخ على النار ؟ 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طعمه حلو ؟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له شجرة طويلة أم ينمو تحت الأرض ؟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4" name="Picture 3" descr="A group of oranges&#10;&#10;Description automatically generated with low confidence">
            <a:extLst>
              <a:ext uri="{FF2B5EF4-FFF2-40B4-BE49-F238E27FC236}">
                <a16:creationId xmlns:a16="http://schemas.microsoft.com/office/drawing/2014/main" xmlns="" id="{59D0B4BB-01C0-4386-B8C0-FABD2E54CF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051" b="91242" l="10000" r="90000">
                        <a14:foregroundMark x1="53333" y1="6210" x2="53500" y2="8439"/>
                        <a14:foregroundMark x1="56500" y1="91242" x2="55583" y2="891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6281" y="390315"/>
            <a:ext cx="5094851" cy="266630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xmlns="" id="{921BD3F2-A3EB-4670-B584-C984E02C3CFA}"/>
              </a:ext>
            </a:extLst>
          </p:cNvPr>
          <p:cNvSpPr txBox="1">
            <a:spLocks/>
          </p:cNvSpPr>
          <p:nvPr/>
        </p:nvSpPr>
        <p:spPr>
          <a:xfrm>
            <a:off x="713936" y="5754663"/>
            <a:ext cx="4262510" cy="649983"/>
          </a:xfrm>
          <a:custGeom>
            <a:avLst/>
            <a:gdLst>
              <a:gd name="connsiteX0" fmla="*/ 0 w 4262510"/>
              <a:gd name="connsiteY0" fmla="*/ 0 h 649983"/>
              <a:gd name="connsiteX1" fmla="*/ 4262510 w 4262510"/>
              <a:gd name="connsiteY1" fmla="*/ 0 h 649983"/>
              <a:gd name="connsiteX2" fmla="*/ 4262510 w 4262510"/>
              <a:gd name="connsiteY2" fmla="*/ 649983 h 649983"/>
              <a:gd name="connsiteX3" fmla="*/ 0 w 4262510"/>
              <a:gd name="connsiteY3" fmla="*/ 649983 h 649983"/>
              <a:gd name="connsiteX4" fmla="*/ 0 w 4262510"/>
              <a:gd name="connsiteY4" fmla="*/ 0 h 649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62510" h="649983" fill="none" extrusionOk="0">
                <a:moveTo>
                  <a:pt x="0" y="0"/>
                </a:moveTo>
                <a:cubicBezTo>
                  <a:pt x="889225" y="-124365"/>
                  <a:pt x="3577343" y="138211"/>
                  <a:pt x="4262510" y="0"/>
                </a:cubicBezTo>
                <a:cubicBezTo>
                  <a:pt x="4268093" y="258526"/>
                  <a:pt x="4225298" y="341524"/>
                  <a:pt x="4262510" y="649983"/>
                </a:cubicBezTo>
                <a:cubicBezTo>
                  <a:pt x="2509219" y="657237"/>
                  <a:pt x="842635" y="790875"/>
                  <a:pt x="0" y="649983"/>
                </a:cubicBezTo>
                <a:cubicBezTo>
                  <a:pt x="-46184" y="385419"/>
                  <a:pt x="20734" y="185389"/>
                  <a:pt x="0" y="0"/>
                </a:cubicBezTo>
                <a:close/>
              </a:path>
              <a:path w="4262510" h="649983" stroke="0" extrusionOk="0">
                <a:moveTo>
                  <a:pt x="0" y="0"/>
                </a:moveTo>
                <a:cubicBezTo>
                  <a:pt x="861171" y="-28586"/>
                  <a:pt x="2864336" y="54064"/>
                  <a:pt x="4262510" y="0"/>
                </a:cubicBezTo>
                <a:cubicBezTo>
                  <a:pt x="4215223" y="207645"/>
                  <a:pt x="4240565" y="406734"/>
                  <a:pt x="4262510" y="649983"/>
                </a:cubicBezTo>
                <a:cubicBezTo>
                  <a:pt x="3623555" y="651383"/>
                  <a:pt x="1477825" y="546840"/>
                  <a:pt x="0" y="649983"/>
                </a:cubicBezTo>
                <a:cubicBezTo>
                  <a:pt x="25996" y="503503"/>
                  <a:pt x="-44301" y="86384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البرتقال يعتبر من الفواكه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9" name="Picture 8" descr="A plant in a pot&#10;&#10;Description automatically generated with medium confidence">
            <a:extLst>
              <a:ext uri="{FF2B5EF4-FFF2-40B4-BE49-F238E27FC236}">
                <a16:creationId xmlns:a16="http://schemas.microsoft.com/office/drawing/2014/main" xmlns="" id="{86A5E4B0-7AE1-4115-9C7F-4FDAECD7727E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429" b="98286" l="9944" r="89869">
                        <a14:foregroundMark x1="31144" y1="8571" x2="31144" y2="8571"/>
                        <a14:foregroundMark x1="60976" y1="94429" x2="38086" y2="982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9296" y="2145006"/>
            <a:ext cx="3583011" cy="470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2808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2FCC58A-B9DB-47DD-91A2-B6F5CCAA4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51"/>
            <a:ext cx="12192000" cy="6851479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70F5F42A-A483-40F2-9861-D8648CBBE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766" y="1910166"/>
            <a:ext cx="5094850" cy="3390313"/>
          </a:xfrm>
          <a:custGeom>
            <a:avLst/>
            <a:gdLst>
              <a:gd name="connsiteX0" fmla="*/ 0 w 5094850"/>
              <a:gd name="connsiteY0" fmla="*/ 0 h 3390313"/>
              <a:gd name="connsiteX1" fmla="*/ 5094850 w 5094850"/>
              <a:gd name="connsiteY1" fmla="*/ 0 h 3390313"/>
              <a:gd name="connsiteX2" fmla="*/ 5094850 w 5094850"/>
              <a:gd name="connsiteY2" fmla="*/ 3390313 h 3390313"/>
              <a:gd name="connsiteX3" fmla="*/ 0 w 5094850"/>
              <a:gd name="connsiteY3" fmla="*/ 3390313 h 3390313"/>
              <a:gd name="connsiteX4" fmla="*/ 0 w 5094850"/>
              <a:gd name="connsiteY4" fmla="*/ 0 h 3390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94850" h="3390313" fill="none" extrusionOk="0">
                <a:moveTo>
                  <a:pt x="0" y="0"/>
                </a:moveTo>
                <a:cubicBezTo>
                  <a:pt x="883657" y="-124365"/>
                  <a:pt x="3972841" y="138211"/>
                  <a:pt x="5094850" y="0"/>
                </a:cubicBezTo>
                <a:cubicBezTo>
                  <a:pt x="5223105" y="1568569"/>
                  <a:pt x="5100527" y="2731777"/>
                  <a:pt x="5094850" y="3390313"/>
                </a:cubicBezTo>
                <a:cubicBezTo>
                  <a:pt x="3673803" y="3397567"/>
                  <a:pt x="1806759" y="3531205"/>
                  <a:pt x="0" y="3390313"/>
                </a:cubicBezTo>
                <a:cubicBezTo>
                  <a:pt x="-35800" y="2349855"/>
                  <a:pt x="40409" y="1027578"/>
                  <a:pt x="0" y="0"/>
                </a:cubicBezTo>
                <a:close/>
              </a:path>
              <a:path w="5094850" h="3390313" stroke="0" extrusionOk="0">
                <a:moveTo>
                  <a:pt x="0" y="0"/>
                </a:moveTo>
                <a:cubicBezTo>
                  <a:pt x="1317812" y="-28586"/>
                  <a:pt x="3979570" y="54064"/>
                  <a:pt x="5094850" y="0"/>
                </a:cubicBezTo>
                <a:cubicBezTo>
                  <a:pt x="5212260" y="777069"/>
                  <a:pt x="5027594" y="2957051"/>
                  <a:pt x="5094850" y="3390313"/>
                </a:cubicBezTo>
                <a:cubicBezTo>
                  <a:pt x="3286943" y="3391713"/>
                  <a:pt x="826765" y="3287170"/>
                  <a:pt x="0" y="3390313"/>
                </a:cubicBezTo>
                <a:cubicBezTo>
                  <a:pt x="-94530" y="2202612"/>
                  <a:pt x="-50760" y="1396391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sk:type>
                    <ask:lineSketchCurved/>
                  </ask:type>
                </ask:lineSketchStyleProps>
              </a:ext>
            </a:extLst>
          </a:ln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ماذا تشاهدون ؟ ما لونه ؟ 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</a:t>
            </a:r>
            <a:r>
              <a:rPr lang="ar-SA" sz="2400" b="1" dirty="0"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الخيار</a:t>
            </a: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من الخضروات أو الفواكه  ؟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طعمه حلو ؟ 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له شجرة طويلة أم ينمو على الأرض ؟ 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8" name="Picture 7" descr="A group of cucumbers&#10;&#10;Description automatically generated with medium confidence">
            <a:extLst>
              <a:ext uri="{FF2B5EF4-FFF2-40B4-BE49-F238E27FC236}">
                <a16:creationId xmlns:a16="http://schemas.microsoft.com/office/drawing/2014/main" xmlns="" id="{D81C860A-145E-4229-B088-4B00DBDAAF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61" b="92784" l="6083" r="94659">
                        <a14:foregroundMark x1="94955" y1="14639" x2="76558" y2="21031"/>
                        <a14:foregroundMark x1="51484" y1="5361" x2="50593" y2="11753"/>
                        <a14:foregroundMark x1="7864" y1="68454" x2="6231" y2="76495"/>
                        <a14:foregroundMark x1="28635" y1="92784" x2="28487" y2="909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8325" y="4162495"/>
            <a:ext cx="3115897" cy="2242151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xmlns="" id="{863B9987-F8B7-427E-84D0-9517966F141E}"/>
              </a:ext>
            </a:extLst>
          </p:cNvPr>
          <p:cNvSpPr txBox="1">
            <a:spLocks/>
          </p:cNvSpPr>
          <p:nvPr/>
        </p:nvSpPr>
        <p:spPr>
          <a:xfrm>
            <a:off x="713936" y="5754663"/>
            <a:ext cx="4262510" cy="649983"/>
          </a:xfrm>
          <a:custGeom>
            <a:avLst/>
            <a:gdLst>
              <a:gd name="connsiteX0" fmla="*/ 0 w 4262510"/>
              <a:gd name="connsiteY0" fmla="*/ 0 h 649983"/>
              <a:gd name="connsiteX1" fmla="*/ 4262510 w 4262510"/>
              <a:gd name="connsiteY1" fmla="*/ 0 h 649983"/>
              <a:gd name="connsiteX2" fmla="*/ 4262510 w 4262510"/>
              <a:gd name="connsiteY2" fmla="*/ 649983 h 649983"/>
              <a:gd name="connsiteX3" fmla="*/ 0 w 4262510"/>
              <a:gd name="connsiteY3" fmla="*/ 649983 h 649983"/>
              <a:gd name="connsiteX4" fmla="*/ 0 w 4262510"/>
              <a:gd name="connsiteY4" fmla="*/ 0 h 649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62510" h="649983" fill="none" extrusionOk="0">
                <a:moveTo>
                  <a:pt x="0" y="0"/>
                </a:moveTo>
                <a:cubicBezTo>
                  <a:pt x="889225" y="-124365"/>
                  <a:pt x="3577343" y="138211"/>
                  <a:pt x="4262510" y="0"/>
                </a:cubicBezTo>
                <a:cubicBezTo>
                  <a:pt x="4268093" y="258526"/>
                  <a:pt x="4225298" y="341524"/>
                  <a:pt x="4262510" y="649983"/>
                </a:cubicBezTo>
                <a:cubicBezTo>
                  <a:pt x="2509219" y="657237"/>
                  <a:pt x="842635" y="790875"/>
                  <a:pt x="0" y="649983"/>
                </a:cubicBezTo>
                <a:cubicBezTo>
                  <a:pt x="-46184" y="385419"/>
                  <a:pt x="20734" y="185389"/>
                  <a:pt x="0" y="0"/>
                </a:cubicBezTo>
                <a:close/>
              </a:path>
              <a:path w="4262510" h="649983" stroke="0" extrusionOk="0">
                <a:moveTo>
                  <a:pt x="0" y="0"/>
                </a:moveTo>
                <a:cubicBezTo>
                  <a:pt x="861171" y="-28586"/>
                  <a:pt x="2864336" y="54064"/>
                  <a:pt x="4262510" y="0"/>
                </a:cubicBezTo>
                <a:cubicBezTo>
                  <a:pt x="4215223" y="207645"/>
                  <a:pt x="4240565" y="406734"/>
                  <a:pt x="4262510" y="649983"/>
                </a:cubicBezTo>
                <a:cubicBezTo>
                  <a:pt x="3623555" y="651383"/>
                  <a:pt x="1477825" y="546840"/>
                  <a:pt x="0" y="649983"/>
                </a:cubicBezTo>
                <a:cubicBezTo>
                  <a:pt x="25996" y="503503"/>
                  <a:pt x="-44301" y="86384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الخيار يعتبر من الخضروات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11" name="Picture 10" descr="A picture containing plant, outdoor, fruit, green&#10;&#10;Description automatically generated">
            <a:extLst>
              <a:ext uri="{FF2B5EF4-FFF2-40B4-BE49-F238E27FC236}">
                <a16:creationId xmlns:a16="http://schemas.microsoft.com/office/drawing/2014/main" xmlns="" id="{9224B5F4-CE99-408B-8186-C9635A9C55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5561" y="555044"/>
            <a:ext cx="318135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12166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2FCC58A-B9DB-47DD-91A2-B6F5CCAA4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51"/>
            <a:ext cx="12192000" cy="6851479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70F5F42A-A483-40F2-9861-D8648CBBE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766" y="1910166"/>
            <a:ext cx="5094850" cy="3390313"/>
          </a:xfrm>
          <a:custGeom>
            <a:avLst/>
            <a:gdLst>
              <a:gd name="connsiteX0" fmla="*/ 0 w 5094850"/>
              <a:gd name="connsiteY0" fmla="*/ 0 h 3390313"/>
              <a:gd name="connsiteX1" fmla="*/ 5094850 w 5094850"/>
              <a:gd name="connsiteY1" fmla="*/ 0 h 3390313"/>
              <a:gd name="connsiteX2" fmla="*/ 5094850 w 5094850"/>
              <a:gd name="connsiteY2" fmla="*/ 3390313 h 3390313"/>
              <a:gd name="connsiteX3" fmla="*/ 0 w 5094850"/>
              <a:gd name="connsiteY3" fmla="*/ 3390313 h 3390313"/>
              <a:gd name="connsiteX4" fmla="*/ 0 w 5094850"/>
              <a:gd name="connsiteY4" fmla="*/ 0 h 3390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94850" h="3390313" fill="none" extrusionOk="0">
                <a:moveTo>
                  <a:pt x="0" y="0"/>
                </a:moveTo>
                <a:cubicBezTo>
                  <a:pt x="883657" y="-124365"/>
                  <a:pt x="3972841" y="138211"/>
                  <a:pt x="5094850" y="0"/>
                </a:cubicBezTo>
                <a:cubicBezTo>
                  <a:pt x="5223105" y="1568569"/>
                  <a:pt x="5100527" y="2731777"/>
                  <a:pt x="5094850" y="3390313"/>
                </a:cubicBezTo>
                <a:cubicBezTo>
                  <a:pt x="3673803" y="3397567"/>
                  <a:pt x="1806759" y="3531205"/>
                  <a:pt x="0" y="3390313"/>
                </a:cubicBezTo>
                <a:cubicBezTo>
                  <a:pt x="-35800" y="2349855"/>
                  <a:pt x="40409" y="1027578"/>
                  <a:pt x="0" y="0"/>
                </a:cubicBezTo>
                <a:close/>
              </a:path>
              <a:path w="5094850" h="3390313" stroke="0" extrusionOk="0">
                <a:moveTo>
                  <a:pt x="0" y="0"/>
                </a:moveTo>
                <a:cubicBezTo>
                  <a:pt x="1317812" y="-28586"/>
                  <a:pt x="3979570" y="54064"/>
                  <a:pt x="5094850" y="0"/>
                </a:cubicBezTo>
                <a:cubicBezTo>
                  <a:pt x="5212260" y="777069"/>
                  <a:pt x="5027594" y="2957051"/>
                  <a:pt x="5094850" y="3390313"/>
                </a:cubicBezTo>
                <a:cubicBezTo>
                  <a:pt x="3286943" y="3391713"/>
                  <a:pt x="826765" y="3287170"/>
                  <a:pt x="0" y="3390313"/>
                </a:cubicBezTo>
                <a:cubicBezTo>
                  <a:pt x="-94530" y="2202612"/>
                  <a:pt x="-50760" y="1396391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sk:type>
                    <ask:lineSketchCurved/>
                  </ask:type>
                </ask:lineSketchStyleProps>
              </a:ext>
            </a:extLst>
          </a:ln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ماذا تشاهدون ؟ ما لونه ؟ 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</a:t>
            </a:r>
            <a:r>
              <a:rPr lang="ar-SA" sz="2400" b="1" dirty="0"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الموز</a:t>
            </a: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من الخضروات أو الفواكه  ؟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هل يطبخ على النار ؟ 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طعمه حلو ؟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له شجرة طويلة أم ينمو على الأرض ؟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4" name="Picture 3" descr="A picture containing banana, fruit&#10;&#10;Description automatically generated">
            <a:extLst>
              <a:ext uri="{FF2B5EF4-FFF2-40B4-BE49-F238E27FC236}">
                <a16:creationId xmlns:a16="http://schemas.microsoft.com/office/drawing/2014/main" xmlns="" id="{F3F3AAE3-65BB-4276-A922-F9B5B1601EF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6200" r="93000">
                        <a14:foregroundMark x1="6200" y1="33000" x2="9700" y2="39600"/>
                        <a14:foregroundMark x1="93000" y1="71800" x2="89000" y2="689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252" y="3644008"/>
            <a:ext cx="3312941" cy="3312941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xmlns="" id="{9EB95A0A-6601-4BDA-8B7B-91CF550BDFE0}"/>
              </a:ext>
            </a:extLst>
          </p:cNvPr>
          <p:cNvSpPr txBox="1">
            <a:spLocks/>
          </p:cNvSpPr>
          <p:nvPr/>
        </p:nvSpPr>
        <p:spPr>
          <a:xfrm>
            <a:off x="713936" y="5754663"/>
            <a:ext cx="4262510" cy="649983"/>
          </a:xfrm>
          <a:custGeom>
            <a:avLst/>
            <a:gdLst>
              <a:gd name="connsiteX0" fmla="*/ 0 w 4262510"/>
              <a:gd name="connsiteY0" fmla="*/ 0 h 649983"/>
              <a:gd name="connsiteX1" fmla="*/ 4262510 w 4262510"/>
              <a:gd name="connsiteY1" fmla="*/ 0 h 649983"/>
              <a:gd name="connsiteX2" fmla="*/ 4262510 w 4262510"/>
              <a:gd name="connsiteY2" fmla="*/ 649983 h 649983"/>
              <a:gd name="connsiteX3" fmla="*/ 0 w 4262510"/>
              <a:gd name="connsiteY3" fmla="*/ 649983 h 649983"/>
              <a:gd name="connsiteX4" fmla="*/ 0 w 4262510"/>
              <a:gd name="connsiteY4" fmla="*/ 0 h 649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62510" h="649983" fill="none" extrusionOk="0">
                <a:moveTo>
                  <a:pt x="0" y="0"/>
                </a:moveTo>
                <a:cubicBezTo>
                  <a:pt x="889225" y="-124365"/>
                  <a:pt x="3577343" y="138211"/>
                  <a:pt x="4262510" y="0"/>
                </a:cubicBezTo>
                <a:cubicBezTo>
                  <a:pt x="4268093" y="258526"/>
                  <a:pt x="4225298" y="341524"/>
                  <a:pt x="4262510" y="649983"/>
                </a:cubicBezTo>
                <a:cubicBezTo>
                  <a:pt x="2509219" y="657237"/>
                  <a:pt x="842635" y="790875"/>
                  <a:pt x="0" y="649983"/>
                </a:cubicBezTo>
                <a:cubicBezTo>
                  <a:pt x="-46184" y="385419"/>
                  <a:pt x="20734" y="185389"/>
                  <a:pt x="0" y="0"/>
                </a:cubicBezTo>
                <a:close/>
              </a:path>
              <a:path w="4262510" h="649983" stroke="0" extrusionOk="0">
                <a:moveTo>
                  <a:pt x="0" y="0"/>
                </a:moveTo>
                <a:cubicBezTo>
                  <a:pt x="861171" y="-28586"/>
                  <a:pt x="2864336" y="54064"/>
                  <a:pt x="4262510" y="0"/>
                </a:cubicBezTo>
                <a:cubicBezTo>
                  <a:pt x="4215223" y="207645"/>
                  <a:pt x="4240565" y="406734"/>
                  <a:pt x="4262510" y="649983"/>
                </a:cubicBezTo>
                <a:cubicBezTo>
                  <a:pt x="3623555" y="651383"/>
                  <a:pt x="1477825" y="546840"/>
                  <a:pt x="0" y="649983"/>
                </a:cubicBezTo>
                <a:cubicBezTo>
                  <a:pt x="25996" y="503503"/>
                  <a:pt x="-44301" y="86384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الموز يعتبر من الفواكه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11" name="Picture 10" descr="A picture containing text, plant, vector graphics&#10;&#10;Description automatically generated">
            <a:extLst>
              <a:ext uri="{FF2B5EF4-FFF2-40B4-BE49-F238E27FC236}">
                <a16:creationId xmlns:a16="http://schemas.microsoft.com/office/drawing/2014/main" xmlns="" id="{D479265C-D5AD-49BD-BA36-92F733E8C1C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9025"/>
          <a:stretch/>
        </p:blipFill>
        <p:spPr>
          <a:xfrm flipH="1">
            <a:off x="9206829" y="3235569"/>
            <a:ext cx="2919998" cy="3622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2513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2FCC58A-B9DB-47DD-91A2-B6F5CCAA4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51"/>
            <a:ext cx="12192000" cy="6851479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70F5F42A-A483-40F2-9861-D8648CBBE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766" y="1910166"/>
            <a:ext cx="5094850" cy="3390313"/>
          </a:xfrm>
          <a:custGeom>
            <a:avLst/>
            <a:gdLst>
              <a:gd name="connsiteX0" fmla="*/ 0 w 5094850"/>
              <a:gd name="connsiteY0" fmla="*/ 0 h 3390313"/>
              <a:gd name="connsiteX1" fmla="*/ 5094850 w 5094850"/>
              <a:gd name="connsiteY1" fmla="*/ 0 h 3390313"/>
              <a:gd name="connsiteX2" fmla="*/ 5094850 w 5094850"/>
              <a:gd name="connsiteY2" fmla="*/ 3390313 h 3390313"/>
              <a:gd name="connsiteX3" fmla="*/ 0 w 5094850"/>
              <a:gd name="connsiteY3" fmla="*/ 3390313 h 3390313"/>
              <a:gd name="connsiteX4" fmla="*/ 0 w 5094850"/>
              <a:gd name="connsiteY4" fmla="*/ 0 h 3390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94850" h="3390313" fill="none" extrusionOk="0">
                <a:moveTo>
                  <a:pt x="0" y="0"/>
                </a:moveTo>
                <a:cubicBezTo>
                  <a:pt x="883657" y="-124365"/>
                  <a:pt x="3972841" y="138211"/>
                  <a:pt x="5094850" y="0"/>
                </a:cubicBezTo>
                <a:cubicBezTo>
                  <a:pt x="5223105" y="1568569"/>
                  <a:pt x="5100527" y="2731777"/>
                  <a:pt x="5094850" y="3390313"/>
                </a:cubicBezTo>
                <a:cubicBezTo>
                  <a:pt x="3673803" y="3397567"/>
                  <a:pt x="1806759" y="3531205"/>
                  <a:pt x="0" y="3390313"/>
                </a:cubicBezTo>
                <a:cubicBezTo>
                  <a:pt x="-35800" y="2349855"/>
                  <a:pt x="40409" y="1027578"/>
                  <a:pt x="0" y="0"/>
                </a:cubicBezTo>
                <a:close/>
              </a:path>
              <a:path w="5094850" h="3390313" stroke="0" extrusionOk="0">
                <a:moveTo>
                  <a:pt x="0" y="0"/>
                </a:moveTo>
                <a:cubicBezTo>
                  <a:pt x="1317812" y="-28586"/>
                  <a:pt x="3979570" y="54064"/>
                  <a:pt x="5094850" y="0"/>
                </a:cubicBezTo>
                <a:cubicBezTo>
                  <a:pt x="5212260" y="777069"/>
                  <a:pt x="5027594" y="2957051"/>
                  <a:pt x="5094850" y="3390313"/>
                </a:cubicBezTo>
                <a:cubicBezTo>
                  <a:pt x="3286943" y="3391713"/>
                  <a:pt x="826765" y="3287170"/>
                  <a:pt x="0" y="3390313"/>
                </a:cubicBezTo>
                <a:cubicBezTo>
                  <a:pt x="-94530" y="2202612"/>
                  <a:pt x="-50760" y="1396391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sk:type>
                    <ask:lineSketchCurved/>
                  </ask:type>
                </ask:lineSketchStyleProps>
              </a:ext>
            </a:extLst>
          </a:ln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ماذا تشاهدون ؟ ما لونه ؟ 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</a:t>
            </a:r>
            <a:r>
              <a:rPr lang="ar-SA" sz="2400" b="1" dirty="0"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الأناناس</a:t>
            </a: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من الخضروات أو الفواكه  ؟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هل يطبخ على النار ؟ 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طعمه حلو ؟</a:t>
            </a: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/>
            </a:r>
            <a:b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له شجرة قصيرة  أم ينمو على الأرض ؟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3" name="Picture 2" descr="A group of pineapples&#10;&#10;Description automatically generated with medium confidence">
            <a:extLst>
              <a:ext uri="{FF2B5EF4-FFF2-40B4-BE49-F238E27FC236}">
                <a16:creationId xmlns:a16="http://schemas.microsoft.com/office/drawing/2014/main" xmlns="" id="{FD0E28BB-BDA3-4E58-B8DD-3733018262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125" b="94000" l="10000" r="90000">
                        <a14:foregroundMark x1="61875" y1="6125" x2="60750" y2="12500"/>
                        <a14:foregroundMark x1="68625" y1="94000" x2="55875" y2="9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2616" y="499742"/>
            <a:ext cx="3786556" cy="378655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xmlns="" id="{E783598F-5B34-4699-ADB9-CDEDBD0BC923}"/>
              </a:ext>
            </a:extLst>
          </p:cNvPr>
          <p:cNvSpPr txBox="1">
            <a:spLocks/>
          </p:cNvSpPr>
          <p:nvPr/>
        </p:nvSpPr>
        <p:spPr>
          <a:xfrm>
            <a:off x="713936" y="5754663"/>
            <a:ext cx="4262510" cy="649983"/>
          </a:xfrm>
          <a:custGeom>
            <a:avLst/>
            <a:gdLst>
              <a:gd name="connsiteX0" fmla="*/ 0 w 4262510"/>
              <a:gd name="connsiteY0" fmla="*/ 0 h 649983"/>
              <a:gd name="connsiteX1" fmla="*/ 4262510 w 4262510"/>
              <a:gd name="connsiteY1" fmla="*/ 0 h 649983"/>
              <a:gd name="connsiteX2" fmla="*/ 4262510 w 4262510"/>
              <a:gd name="connsiteY2" fmla="*/ 649983 h 649983"/>
              <a:gd name="connsiteX3" fmla="*/ 0 w 4262510"/>
              <a:gd name="connsiteY3" fmla="*/ 649983 h 649983"/>
              <a:gd name="connsiteX4" fmla="*/ 0 w 4262510"/>
              <a:gd name="connsiteY4" fmla="*/ 0 h 649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62510" h="649983" fill="none" extrusionOk="0">
                <a:moveTo>
                  <a:pt x="0" y="0"/>
                </a:moveTo>
                <a:cubicBezTo>
                  <a:pt x="889225" y="-124365"/>
                  <a:pt x="3577343" y="138211"/>
                  <a:pt x="4262510" y="0"/>
                </a:cubicBezTo>
                <a:cubicBezTo>
                  <a:pt x="4268093" y="258526"/>
                  <a:pt x="4225298" y="341524"/>
                  <a:pt x="4262510" y="649983"/>
                </a:cubicBezTo>
                <a:cubicBezTo>
                  <a:pt x="2509219" y="657237"/>
                  <a:pt x="842635" y="790875"/>
                  <a:pt x="0" y="649983"/>
                </a:cubicBezTo>
                <a:cubicBezTo>
                  <a:pt x="-46184" y="385419"/>
                  <a:pt x="20734" y="185389"/>
                  <a:pt x="0" y="0"/>
                </a:cubicBezTo>
                <a:close/>
              </a:path>
              <a:path w="4262510" h="649983" stroke="0" extrusionOk="0">
                <a:moveTo>
                  <a:pt x="0" y="0"/>
                </a:moveTo>
                <a:cubicBezTo>
                  <a:pt x="861171" y="-28586"/>
                  <a:pt x="2864336" y="54064"/>
                  <a:pt x="4262510" y="0"/>
                </a:cubicBezTo>
                <a:cubicBezTo>
                  <a:pt x="4215223" y="207645"/>
                  <a:pt x="4240565" y="406734"/>
                  <a:pt x="4262510" y="649983"/>
                </a:cubicBezTo>
                <a:cubicBezTo>
                  <a:pt x="3623555" y="651383"/>
                  <a:pt x="1477825" y="546840"/>
                  <a:pt x="0" y="649983"/>
                </a:cubicBezTo>
                <a:cubicBezTo>
                  <a:pt x="25996" y="503503"/>
                  <a:pt x="-44301" y="86384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الأناناس يعتبر من الفواكه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10" name="Picture 9" descr="A picture containing plant, agave, pineapple&#10;&#10;Description automatically generated">
            <a:extLst>
              <a:ext uri="{FF2B5EF4-FFF2-40B4-BE49-F238E27FC236}">
                <a16:creationId xmlns:a16="http://schemas.microsoft.com/office/drawing/2014/main" xmlns="" id="{3AF4C4A9-15B5-41AB-91AA-43285981D4C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9427" y="3563119"/>
            <a:ext cx="3087859" cy="3087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7530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2FCC58A-B9DB-47DD-91A2-B6F5CCAA4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51"/>
            <a:ext cx="12192000" cy="6851479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70F5F42A-A483-40F2-9861-D8648CBBE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766" y="1910166"/>
            <a:ext cx="5094850" cy="3390313"/>
          </a:xfrm>
          <a:custGeom>
            <a:avLst/>
            <a:gdLst>
              <a:gd name="connsiteX0" fmla="*/ 0 w 5094850"/>
              <a:gd name="connsiteY0" fmla="*/ 0 h 3390313"/>
              <a:gd name="connsiteX1" fmla="*/ 5094850 w 5094850"/>
              <a:gd name="connsiteY1" fmla="*/ 0 h 3390313"/>
              <a:gd name="connsiteX2" fmla="*/ 5094850 w 5094850"/>
              <a:gd name="connsiteY2" fmla="*/ 3390313 h 3390313"/>
              <a:gd name="connsiteX3" fmla="*/ 0 w 5094850"/>
              <a:gd name="connsiteY3" fmla="*/ 3390313 h 3390313"/>
              <a:gd name="connsiteX4" fmla="*/ 0 w 5094850"/>
              <a:gd name="connsiteY4" fmla="*/ 0 h 3390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94850" h="3390313" fill="none" extrusionOk="0">
                <a:moveTo>
                  <a:pt x="0" y="0"/>
                </a:moveTo>
                <a:cubicBezTo>
                  <a:pt x="883657" y="-124365"/>
                  <a:pt x="3972841" y="138211"/>
                  <a:pt x="5094850" y="0"/>
                </a:cubicBezTo>
                <a:cubicBezTo>
                  <a:pt x="5223105" y="1568569"/>
                  <a:pt x="5100527" y="2731777"/>
                  <a:pt x="5094850" y="3390313"/>
                </a:cubicBezTo>
                <a:cubicBezTo>
                  <a:pt x="3673803" y="3397567"/>
                  <a:pt x="1806759" y="3531205"/>
                  <a:pt x="0" y="3390313"/>
                </a:cubicBezTo>
                <a:cubicBezTo>
                  <a:pt x="-35800" y="2349855"/>
                  <a:pt x="40409" y="1027578"/>
                  <a:pt x="0" y="0"/>
                </a:cubicBezTo>
                <a:close/>
              </a:path>
              <a:path w="5094850" h="3390313" stroke="0" extrusionOk="0">
                <a:moveTo>
                  <a:pt x="0" y="0"/>
                </a:moveTo>
                <a:cubicBezTo>
                  <a:pt x="1317812" y="-28586"/>
                  <a:pt x="3979570" y="54064"/>
                  <a:pt x="5094850" y="0"/>
                </a:cubicBezTo>
                <a:cubicBezTo>
                  <a:pt x="5212260" y="777069"/>
                  <a:pt x="5027594" y="2957051"/>
                  <a:pt x="5094850" y="3390313"/>
                </a:cubicBezTo>
                <a:cubicBezTo>
                  <a:pt x="3286943" y="3391713"/>
                  <a:pt x="826765" y="3287170"/>
                  <a:pt x="0" y="3390313"/>
                </a:cubicBezTo>
                <a:cubicBezTo>
                  <a:pt x="-94530" y="2202612"/>
                  <a:pt x="-50760" y="1396391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sk:type>
                    <ask:lineSketchCurved/>
                  </ask:type>
                </ask:lineSketchStyleProps>
              </a:ext>
            </a:extLst>
          </a:ln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ماذا تشاهدون ؟ ما لونه ؟ 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</a:t>
            </a:r>
            <a:r>
              <a:rPr lang="ar-SA" sz="2400" b="1" dirty="0"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البصل</a:t>
            </a: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من الخضروات أو الفواكه  ؟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هل يطبخ على النار ؟ 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طعمه حلو ؟</a:t>
            </a:r>
            <a:b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هل له شجرة طويلة أم ينمو على الأرض ؟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5" name="Picture 4" descr="A picture containing vegetable, onion&#10;&#10;Description automatically generated">
            <a:extLst>
              <a:ext uri="{FF2B5EF4-FFF2-40B4-BE49-F238E27FC236}">
                <a16:creationId xmlns:a16="http://schemas.microsoft.com/office/drawing/2014/main" xmlns="" id="{BD5E2FDF-874A-4917-A9AD-0FA13DFBE6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889" b="90000" l="10000" r="90000">
                        <a14:foregroundMark x1="63125" y1="6889" x2="61125" y2="10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191" y="658829"/>
            <a:ext cx="4449199" cy="2502674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xmlns="" id="{694C18CF-3EA4-4C71-AAF8-B037B7BDFD4B}"/>
              </a:ext>
            </a:extLst>
          </p:cNvPr>
          <p:cNvSpPr txBox="1">
            <a:spLocks/>
          </p:cNvSpPr>
          <p:nvPr/>
        </p:nvSpPr>
        <p:spPr>
          <a:xfrm>
            <a:off x="713936" y="5754663"/>
            <a:ext cx="4262510" cy="649983"/>
          </a:xfrm>
          <a:custGeom>
            <a:avLst/>
            <a:gdLst>
              <a:gd name="connsiteX0" fmla="*/ 0 w 4262510"/>
              <a:gd name="connsiteY0" fmla="*/ 0 h 649983"/>
              <a:gd name="connsiteX1" fmla="*/ 4262510 w 4262510"/>
              <a:gd name="connsiteY1" fmla="*/ 0 h 649983"/>
              <a:gd name="connsiteX2" fmla="*/ 4262510 w 4262510"/>
              <a:gd name="connsiteY2" fmla="*/ 649983 h 649983"/>
              <a:gd name="connsiteX3" fmla="*/ 0 w 4262510"/>
              <a:gd name="connsiteY3" fmla="*/ 649983 h 649983"/>
              <a:gd name="connsiteX4" fmla="*/ 0 w 4262510"/>
              <a:gd name="connsiteY4" fmla="*/ 0 h 649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62510" h="649983" fill="none" extrusionOk="0">
                <a:moveTo>
                  <a:pt x="0" y="0"/>
                </a:moveTo>
                <a:cubicBezTo>
                  <a:pt x="889225" y="-124365"/>
                  <a:pt x="3577343" y="138211"/>
                  <a:pt x="4262510" y="0"/>
                </a:cubicBezTo>
                <a:cubicBezTo>
                  <a:pt x="4268093" y="258526"/>
                  <a:pt x="4225298" y="341524"/>
                  <a:pt x="4262510" y="649983"/>
                </a:cubicBezTo>
                <a:cubicBezTo>
                  <a:pt x="2509219" y="657237"/>
                  <a:pt x="842635" y="790875"/>
                  <a:pt x="0" y="649983"/>
                </a:cubicBezTo>
                <a:cubicBezTo>
                  <a:pt x="-46184" y="385419"/>
                  <a:pt x="20734" y="185389"/>
                  <a:pt x="0" y="0"/>
                </a:cubicBezTo>
                <a:close/>
              </a:path>
              <a:path w="4262510" h="649983" stroke="0" extrusionOk="0">
                <a:moveTo>
                  <a:pt x="0" y="0"/>
                </a:moveTo>
                <a:cubicBezTo>
                  <a:pt x="861171" y="-28586"/>
                  <a:pt x="2864336" y="54064"/>
                  <a:pt x="4262510" y="0"/>
                </a:cubicBezTo>
                <a:cubicBezTo>
                  <a:pt x="4215223" y="207645"/>
                  <a:pt x="4240565" y="406734"/>
                  <a:pt x="4262510" y="649983"/>
                </a:cubicBezTo>
                <a:cubicBezTo>
                  <a:pt x="3623555" y="651383"/>
                  <a:pt x="1477825" y="546840"/>
                  <a:pt x="0" y="649983"/>
                </a:cubicBezTo>
                <a:cubicBezTo>
                  <a:pt x="25996" y="503503"/>
                  <a:pt x="-44301" y="86384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البصل يعتبر من الخضروات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4" name="Picture 3" descr="A picture containing outdoor, vegetable, plant&#10;&#10;Description automatically generated">
            <a:extLst>
              <a:ext uri="{FF2B5EF4-FFF2-40B4-BE49-F238E27FC236}">
                <a16:creationId xmlns:a16="http://schemas.microsoft.com/office/drawing/2014/main" xmlns="" id="{45DF12C5-3F71-491F-98A6-8D73FCD955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191" y="3339646"/>
            <a:ext cx="4086666" cy="306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623357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5DCD8298-364F-40D9-9F62-69EA46A9EE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51"/>
            <a:ext cx="12192000" cy="6851479"/>
          </a:xfrm>
          <a:prstGeom prst="rect">
            <a:avLst/>
          </a:prstGeom>
        </p:spPr>
      </p:pic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xmlns="" id="{E17475AC-D248-4CE3-99E9-B500FAA0F5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066" b="93843" l="6957" r="91304">
                        <a14:foregroundMark x1="73261" y1="45860" x2="32717" y2="65605"/>
                        <a14:foregroundMark x1="57609" y1="87261" x2="6957" y2="54989"/>
                        <a14:foregroundMark x1="82391" y1="80042" x2="54457" y2="76645"/>
                        <a14:foregroundMark x1="86848" y1="60085" x2="87283" y2="78556"/>
                        <a14:foregroundMark x1="91304" y1="60297" x2="90543" y2="93843"/>
                      </a14:backgroundRemoval>
                    </a14:imgEffect>
                    <a14:imgEffect>
                      <a14:artisticPaintBrus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43" t="32913" r="6535"/>
          <a:stretch/>
        </p:blipFill>
        <p:spPr>
          <a:xfrm>
            <a:off x="0" y="3848290"/>
            <a:ext cx="12192000" cy="3009710"/>
          </a:xfrm>
          <a:prstGeom prst="rect">
            <a:avLst/>
          </a:prstGeom>
        </p:spPr>
      </p:pic>
      <p:pic>
        <p:nvPicPr>
          <p:cNvPr id="6" name="Picture 5" descr="A basket of vegetables&#10;&#10;Description automatically generated with low confidence">
            <a:extLst>
              <a:ext uri="{FF2B5EF4-FFF2-40B4-BE49-F238E27FC236}">
                <a16:creationId xmlns:a16="http://schemas.microsoft.com/office/drawing/2014/main" xmlns="" id="{E00AA475-A065-44CD-A47D-43BDE38B2D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61" b="89974" l="8919" r="95877">
                        <a14:foregroundMark x1="92990" y1="79622" x2="89106" y2="78353"/>
                        <a14:foregroundMark x1="95877" y1="79850" x2="94683" y2="76563"/>
                        <a14:foregroundMark x1="8919" y1="73275" x2="10612" y2="75814"/>
                        <a14:foregroundMark x1="9418" y1="57585" x2="11111" y2="62142"/>
                        <a14:foregroundMark x1="47569" y1="12500" x2="44878" y2="16048"/>
                        <a14:foregroundMark x1="48589" y1="10482" x2="43251" y2="17806"/>
                        <a14:foregroundMark x1="43251" y1="17806" x2="42687" y2="2060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260"/>
          <a:stretch/>
        </p:blipFill>
        <p:spPr>
          <a:xfrm>
            <a:off x="2492619" y="2402034"/>
            <a:ext cx="7706458" cy="4456381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xmlns="" id="{BAAF04C7-7BC7-4F3D-AAF3-6036D1D07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1137" y="266006"/>
            <a:ext cx="5458265" cy="789072"/>
          </a:xfrm>
          <a:custGeom>
            <a:avLst/>
            <a:gdLst>
              <a:gd name="connsiteX0" fmla="*/ 0 w 5458265"/>
              <a:gd name="connsiteY0" fmla="*/ 0 h 789072"/>
              <a:gd name="connsiteX1" fmla="*/ 5458265 w 5458265"/>
              <a:gd name="connsiteY1" fmla="*/ 0 h 789072"/>
              <a:gd name="connsiteX2" fmla="*/ 5458265 w 5458265"/>
              <a:gd name="connsiteY2" fmla="*/ 789072 h 789072"/>
              <a:gd name="connsiteX3" fmla="*/ 0 w 5458265"/>
              <a:gd name="connsiteY3" fmla="*/ 789072 h 789072"/>
              <a:gd name="connsiteX4" fmla="*/ 0 w 5458265"/>
              <a:gd name="connsiteY4" fmla="*/ 0 h 789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8265" h="789072" fill="none" extrusionOk="0">
                <a:moveTo>
                  <a:pt x="0" y="0"/>
                </a:moveTo>
                <a:cubicBezTo>
                  <a:pt x="2336457" y="-124365"/>
                  <a:pt x="3151072" y="138211"/>
                  <a:pt x="5458265" y="0"/>
                </a:cubicBezTo>
                <a:cubicBezTo>
                  <a:pt x="5488935" y="328097"/>
                  <a:pt x="5455382" y="487518"/>
                  <a:pt x="5458265" y="789072"/>
                </a:cubicBezTo>
                <a:cubicBezTo>
                  <a:pt x="3338301" y="796326"/>
                  <a:pt x="1744506" y="929964"/>
                  <a:pt x="0" y="789072"/>
                </a:cubicBezTo>
                <a:cubicBezTo>
                  <a:pt x="9866" y="473489"/>
                  <a:pt x="-61017" y="146213"/>
                  <a:pt x="0" y="0"/>
                </a:cubicBezTo>
                <a:close/>
              </a:path>
              <a:path w="5458265" h="789072" stroke="0" extrusionOk="0">
                <a:moveTo>
                  <a:pt x="0" y="0"/>
                </a:moveTo>
                <a:cubicBezTo>
                  <a:pt x="1227926" y="-28586"/>
                  <a:pt x="4238455" y="54064"/>
                  <a:pt x="5458265" y="0"/>
                </a:cubicBezTo>
                <a:cubicBezTo>
                  <a:pt x="5473531" y="114177"/>
                  <a:pt x="5480957" y="488419"/>
                  <a:pt x="5458265" y="789072"/>
                </a:cubicBezTo>
                <a:cubicBezTo>
                  <a:pt x="3056788" y="790472"/>
                  <a:pt x="2081838" y="685929"/>
                  <a:pt x="0" y="789072"/>
                </a:cubicBezTo>
                <a:cubicBezTo>
                  <a:pt x="-24525" y="443975"/>
                  <a:pt x="43328" y="374824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4014059503">
                  <ask:type>
                    <ask:lineSketchCurved/>
                  </ask:type>
                </ask:lineSketchStyleProps>
              </a:ext>
            </a:extLst>
          </a:ln>
        </p:spPr>
        <p:txBody>
          <a:bodyPr>
            <a:noAutofit/>
          </a:bodyPr>
          <a:lstStyle/>
          <a:p>
            <a:pPr algn="r" rtl="1"/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هيا لنلعب لعبة تصنيف الخضروات و الفواكه : 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679BCF07-89BC-4574-8B10-86B3E6FD79A9}"/>
              </a:ext>
            </a:extLst>
          </p:cNvPr>
          <p:cNvSpPr txBox="1"/>
          <p:nvPr/>
        </p:nvSpPr>
        <p:spPr>
          <a:xfrm>
            <a:off x="179583" y="1313733"/>
            <a:ext cx="11832834" cy="1569660"/>
          </a:xfrm>
          <a:custGeom>
            <a:avLst/>
            <a:gdLst>
              <a:gd name="connsiteX0" fmla="*/ 0 w 11832834"/>
              <a:gd name="connsiteY0" fmla="*/ 0 h 1569660"/>
              <a:gd name="connsiteX1" fmla="*/ 11832834 w 11832834"/>
              <a:gd name="connsiteY1" fmla="*/ 0 h 1569660"/>
              <a:gd name="connsiteX2" fmla="*/ 11832834 w 11832834"/>
              <a:gd name="connsiteY2" fmla="*/ 1569660 h 1569660"/>
              <a:gd name="connsiteX3" fmla="*/ 0 w 11832834"/>
              <a:gd name="connsiteY3" fmla="*/ 1569660 h 1569660"/>
              <a:gd name="connsiteX4" fmla="*/ 0 w 11832834"/>
              <a:gd name="connsiteY4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832834" h="1569660" fill="none" extrusionOk="0">
                <a:moveTo>
                  <a:pt x="0" y="0"/>
                </a:moveTo>
                <a:cubicBezTo>
                  <a:pt x="3394684" y="-33775"/>
                  <a:pt x="10495022" y="138873"/>
                  <a:pt x="11832834" y="0"/>
                </a:cubicBezTo>
                <a:cubicBezTo>
                  <a:pt x="11725722" y="171814"/>
                  <a:pt x="11748299" y="911667"/>
                  <a:pt x="11832834" y="1569660"/>
                </a:cubicBezTo>
                <a:cubicBezTo>
                  <a:pt x="8694832" y="1432330"/>
                  <a:pt x="3329060" y="1431804"/>
                  <a:pt x="0" y="1569660"/>
                </a:cubicBezTo>
                <a:cubicBezTo>
                  <a:pt x="42701" y="862495"/>
                  <a:pt x="-4294" y="651171"/>
                  <a:pt x="0" y="0"/>
                </a:cubicBezTo>
                <a:close/>
              </a:path>
              <a:path w="11832834" h="1569660" stroke="0" extrusionOk="0">
                <a:moveTo>
                  <a:pt x="0" y="0"/>
                </a:moveTo>
                <a:cubicBezTo>
                  <a:pt x="4851572" y="-101487"/>
                  <a:pt x="5951848" y="-162162"/>
                  <a:pt x="11832834" y="0"/>
                </a:cubicBezTo>
                <a:cubicBezTo>
                  <a:pt x="11812862" y="697056"/>
                  <a:pt x="11849439" y="815558"/>
                  <a:pt x="11832834" y="1569660"/>
                </a:cubicBezTo>
                <a:cubicBezTo>
                  <a:pt x="8947159" y="1619725"/>
                  <a:pt x="3843145" y="1411211"/>
                  <a:pt x="0" y="1569660"/>
                </a:cubicBezTo>
                <a:cubicBezTo>
                  <a:pt x="3654" y="909124"/>
                  <a:pt x="115097" y="391762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 xmlns="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pPr algn="ctr"/>
            <a:endParaRPr lang="ar-SA" sz="2400" b="1" dirty="0">
              <a:solidFill>
                <a:schemeClr val="accent5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  <a:p>
            <a:pPr algn="ctr"/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نشاط عملي : لنحضر سلتان لنصنف فيها الفواكه و الخضروات  ، و من ثم نتذوق الخضروات و الفواكه ..</a:t>
            </a:r>
          </a:p>
          <a:p>
            <a:pPr algn="ctr"/>
            <a:r>
              <a:rPr lang="ar-SA" sz="2400" b="1" dirty="0">
                <a:solidFill>
                  <a:schemeClr val="accent5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هل هي حلوة وهل يمكن أن نطبخها أم لا ، ثم نضعها في السلة </a:t>
            </a:r>
          </a:p>
          <a:p>
            <a:pPr algn="ctr"/>
            <a:endParaRPr lang="en-US" sz="2400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89DD8B56-72E0-427B-90A0-4A697D283CA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1667" b="69896" l="75000" r="97188">
                        <a14:foregroundMark x1="82734" y1="12708" x2="85703" y2="14167"/>
                        <a14:foregroundMark x1="86797" y1="66875" x2="82422" y2="63750"/>
                        <a14:foregroundMark x1="88594" y1="69896" x2="86328" y2="69896"/>
                        <a14:foregroundMark x1="81563" y1="69896" x2="80156" y2="69375"/>
                        <a14:foregroundMark x1="87656" y1="11667" x2="87031" y2="11667"/>
                      </a14:backgroundRemoval>
                    </a14:imgEffect>
                  </a14:imgLayer>
                </a14:imgProps>
              </a:ext>
            </a:extLst>
          </a:blip>
          <a:srcRect l="72256" t="6359" b="24513"/>
          <a:stretch/>
        </p:blipFill>
        <p:spPr>
          <a:xfrm>
            <a:off x="-242961" y="2319239"/>
            <a:ext cx="2536874" cy="4740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440892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294</Words>
  <Application>Microsoft Office PowerPoint</Application>
  <PresentationFormat>مخصص</PresentationFormat>
  <Paragraphs>42</Paragraphs>
  <Slides>15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15</vt:i4>
      </vt:variant>
    </vt:vector>
  </HeadingPairs>
  <TitlesOfParts>
    <vt:vector size="16" baseType="lpstr">
      <vt:lpstr>Office Theme</vt:lpstr>
      <vt:lpstr>عرض تقديمي في PowerPoint</vt:lpstr>
      <vt:lpstr>خضروات و فواكه</vt:lpstr>
      <vt:lpstr>هيا أخبروني ماذا تشاهدون أمامكم ؟</vt:lpstr>
      <vt:lpstr>هل تعرفون يا أطفالي بأن هناك فرق بين الخضروات و الفواكه .. ولكن ما هو الفرق بينهما ؟ </vt:lpstr>
      <vt:lpstr>عرض تقديمي في PowerPoint</vt:lpstr>
      <vt:lpstr>عرض تقديمي في PowerPoint</vt:lpstr>
      <vt:lpstr>ماذا تشاهدون ؟ ما لونه ؟ هل الجزر من الخضروات أو الفواكه  ؟  هل يطبخ على النار ؟ هل له شجرة طويلة أم ينمو تحت الأرض ؟ </vt:lpstr>
      <vt:lpstr>ماذا تشاهدون ؟ ما لونه ؟ هل التفاح من الخضروات أو الفواكه  ؟  هل يطبخ على النار ؟  هل طعمه حلو ؟ هل له شجرة طويلة أم ينمو على الأرض ؟</vt:lpstr>
      <vt:lpstr>ماذا تشاهدون ؟ ما لونه ؟  هل الطماطم من الخضروات أو الفواكه  ؟  هل يطبخ على النار ؟  هل طعمه حلو ؟ هل له شجرة طويلة أم ينمو على الأرض ؟</vt:lpstr>
      <vt:lpstr>ماذا تشاهدون ؟ ما لونه ؟  هل البرتقال من الخضروات أو الفواكه  ؟  هل يطبخ على النار ؟  هل طعمه حلو ؟ هل له شجرة طويلة أم ينمو تحت الأرض ؟</vt:lpstr>
      <vt:lpstr>ماذا تشاهدون ؟ ما لونه ؟  هل الخيار من الخضروات أو الفواكه  ؟ هل طعمه حلو ؟  هل له شجرة طويلة أم ينمو على الأرض ؟ </vt:lpstr>
      <vt:lpstr>ماذا تشاهدون ؟ ما لونه ؟  هل الموز من الخضروات أو الفواكه  ؟  هل يطبخ على النار ؟  هل طعمه حلو ؟ هل له شجرة طويلة أم ينمو على الأرض ؟</vt:lpstr>
      <vt:lpstr>ماذا تشاهدون ؟ ما لونه ؟  هل الأناناس من الخضروات أو الفواكه  ؟  هل يطبخ على النار ؟  هل طعمه حلو ؟ هل له شجرة قصيرة  أم ينمو على الأرض ؟</vt:lpstr>
      <vt:lpstr>ماذا تشاهدون ؟ ما لونه ؟  هل البصل من الخضروات أو الفواكه  ؟  هل يطبخ على النار ؟  هل طعمه حلو ؟ هل له شجرة طويلة أم ينمو على الأرض ؟</vt:lpstr>
      <vt:lpstr>هيا لنلعب لعبة تصنيف الخضروات و الفواكه 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Salama Khalid Mohammed  Alotaibi</dc:creator>
  <cp:lastModifiedBy>Click</cp:lastModifiedBy>
  <cp:revision>5</cp:revision>
  <dcterms:created xsi:type="dcterms:W3CDTF">2021-10-30T04:39:01Z</dcterms:created>
  <dcterms:modified xsi:type="dcterms:W3CDTF">2022-07-02T15:21:53Z</dcterms:modified>
</cp:coreProperties>
</file>